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73" r:id="rId4"/>
    <p:sldId id="274" r:id="rId5"/>
    <p:sldId id="272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78" r:id="rId16"/>
    <p:sldId id="287" r:id="rId17"/>
    <p:sldId id="282" r:id="rId18"/>
    <p:sldId id="279" r:id="rId19"/>
    <p:sldId id="280" r:id="rId20"/>
    <p:sldId id="294" r:id="rId21"/>
    <p:sldId id="258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C3002F"/>
    <a:srgbClr val="54585A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6"/>
    <p:restoredTop sz="84688" autoAdjust="0"/>
  </p:normalViewPr>
  <p:slideViewPr>
    <p:cSldViewPr snapToGrid="0" snapToObjects="1">
      <p:cViewPr varScale="1">
        <p:scale>
          <a:sx n="74" d="100"/>
          <a:sy n="74" d="100"/>
        </p:scale>
        <p:origin x="1181" y="72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8" y="20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7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4/11/2019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0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4/11/2019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efmartec.com/2019/04/marketing-technology-landscape-supergraphic-2019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Organizations that want to be more data-driven have a wide array of marketing technology at their fingertip to track progress.</a:t>
            </a:r>
          </a:p>
          <a:p>
            <a:r>
              <a:rPr lang="en-US" dirty="0"/>
              <a:t>More than 7000 suppliers in 2019!</a:t>
            </a:r>
          </a:p>
          <a:p>
            <a:r>
              <a:rPr lang="en-US" dirty="0"/>
              <a:t>For talking points, read: </a:t>
            </a:r>
            <a:r>
              <a:rPr lang="en-US" dirty="0">
                <a:hlinkClick r:id="rId3"/>
              </a:rPr>
              <a:t>https://chiefmartec.com/2019/04/marketing-technology-landscape-supergraphic-2019/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2F903-D695-7A49-A6DE-1EFAE7243CD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0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obeStock_71992413-sm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SU_PPT_Mood_Images_0006_Layer 3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b="20520"/>
          <a:stretch>
            <a:fillRect/>
          </a:stretch>
        </p:blipFill>
        <p:spPr bwMode="auto">
          <a:xfrm>
            <a:off x="0" y="2271713"/>
            <a:ext cx="121920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SU-logo-horiz-KO-whit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88938"/>
            <a:ext cx="39100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C3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071312"/>
            <a:ext cx="10515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F68168-686F-1F4F-8BE2-1AA8C9DC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B9B62-5CE0-464E-B2D3-20E845ADE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67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595D88-C601-AF48-9BF8-55E4F566E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881A2D-9655-A248-BEAB-2BD25E6FF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93AEF-1F60-E047-9E4E-1B5F09D3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86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890DE-CE9E-8442-9D2C-25DB70A9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5AE0E-6C12-7648-9747-A84B4DA7A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878013"/>
            <a:ext cx="9058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4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9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6447" y="6275668"/>
            <a:ext cx="2844800" cy="365125"/>
          </a:xfrm>
          <a:prstGeom prst="rect">
            <a:avLst/>
          </a:prstGeom>
        </p:spPr>
        <p:txBody>
          <a:bodyPr/>
          <a:lstStyle/>
          <a:p>
            <a:fld id="{5E0CBE20-3311-5248-ABCB-A1C9834B2A91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623" y="6275668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541" y="6275668"/>
            <a:ext cx="1320800" cy="365125"/>
          </a:xfrm>
          <a:prstGeom prst="rect">
            <a:avLst/>
          </a:prstGeom>
        </p:spPr>
        <p:txBody>
          <a:bodyPr/>
          <a:lstStyle/>
          <a:p>
            <a:fld id="{02B133D6-D2DE-BA4C-B40A-914820A4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_PPT_Mood_Images_0006_Layer 3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XMM9517-a2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/>
          <a:stretch>
            <a:fillRect/>
          </a:stretch>
        </p:blipFill>
        <p:spPr bwMode="auto">
          <a:xfrm>
            <a:off x="0" y="2273300"/>
            <a:ext cx="12192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dobeStock_71992413-sm_r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SU-logo-horiz-KO-whit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88938"/>
            <a:ext cx="39100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_XMM9517-a2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vert-RGB-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88938"/>
            <a:ext cx="16240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ection Break Slide"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88938"/>
            <a:ext cx="1622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 Section Break Slide"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C3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314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314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1FDA6-5211-3A4D-8953-EA8827FD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6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8C8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68C83"/>
                </a:solidFill>
                <a:latin typeface="Raleway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susalescenter" TargetMode="External"/><Relationship Id="rId2" Type="http://schemas.openxmlformats.org/officeDocument/2006/relationships/hyperlink" Target="mailto:drangarajan@bsu.edu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Marketing and Gift Giving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Deva Rangarajan</a:t>
            </a:r>
          </a:p>
        </p:txBody>
      </p:sp>
    </p:spTree>
    <p:extLst>
      <p:ext uri="{BB962C8B-B14F-4D97-AF65-F5344CB8AC3E}">
        <p14:creationId xmlns:p14="http://schemas.microsoft.com/office/powerpoint/2010/main" val="309838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optimized video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videos in your emails can double or triple your click-through rates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Boosts landing page conversion by 80%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the word “video” in a subject line improves email rates by 19% (</a:t>
            </a:r>
            <a:r>
              <a:rPr lang="en-US" dirty="0" err="1" smtClean="0"/>
              <a:t>Hubspot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PPC advertising increases traffic to your website</a:t>
            </a:r>
          </a:p>
          <a:p>
            <a:r>
              <a:rPr lang="en-US" dirty="0" smtClean="0"/>
              <a:t>Using Google Grants can help non-profits to have access to </a:t>
            </a:r>
            <a:r>
              <a:rPr lang="en-US" dirty="0" err="1" smtClean="0"/>
              <a:t>upto</a:t>
            </a:r>
            <a:r>
              <a:rPr lang="en-US" dirty="0" smtClean="0"/>
              <a:t> 10,000 USD a month in PPC advertising through its Ads service</a:t>
            </a:r>
          </a:p>
          <a:p>
            <a:r>
              <a:rPr lang="en-US" dirty="0" smtClean="0"/>
              <a:t>Analyze data from PPC results to optimize message across channels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2% of shoppers convert the first time, retargeting will help engage with the other 98% (</a:t>
            </a:r>
            <a:r>
              <a:rPr lang="en-US" dirty="0" err="1" smtClean="0"/>
              <a:t>AdRoll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Facebook Exchange in combination with </a:t>
            </a:r>
            <a:r>
              <a:rPr lang="en-US" dirty="0" err="1" smtClean="0"/>
              <a:t>AdRoll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careful to remove an individual if they make a donation to avoid spamming</a:t>
            </a:r>
          </a:p>
          <a:p>
            <a:r>
              <a:rPr lang="en-US" dirty="0" smtClean="0"/>
              <a:t>Might be more relevant for bigger non-profits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MailChimp</a:t>
            </a:r>
            <a:r>
              <a:rPr lang="en-US" dirty="0" smtClean="0"/>
              <a:t> (15% discount)</a:t>
            </a:r>
          </a:p>
          <a:p>
            <a:r>
              <a:rPr lang="en-US" dirty="0" smtClean="0"/>
              <a:t>Use alternate source like </a:t>
            </a:r>
            <a:r>
              <a:rPr lang="en-US" dirty="0" err="1" smtClean="0"/>
              <a:t>Aweber</a:t>
            </a:r>
            <a:r>
              <a:rPr lang="en-US" dirty="0" smtClean="0"/>
              <a:t> Communications to get a 25% discount</a:t>
            </a:r>
          </a:p>
          <a:p>
            <a:r>
              <a:rPr lang="en-US" dirty="0" smtClean="0"/>
              <a:t>Easier to segment donors and send targeted messages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Backlinks and influencers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non-profit should have a website (mobile friendly)</a:t>
            </a:r>
          </a:p>
          <a:p>
            <a:r>
              <a:rPr lang="en-US" dirty="0" smtClean="0"/>
              <a:t>Use of like Facebook, LinkedIn, Twitter will help</a:t>
            </a:r>
          </a:p>
          <a:p>
            <a:r>
              <a:rPr lang="en-US" dirty="0"/>
              <a:t>When other sites link to your pages, you’re improving your website’s reliability as a source of go-to information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you backlink you get more credit from Google resulting in a </a:t>
            </a:r>
            <a:r>
              <a:rPr lang="en-US" dirty="0" err="1" smtClean="0"/>
              <a:t>higer</a:t>
            </a:r>
            <a:r>
              <a:rPr lang="en-US" dirty="0" smtClean="0"/>
              <a:t> listing on their Search Engine Results Page</a:t>
            </a:r>
          </a:p>
          <a:p>
            <a:r>
              <a:rPr lang="en-US" dirty="0" smtClean="0"/>
              <a:t>Use influencers to increase visibility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Importance of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Stronger relationships</a:t>
            </a:r>
          </a:p>
          <a:p>
            <a:r>
              <a:rPr lang="en-US" dirty="0" smtClean="0"/>
              <a:t>Improved lead generation</a:t>
            </a:r>
          </a:p>
          <a:p>
            <a:r>
              <a:rPr lang="en-US" dirty="0" smtClean="0"/>
              <a:t>Higher contributions</a:t>
            </a:r>
          </a:p>
          <a:p>
            <a:r>
              <a:rPr lang="en-US" dirty="0" smtClean="0"/>
              <a:t>Increased engagement</a:t>
            </a:r>
          </a:p>
          <a:p>
            <a:r>
              <a:rPr lang="en-US" dirty="0" smtClean="0"/>
              <a:t>Decreased marketing spend on printing/mailing costs</a:t>
            </a:r>
          </a:p>
          <a:p>
            <a:r>
              <a:rPr lang="en-US" dirty="0" smtClean="0"/>
              <a:t>Decreasing cost of “sales”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metrics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1"/>
            <a:ext cx="10723035" cy="4520044"/>
          </a:xfrm>
        </p:spPr>
        <p:txBody>
          <a:bodyPr/>
          <a:lstStyle/>
          <a:p>
            <a:r>
              <a:rPr lang="en-US" dirty="0" smtClean="0"/>
              <a:t>Website Page views</a:t>
            </a:r>
          </a:p>
          <a:p>
            <a:r>
              <a:rPr lang="en-US" dirty="0" smtClean="0"/>
              <a:t>Email open and click-through rates</a:t>
            </a:r>
          </a:p>
          <a:p>
            <a:r>
              <a:rPr lang="en-US" dirty="0" smtClean="0"/>
              <a:t>Landing page conversion ratio</a:t>
            </a:r>
          </a:p>
          <a:p>
            <a:r>
              <a:rPr lang="en-US" dirty="0" smtClean="0"/>
              <a:t>Amplification, applause, and conversation rates</a:t>
            </a:r>
          </a:p>
          <a:p>
            <a:r>
              <a:rPr lang="en-US" dirty="0" smtClean="0"/>
              <a:t>Donation conversions by channel</a:t>
            </a:r>
          </a:p>
          <a:p>
            <a:r>
              <a:rPr lang="en-US" dirty="0" smtClean="0"/>
              <a:t>Fundraising ROI</a:t>
            </a:r>
          </a:p>
          <a:p>
            <a:r>
              <a:rPr lang="en-US" dirty="0" smtClean="0"/>
              <a:t>Donor retention rate</a:t>
            </a:r>
          </a:p>
          <a:p>
            <a:r>
              <a:rPr lang="en-US" dirty="0" smtClean="0"/>
              <a:t>Donor and donation growth</a:t>
            </a:r>
          </a:p>
          <a:p>
            <a:r>
              <a:rPr lang="en-US" dirty="0" smtClean="0"/>
              <a:t>Gifts secured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1CF-47B5-D144-BC17-F63C356C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KPI-SMART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503E-679D-CC49-BDFF-E4CB7500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in regular intervals</a:t>
            </a:r>
          </a:p>
          <a:p>
            <a:r>
              <a:rPr lang="en-US" dirty="0"/>
              <a:t>Share reports in digestible and visually-attractive formats</a:t>
            </a:r>
          </a:p>
          <a:p>
            <a:r>
              <a:rPr lang="en-US" dirty="0"/>
              <a:t>Test and learn approach: share what has worked, and what has not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03AA4-4F2E-8146-94E6-7564DA55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CA29D-718C-5A4F-BE3E-9190F481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donors</a:t>
            </a:r>
          </a:p>
          <a:p>
            <a:r>
              <a:rPr lang="en-US" dirty="0" smtClean="0"/>
              <a:t>Woo them- do not stalk them</a:t>
            </a:r>
          </a:p>
          <a:p>
            <a:r>
              <a:rPr lang="en-US" dirty="0" smtClean="0"/>
              <a:t>Continue the relationship after the donation</a:t>
            </a:r>
          </a:p>
          <a:p>
            <a:r>
              <a:rPr lang="en-US" dirty="0" smtClean="0"/>
              <a:t>Multichannel marketing efforts will yield better results</a:t>
            </a:r>
          </a:p>
          <a:p>
            <a:r>
              <a:rPr lang="en-US" dirty="0" smtClean="0"/>
              <a:t>Measure impact of your campaigns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A659-131A-8044-A924-F87DB73C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9"/>
            <a:ext cx="10723035" cy="1336956"/>
          </a:xfrm>
        </p:spPr>
        <p:txBody>
          <a:bodyPr/>
          <a:lstStyle/>
          <a:p>
            <a:r>
              <a:rPr lang="en-US" dirty="0"/>
              <a:t>2019 Marketing Technology landscape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3FEF8-9776-9841-8ED6-613A90A1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A6A5B-D03A-FB43-98AC-49D7DF5D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F5319-D052-9749-ADC8-691CBD6C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27" y="1070904"/>
            <a:ext cx="9252913" cy="52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2"/>
            <a:ext cx="10723035" cy="5556781"/>
          </a:xfrm>
        </p:spPr>
        <p:txBody>
          <a:bodyPr/>
          <a:lstStyle/>
          <a:p>
            <a:r>
              <a:rPr lang="en-US" sz="2400" dirty="0"/>
              <a:t>Trends in gift giving </a:t>
            </a:r>
          </a:p>
          <a:p>
            <a:r>
              <a:rPr lang="en-US" sz="2400" dirty="0" smtClean="0"/>
              <a:t>Digital marketing tips</a:t>
            </a:r>
          </a:p>
          <a:p>
            <a:r>
              <a:rPr lang="en-US" sz="2400" dirty="0" smtClean="0"/>
              <a:t>Performance</a:t>
            </a:r>
            <a:endParaRPr lang="en-US" sz="2400" dirty="0"/>
          </a:p>
          <a:p>
            <a:r>
              <a:rPr lang="en-US" sz="2400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drangarajan@bsu.edu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http://bit.ly/bsusalescenter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71200" y="6275388"/>
            <a:ext cx="1320800" cy="365125"/>
          </a:xfrm>
        </p:spPr>
        <p:txBody>
          <a:bodyPr/>
          <a:lstStyle/>
          <a:p>
            <a:fld id="{02B133D6-D2DE-BA4C-B40A-914820A479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5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gift giving: Age differences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965" y="1330036"/>
            <a:ext cx="6930736" cy="47382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23" y="6275668"/>
            <a:ext cx="11368322" cy="365125"/>
          </a:xfrm>
        </p:spPr>
        <p:txBody>
          <a:bodyPr/>
          <a:lstStyle/>
          <a:p>
            <a:r>
              <a:rPr lang="en-US" dirty="0" smtClean="0"/>
              <a:t>Source: The Next Generation of American Giving: </a:t>
            </a:r>
            <a:r>
              <a:rPr lang="en-US" dirty="0" err="1" smtClean="0"/>
              <a:t>Blackbaud</a:t>
            </a:r>
            <a:r>
              <a:rPr lang="en-US" dirty="0" smtClean="0"/>
              <a:t> Research Institute, 2018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Gift Giving: </a:t>
            </a:r>
            <a:r>
              <a:rPr lang="en-US" dirty="0" smtClean="0"/>
              <a:t>Direct Mail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626" y="1839190"/>
            <a:ext cx="6390409" cy="38758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22" y="6275668"/>
            <a:ext cx="9321313" cy="365125"/>
          </a:xfrm>
        </p:spPr>
        <p:txBody>
          <a:bodyPr/>
          <a:lstStyle/>
          <a:p>
            <a:r>
              <a:rPr lang="en-US" dirty="0"/>
              <a:t>Source: The Next Generation of American Giving: </a:t>
            </a:r>
            <a:r>
              <a:rPr lang="en-US" dirty="0" err="1"/>
              <a:t>Blackbaud</a:t>
            </a:r>
            <a:r>
              <a:rPr lang="en-US" dirty="0"/>
              <a:t> Research Institute, 2018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Gift </a:t>
            </a:r>
            <a:r>
              <a:rPr lang="en-US" dirty="0" smtClean="0"/>
              <a:t>Giving: Social Media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619" y="1724891"/>
            <a:ext cx="7169726" cy="37511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23" y="6275668"/>
            <a:ext cx="10100632" cy="365125"/>
          </a:xfrm>
        </p:spPr>
        <p:txBody>
          <a:bodyPr/>
          <a:lstStyle/>
          <a:p>
            <a:r>
              <a:rPr lang="en-US" dirty="0"/>
              <a:t>Source: The Next Generation of American Giving: </a:t>
            </a:r>
            <a:r>
              <a:rPr lang="en-US" dirty="0" err="1"/>
              <a:t>Blackbaud</a:t>
            </a:r>
            <a:r>
              <a:rPr lang="en-US" dirty="0"/>
              <a:t> Research Institute, 2018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Gift Giving: </a:t>
            </a:r>
            <a:r>
              <a:rPr lang="en-US" dirty="0" smtClean="0"/>
              <a:t>Mobile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3" y="1943100"/>
            <a:ext cx="7325591" cy="38654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23" y="6275668"/>
            <a:ext cx="8666686" cy="365125"/>
          </a:xfrm>
        </p:spPr>
        <p:txBody>
          <a:bodyPr/>
          <a:lstStyle/>
          <a:p>
            <a:r>
              <a:rPr lang="en-US" dirty="0"/>
              <a:t>Source: The Next Generation of American Giving: </a:t>
            </a:r>
            <a:r>
              <a:rPr lang="en-US" dirty="0" err="1"/>
              <a:t>Blackbaud</a:t>
            </a:r>
            <a:r>
              <a:rPr lang="en-US" dirty="0"/>
              <a:t> Research Institute, 2018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Areas for gift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Social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trends by subsector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826" y="1808019"/>
            <a:ext cx="7502237" cy="41251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3064" y="6291336"/>
            <a:ext cx="10360404" cy="365125"/>
          </a:xfrm>
        </p:spPr>
        <p:txBody>
          <a:bodyPr/>
          <a:lstStyle/>
          <a:p>
            <a:r>
              <a:rPr lang="en-US" dirty="0" smtClean="0"/>
              <a:t>Source: Vital Signs: Monitoring Giving Patterns in the Donor Market Place, </a:t>
            </a:r>
            <a:r>
              <a:rPr lang="en-US" dirty="0" err="1" smtClean="0"/>
              <a:t>Blackbaud</a:t>
            </a:r>
            <a:r>
              <a:rPr lang="en-US" dirty="0" smtClean="0"/>
              <a:t> Research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Digital Marketing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optimized video campaigns</a:t>
            </a:r>
          </a:p>
          <a:p>
            <a:r>
              <a:rPr lang="en-US" dirty="0" smtClean="0"/>
              <a:t>Pay per click</a:t>
            </a:r>
          </a:p>
          <a:p>
            <a:r>
              <a:rPr lang="en-US" dirty="0" smtClean="0"/>
              <a:t>Retargeting</a:t>
            </a:r>
          </a:p>
          <a:p>
            <a:r>
              <a:rPr lang="en-US" dirty="0" smtClean="0"/>
              <a:t>Email marketing</a:t>
            </a:r>
          </a:p>
          <a:p>
            <a:r>
              <a:rPr lang="en-US" dirty="0" smtClean="0"/>
              <a:t>Backlinks and influencers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33D6-D2DE-BA4C-B40A-914820A47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U_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_PP" id="{38E9C13C-0431-0E48-8B1D-DA6C3C52926F}" vid="{A08AC0A5-A201-0241-89BF-991E16A3D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BSU_PP</Template>
  <TotalTime>2676</TotalTime>
  <Words>577</Words>
  <Application>Microsoft Office PowerPoint</Application>
  <PresentationFormat>Widescreen</PresentationFormat>
  <Paragraphs>104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Open Sans</vt:lpstr>
      <vt:lpstr>Raleway</vt:lpstr>
      <vt:lpstr>BSU_PP</vt:lpstr>
      <vt:lpstr>Digital Marketing and Gift Giving</vt:lpstr>
      <vt:lpstr>agenda</vt:lpstr>
      <vt:lpstr>Trends in gift giving: Age differences</vt:lpstr>
      <vt:lpstr>Trends in Gift Giving: Direct Mail</vt:lpstr>
      <vt:lpstr>Trends in Gift Giving: Social Media</vt:lpstr>
      <vt:lpstr>Trends in Gift Giving: Mobile</vt:lpstr>
      <vt:lpstr>Priority Areas for gift giving</vt:lpstr>
      <vt:lpstr>Giving trends by subsector</vt:lpstr>
      <vt:lpstr>Some Digital Marketing Tips</vt:lpstr>
      <vt:lpstr>Use optimized video campaigns</vt:lpstr>
      <vt:lpstr>PPC Marketing</vt:lpstr>
      <vt:lpstr>retargeting</vt:lpstr>
      <vt:lpstr>Email Marketing</vt:lpstr>
      <vt:lpstr>Backlinks and influencers</vt:lpstr>
      <vt:lpstr>Performance: Importance of analytics</vt:lpstr>
      <vt:lpstr>Some metrics to keep in mind</vt:lpstr>
      <vt:lpstr>BECOMING KPI-SMART</vt:lpstr>
      <vt:lpstr>In conclusion</vt:lpstr>
      <vt:lpstr>2019 Marketing Technology landscape</vt:lpstr>
      <vt:lpstr>Thank you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Inbound Marketing</dc:title>
  <dc:subject/>
  <dc:creator>Microsoft Office User</dc:creator>
  <cp:keywords/>
  <dc:description>tns</dc:description>
  <cp:lastModifiedBy>Rangarajan, Deva</cp:lastModifiedBy>
  <cp:revision>39</cp:revision>
  <cp:lastPrinted>2017-10-09T20:28:58Z</cp:lastPrinted>
  <dcterms:created xsi:type="dcterms:W3CDTF">2019-01-08T20:40:48Z</dcterms:created>
  <dcterms:modified xsi:type="dcterms:W3CDTF">2019-04-12T14:53:50Z</dcterms:modified>
  <cp:category/>
</cp:coreProperties>
</file>