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2416_994F78AA.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notesSlides/notesSlide2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4"/>
    <p:sldMasterId id="2147483663" r:id="rId5"/>
    <p:sldMasterId id="2147483669" r:id="rId6"/>
    <p:sldMasterId id="2147483681" r:id="rId7"/>
  </p:sldMasterIdLst>
  <p:notesMasterIdLst>
    <p:notesMasterId r:id="rId46"/>
  </p:notesMasterIdLst>
  <p:sldIdLst>
    <p:sldId id="9234" r:id="rId8"/>
    <p:sldId id="9175" r:id="rId9"/>
    <p:sldId id="324" r:id="rId10"/>
    <p:sldId id="9205" r:id="rId11"/>
    <p:sldId id="8687" r:id="rId12"/>
    <p:sldId id="9136" r:id="rId13"/>
    <p:sldId id="9289" r:id="rId14"/>
    <p:sldId id="8888" r:id="rId15"/>
    <p:sldId id="9281" r:id="rId16"/>
    <p:sldId id="9167" r:id="rId17"/>
    <p:sldId id="9272" r:id="rId18"/>
    <p:sldId id="9275" r:id="rId19"/>
    <p:sldId id="9270" r:id="rId20"/>
    <p:sldId id="9180" r:id="rId21"/>
    <p:sldId id="9231" r:id="rId22"/>
    <p:sldId id="9273" r:id="rId23"/>
    <p:sldId id="9280" r:id="rId24"/>
    <p:sldId id="9276" r:id="rId25"/>
    <p:sldId id="9238" r:id="rId26"/>
    <p:sldId id="303" r:id="rId27"/>
    <p:sldId id="312" r:id="rId28"/>
    <p:sldId id="9277" r:id="rId29"/>
    <p:sldId id="9242" r:id="rId30"/>
    <p:sldId id="9268" r:id="rId31"/>
    <p:sldId id="9243" r:id="rId32"/>
    <p:sldId id="9283" r:id="rId33"/>
    <p:sldId id="9282" r:id="rId34"/>
    <p:sldId id="9278" r:id="rId35"/>
    <p:sldId id="9245" r:id="rId36"/>
    <p:sldId id="9246" r:id="rId37"/>
    <p:sldId id="9279" r:id="rId38"/>
    <p:sldId id="9285" r:id="rId39"/>
    <p:sldId id="9288" r:id="rId40"/>
    <p:sldId id="9284" r:id="rId41"/>
    <p:sldId id="9286" r:id="rId42"/>
    <p:sldId id="9287" r:id="rId43"/>
    <p:sldId id="308" r:id="rId44"/>
    <p:sldId id="9290" r:id="rId45"/>
  </p:sldIdLst>
  <p:sldSz cx="9144000" cy="5143500" type="screen16x9"/>
  <p:notesSz cx="6858000" cy="9144000"/>
  <p:embeddedFontLst>
    <p:embeddedFont>
      <p:font typeface="Aptos Narrow" panose="020B0004020202020204" pitchFamily="34" charset="0"/>
      <p:regular r:id="rId47"/>
      <p:bold r:id="rId48"/>
      <p:italic r:id="rId49"/>
      <p:boldItalic r:id="rId50"/>
    </p:embeddedFont>
    <p:embeddedFont>
      <p:font typeface="Cavolini" panose="03000502040302020204" pitchFamily="66" charset="0"/>
      <p:regular r:id="rId51"/>
      <p:bold r:id="rId52"/>
      <p:italic r:id="rId53"/>
      <p:boldItalic r:id="rId54"/>
    </p:embeddedFont>
    <p:embeddedFont>
      <p:font typeface="Fira Sans" panose="020B0503050000020004" pitchFamily="34" charset="0"/>
      <p:regular r:id="rId55"/>
      <p:bold r:id="rId56"/>
      <p:italic r:id="rId57"/>
      <p:boldItalic r:id="rId58"/>
    </p:embeddedFont>
    <p:embeddedFont>
      <p:font typeface="Fira Sans Light" panose="020B0403050000020004" pitchFamily="34" charset="0"/>
      <p:regular r:id="rId59"/>
      <p:bold r:id="rId60"/>
      <p:italic r:id="rId61"/>
      <p:boldItalic r:id="rId62"/>
    </p:embeddedFont>
    <p:embeddedFont>
      <p:font typeface="Lato" panose="020F0502020204030203" pitchFamily="34" charset="0"/>
      <p:regular r:id="rId63"/>
      <p:bold r:id="rId64"/>
      <p:italic r:id="rId65"/>
      <p:boldItalic r:id="rId66"/>
    </p:embeddedFont>
    <p:embeddedFont>
      <p:font typeface="Lato Black" panose="020F0502020204030203" pitchFamily="34" charset="0"/>
      <p:bold r:id="rId67"/>
      <p:boldItalic r:id="rId68"/>
    </p:embeddedFont>
    <p:embeddedFont>
      <p:font typeface="Lato Light" panose="020F0502020204030203" pitchFamily="34" charset="0"/>
      <p:regular r:id="rId69"/>
      <p:italic r:id="rId70"/>
    </p:embeddedFont>
    <p:embeddedFont>
      <p:font typeface="Lato Semibold" panose="020F0502020204030203" pitchFamily="34" charset="0"/>
      <p:bold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1092FD-225F-9C83-1714-5C578F226F5F}" name="Sam Camarena" initials="SC" userId="S::scamarena@case.org::c1886332-8fcb-494b-b59d-6bfdfce1de3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16025"/>
    <a:srgbClr val="3FA6C4"/>
    <a:srgbClr val="005984"/>
    <a:srgbClr val="69C6B2"/>
    <a:srgbClr val="F89F1E"/>
    <a:srgbClr val="297FD5"/>
    <a:srgbClr val="2A1A1D"/>
    <a:srgbClr val="ACCBF9"/>
    <a:srgbClr val="4A66AC"/>
    <a:srgbClr val="629D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C8564F1-658B-476A-B381-BF10108CDB38}">
  <a:tblStyle styleId="{DC8564F1-658B-476A-B381-BF10108CDB3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F27488C-D6F0-4154-9DB5-700BDF580E53}"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3" d="100"/>
          <a:sy n="123" d="100"/>
        </p:scale>
        <p:origin x="1176" y="3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font" Target="fonts/font15.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77" Type="http://schemas.microsoft.com/office/2018/10/relationships/authors" Target="authors.xml"/><Relationship Id="rId8" Type="http://schemas.openxmlformats.org/officeDocument/2006/relationships/slide" Target="slides/slide1.xml"/><Relationship Id="rId51" Type="http://schemas.openxmlformats.org/officeDocument/2006/relationships/font" Target="fonts/font5.fntdata"/><Relationship Id="rId72" Type="http://schemas.openxmlformats.org/officeDocument/2006/relationships/font" Target="fonts/font26.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font" Target="fonts/font24.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font" Target="fonts/font4.fntdata"/><Relationship Id="rId55" Type="http://schemas.openxmlformats.org/officeDocument/2006/relationships/font" Target="fonts/font9.fntdata"/><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font" Target="fonts/font25.fntdata"/><Relationship Id="rId2" Type="http://schemas.openxmlformats.org/officeDocument/2006/relationships/customXml" Target="../customXml/item2.xml"/><Relationship Id="rId29" Type="http://schemas.openxmlformats.org/officeDocument/2006/relationships/slide" Target="slides/slide22.xml"/></Relationships>
</file>

<file path=ppt/charts/_rels/chart1.xml.rels><?xml version="1.0" encoding="UTF-8" standalone="yes"?>
<Relationships xmlns="http://schemas.openxmlformats.org/package/2006/relationships"><Relationship Id="rId3" Type="http://schemas.openxmlformats.org/officeDocument/2006/relationships/oleObject" Target="https://caseorg.sharepoint.com/sites/ops-amatlas/Shared%20Documents/America%20Latina%20Pilot%20by%20Santander/Year%201%20Pilot/Latin%20America%20Philanthropy%20Survey/Data/SurveyConverted_tablesandgraph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caseorg.sharepoint.com/sites/ops-amatlas/Shared%20Documents/America%20Latina%20Pilot%20by%20Santander/Year%201%20Pilot/White%20Paper/DataforRich.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caseorg.sharepoint.com/sites/ops-amatlas/Shared%20Documents/America%20Latina%20Pilot%20by%20Santander/Year%201%20Pilot/White%20Paper/DataforRich.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caseorg.sharepoint.com/sites/ops-amatlas/Shared%20Documents/America%20Latina%20Pilot%20by%20Santander/Year%201%20Pilot/Latin%20America%20Philanthropy%20Survey/Data/SurveyConverted_tablesandgraphs.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oleObject" Target="https://caseorg.sharepoint.com/sites/ops-amatlas/Shared%20Documents/America%20Latina%20Pilot%20by%20Santander/Year%201%20Pilot/Latin%20America%20Philanthropy%20Survey/Data/SurveyConverted_tablesandgraphs.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oleObject" Target="https://caseorg.sharepoint.com/sites/ops-amatlas/Shared%20Documents/America%20Latina%20Pilot%20by%20Santander/Year%201%20Pilot/White%20Paper/DataforRich.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caseorg.sharepoint.com/sites/ops-amatlas/Shared%20Documents/America%20Latina%20Pilot%20by%20Santander/Year%201%20Pilot/Latin%20America%20Philanthropy%20Survey/Data/SurveyConverted_tablesandgraph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caseorg.sharepoint.com/sites/ops-amatlas/Shared%20Documents/America%20Latina%20Pilot%20by%20Santander/Year%201%20Pilot/White%20Paper/DataforRich.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MX" b="1" noProof="0"/>
              <a:t>La mediana</a:t>
            </a:r>
            <a:r>
              <a:rPr lang="es-MX" b="1" baseline="0" noProof="0"/>
              <a:t> de los </a:t>
            </a:r>
            <a:r>
              <a:rPr lang="es-MX" b="1" noProof="0"/>
              <a:t>Fondos Recibidos</a:t>
            </a:r>
          </a:p>
        </c:rich>
      </c:tx>
      <c:layout>
        <c:manualLayout>
          <c:xMode val="edge"/>
          <c:yMode val="edge"/>
          <c:x val="0"/>
          <c:y val="3.3189659565560424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MX"/>
        </a:p>
      </c:txPr>
    </c:title>
    <c:autoTitleDeleted val="0"/>
    <c:plotArea>
      <c:layout/>
      <c:barChart>
        <c:barDir val="col"/>
        <c:grouping val="clustered"/>
        <c:varyColors val="0"/>
        <c:ser>
          <c:idx val="0"/>
          <c:order val="0"/>
          <c:spPr>
            <a:solidFill>
              <a:srgbClr val="005984"/>
            </a:solidFill>
            <a:ln>
              <a:noFill/>
            </a:ln>
            <a:effectLst/>
          </c:spPr>
          <c:invertIfNegative val="0"/>
          <c:dPt>
            <c:idx val="1"/>
            <c:invertIfNegative val="0"/>
            <c:bubble3D val="0"/>
            <c:spPr>
              <a:solidFill>
                <a:srgbClr val="69C6B2"/>
              </a:solidFill>
              <a:ln>
                <a:noFill/>
              </a:ln>
              <a:effectLst/>
            </c:spPr>
            <c:extLst>
              <c:ext xmlns:c16="http://schemas.microsoft.com/office/drawing/2014/chart" uri="{C3380CC4-5D6E-409C-BE32-E72D297353CC}">
                <c16:uniqueId val="{00000001-AAA8-49E0-8062-F7906F85F0B4}"/>
              </c:ext>
            </c:extLst>
          </c:dPt>
          <c:dLbls>
            <c:dLbl>
              <c:idx val="0"/>
              <c:tx>
                <c:rich>
                  <a:bodyPr/>
                  <a:lstStyle/>
                  <a:p>
                    <a:r>
                      <a:rPr lang="en-US"/>
                      <a:t>$664,618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B3A-499D-AEEA-B3EF632C4839}"/>
                </c:ext>
              </c:extLst>
            </c:dLbl>
            <c:dLbl>
              <c:idx val="1"/>
              <c:tx>
                <c:rich>
                  <a:bodyPr/>
                  <a:lstStyle/>
                  <a:p>
                    <a:r>
                      <a:rPr lang="en-US"/>
                      <a:t>$416,769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AA8-49E0-8062-F7906F85F0B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Overall!$T$26:$T$27</c:f>
              <c:strCache>
                <c:ptCount val="2"/>
                <c:pt idx="0">
                  <c:v>Privada</c:v>
                </c:pt>
                <c:pt idx="1">
                  <c:v>Pública</c:v>
                </c:pt>
              </c:strCache>
            </c:strRef>
          </c:cat>
          <c:val>
            <c:numRef>
              <c:f>Overall!$U$26:$U$27</c:f>
              <c:numCache>
                <c:formatCode>_("$"* #,##0_);_("$"* \(#,##0\);_("$"* "-"??_);_(@_)</c:formatCode>
                <c:ptCount val="2"/>
                <c:pt idx="0">
                  <c:v>12727424.14775</c:v>
                </c:pt>
                <c:pt idx="1">
                  <c:v>10437494</c:v>
                </c:pt>
              </c:numCache>
            </c:numRef>
          </c:val>
          <c:extLst>
            <c:ext xmlns:c16="http://schemas.microsoft.com/office/drawing/2014/chart" uri="{C3380CC4-5D6E-409C-BE32-E72D297353CC}">
              <c16:uniqueId val="{00000000-AAA8-49E0-8062-F7906F85F0B4}"/>
            </c:ext>
          </c:extLst>
        </c:ser>
        <c:dLbls>
          <c:showLegendKey val="0"/>
          <c:showVal val="0"/>
          <c:showCatName val="0"/>
          <c:showSerName val="0"/>
          <c:showPercent val="0"/>
          <c:showBubbleSize val="0"/>
        </c:dLbls>
        <c:gapWidth val="219"/>
        <c:overlap val="-27"/>
        <c:axId val="1127434672"/>
        <c:axId val="1127432752"/>
      </c:barChart>
      <c:catAx>
        <c:axId val="1127434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127432752"/>
        <c:crosses val="autoZero"/>
        <c:auto val="1"/>
        <c:lblAlgn val="ctr"/>
        <c:lblOffset val="100"/>
        <c:noMultiLvlLbl val="0"/>
      </c:catAx>
      <c:valAx>
        <c:axId val="1127432752"/>
        <c:scaling>
          <c:orientation val="minMax"/>
        </c:scaling>
        <c:delete val="1"/>
        <c:axPos val="l"/>
        <c:numFmt formatCode="_(&quot;$&quot;* #,##0_);_(&quot;$&quot;* \(#,##0\);_(&quot;$&quot;* &quot;-&quot;??_);_(@_)" sourceLinked="1"/>
        <c:majorTickMark val="none"/>
        <c:minorTickMark val="none"/>
        <c:tickLblPos val="nextTo"/>
        <c:crossAx val="1127434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F2F2F2"/>
    </a:solidFill>
    <a:ln>
      <a:solidFill>
        <a:srgbClr val="005984"/>
      </a:solidFill>
    </a:ln>
    <a:effectLst>
      <a:outerShdw blurRad="50800" dist="38100" dir="2700000" algn="tl" rotWithShape="0">
        <a:prstClr val="black">
          <a:alpha val="40000"/>
        </a:prstClr>
      </a:outerShdw>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'FR,duration of fundraising prog'!$S$3</c:f>
              <c:strCache>
                <c:ptCount val="1"/>
                <c:pt idx="0">
                  <c:v>Mediana de LAP_FR_TotValUSD</c:v>
                </c:pt>
              </c:strCache>
            </c:strRef>
          </c:tx>
          <c:spPr>
            <a:solidFill>
              <a:srgbClr val="005984"/>
            </a:solidFill>
            <a:ln>
              <a:noFill/>
            </a:ln>
            <a:effectLst/>
          </c:spPr>
          <c:invertIfNegative val="0"/>
          <c:dPt>
            <c:idx val="1"/>
            <c:invertIfNegative val="0"/>
            <c:bubble3D val="0"/>
            <c:spPr>
              <a:solidFill>
                <a:srgbClr val="3FA6C4"/>
              </a:solidFill>
              <a:ln>
                <a:noFill/>
              </a:ln>
              <a:effectLst/>
            </c:spPr>
            <c:extLst>
              <c:ext xmlns:c16="http://schemas.microsoft.com/office/drawing/2014/chart" uri="{C3380CC4-5D6E-409C-BE32-E72D297353CC}">
                <c16:uniqueId val="{00000001-E1FA-4CA5-9035-73B99ABED2FC}"/>
              </c:ext>
            </c:extLst>
          </c:dPt>
          <c:dPt>
            <c:idx val="2"/>
            <c:invertIfNegative val="0"/>
            <c:bubble3D val="0"/>
            <c:spPr>
              <a:solidFill>
                <a:srgbClr val="F16025"/>
              </a:solidFill>
              <a:ln>
                <a:noFill/>
              </a:ln>
              <a:effectLst/>
            </c:spPr>
            <c:extLst>
              <c:ext xmlns:c16="http://schemas.microsoft.com/office/drawing/2014/chart" uri="{C3380CC4-5D6E-409C-BE32-E72D297353CC}">
                <c16:uniqueId val="{00000002-E1FA-4CA5-9035-73B99ABED2FC}"/>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'FR,duration of fundraising prog'!$R$4:$R$6</c:f>
              <c:strCache>
                <c:ptCount val="3"/>
                <c:pt idx="0">
                  <c:v>2000 y antes</c:v>
                </c:pt>
                <c:pt idx="1">
                  <c:v>2001-2020</c:v>
                </c:pt>
                <c:pt idx="2">
                  <c:v>Después de 2020</c:v>
                </c:pt>
              </c:strCache>
            </c:strRef>
          </c:cat>
          <c:val>
            <c:numRef>
              <c:f>'FR,duration of fundraising prog'!$S$4:$S$6</c:f>
              <c:numCache>
                <c:formatCode>_("$"* #,##0.00_);_("$"* \(#,##0.00\);_("$"* "-"??_);_(@_)</c:formatCode>
                <c:ptCount val="3"/>
                <c:pt idx="0">
                  <c:v>1306075.3989899999</c:v>
                </c:pt>
                <c:pt idx="1">
                  <c:v>677323.38399999996</c:v>
                </c:pt>
                <c:pt idx="2">
                  <c:v>148703.85554249998</c:v>
                </c:pt>
              </c:numCache>
            </c:numRef>
          </c:val>
          <c:extLst>
            <c:ext xmlns:c16="http://schemas.microsoft.com/office/drawing/2014/chart" uri="{C3380CC4-5D6E-409C-BE32-E72D297353CC}">
              <c16:uniqueId val="{00000000-E1FA-4CA5-9035-73B99ABED2FC}"/>
            </c:ext>
          </c:extLst>
        </c:ser>
        <c:dLbls>
          <c:showLegendKey val="0"/>
          <c:showVal val="0"/>
          <c:showCatName val="0"/>
          <c:showSerName val="0"/>
          <c:showPercent val="0"/>
          <c:showBubbleSize val="0"/>
        </c:dLbls>
        <c:gapWidth val="219"/>
        <c:overlap val="-27"/>
        <c:axId val="1151463663"/>
        <c:axId val="1151460303"/>
      </c:barChart>
      <c:catAx>
        <c:axId val="11514636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151460303"/>
        <c:crosses val="autoZero"/>
        <c:auto val="1"/>
        <c:lblAlgn val="ctr"/>
        <c:lblOffset val="100"/>
        <c:noMultiLvlLbl val="0"/>
      </c:catAx>
      <c:valAx>
        <c:axId val="1151460303"/>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b="0" i="0" u="none" strike="noStrike" baseline="0">
                    <a:solidFill>
                      <a:schemeClr val="tx1"/>
                    </a:solidFill>
                    <a:effectLst/>
                  </a:rPr>
                  <a:t>Millones, en dólares estadounidenses</a:t>
                </a:r>
                <a:r>
                  <a:rPr lang="en-US" sz="1400" b="0" i="0" u="none" strike="noStrike" baseline="0">
                    <a:solidFill>
                      <a:schemeClr val="tx1"/>
                    </a:solidFill>
                  </a:rPr>
                  <a:t> </a:t>
                </a:r>
                <a:endParaRPr lang="en-US" sz="1400">
                  <a:solidFill>
                    <a:schemeClr val="tx1"/>
                  </a:solidFill>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51463663"/>
        <c:crosses val="autoZero"/>
        <c:crossBetween val="between"/>
        <c:dispUnits>
          <c:builtInUnit val="millions"/>
        </c:dispUnits>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lumMod val="95000"/>
      </a:schemeClr>
    </a:solidFill>
    <a:ln>
      <a:solidFill>
        <a:schemeClr val="tx1"/>
      </a:solidFill>
    </a:ln>
    <a:effectLst>
      <a:outerShdw blurRad="50800" dist="38100" dir="2700000" algn="tl" rotWithShape="0">
        <a:prstClr val="black">
          <a:alpha val="40000"/>
        </a:prstClr>
      </a:outerShdw>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981106633070346E-2"/>
          <c:y val="0.24153943441302161"/>
          <c:w val="0.95603778673385931"/>
          <c:h val="0.62631876554924126"/>
        </c:manualLayout>
      </c:layout>
      <c:barChart>
        <c:barDir val="col"/>
        <c:grouping val="clustered"/>
        <c:varyColors val="0"/>
        <c:ser>
          <c:idx val="0"/>
          <c:order val="0"/>
          <c:tx>
            <c:strRef>
              <c:f>'FR number of donors'!$M$18</c:f>
              <c:strCache>
                <c:ptCount val="1"/>
                <c:pt idx="0">
                  <c:v>Mediana</c:v>
                </c:pt>
              </c:strCache>
            </c:strRef>
          </c:tx>
          <c:spPr>
            <a:solidFill>
              <a:srgbClr val="005984"/>
            </a:solidFill>
            <a:ln>
              <a:noFill/>
            </a:ln>
            <a:effectLst/>
          </c:spPr>
          <c:invertIfNegative val="0"/>
          <c:dPt>
            <c:idx val="1"/>
            <c:invertIfNegative val="0"/>
            <c:bubble3D val="0"/>
            <c:spPr>
              <a:solidFill>
                <a:srgbClr val="69C6B2"/>
              </a:solidFill>
              <a:ln>
                <a:noFill/>
              </a:ln>
              <a:effectLst/>
            </c:spPr>
            <c:extLst>
              <c:ext xmlns:c16="http://schemas.microsoft.com/office/drawing/2014/chart" uri="{C3380CC4-5D6E-409C-BE32-E72D297353CC}">
                <c16:uniqueId val="{00000001-D0A6-47AB-BA8C-C10606667F40}"/>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0A6-47AB-BA8C-C10606667F40}"/>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0A6-47AB-BA8C-C10606667F4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 number of donors'!$N$17:$O$17</c:f>
              <c:strCache>
                <c:ptCount val="2"/>
                <c:pt idx="0">
                  <c:v>Privada</c:v>
                </c:pt>
                <c:pt idx="1">
                  <c:v>Pública</c:v>
                </c:pt>
              </c:strCache>
            </c:strRef>
          </c:cat>
          <c:val>
            <c:numRef>
              <c:f>'FR number of donors'!$N$18:$O$18</c:f>
              <c:numCache>
                <c:formatCode>General</c:formatCode>
                <c:ptCount val="2"/>
                <c:pt idx="0">
                  <c:v>753</c:v>
                </c:pt>
                <c:pt idx="1">
                  <c:v>117.5</c:v>
                </c:pt>
              </c:numCache>
            </c:numRef>
          </c:val>
          <c:extLst>
            <c:ext xmlns:c16="http://schemas.microsoft.com/office/drawing/2014/chart" uri="{C3380CC4-5D6E-409C-BE32-E72D297353CC}">
              <c16:uniqueId val="{00000000-D0A6-47AB-BA8C-C10606667F40}"/>
            </c:ext>
          </c:extLst>
        </c:ser>
        <c:dLbls>
          <c:showLegendKey val="0"/>
          <c:showVal val="0"/>
          <c:showCatName val="0"/>
          <c:showSerName val="0"/>
          <c:showPercent val="0"/>
          <c:showBubbleSize val="0"/>
        </c:dLbls>
        <c:gapWidth val="219"/>
        <c:overlap val="-27"/>
        <c:axId val="1200416975"/>
        <c:axId val="1200410255"/>
      </c:barChart>
      <c:catAx>
        <c:axId val="12004169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200410255"/>
        <c:crosses val="autoZero"/>
        <c:auto val="1"/>
        <c:lblAlgn val="ctr"/>
        <c:lblOffset val="100"/>
        <c:noMultiLvlLbl val="0"/>
      </c:catAx>
      <c:valAx>
        <c:axId val="1200410255"/>
        <c:scaling>
          <c:orientation val="minMax"/>
        </c:scaling>
        <c:delete val="1"/>
        <c:axPos val="l"/>
        <c:numFmt formatCode="General" sourceLinked="1"/>
        <c:majorTickMark val="none"/>
        <c:minorTickMark val="none"/>
        <c:tickLblPos val="nextTo"/>
        <c:crossAx val="1200416975"/>
        <c:crosses val="autoZero"/>
        <c:crossBetween val="between"/>
      </c:valAx>
      <c:spPr>
        <a:noFill/>
        <a:ln>
          <a:noFill/>
        </a:ln>
        <a:effectLst/>
      </c:spPr>
    </c:plotArea>
    <c:plotVisOnly val="1"/>
    <c:dispBlanksAs val="gap"/>
    <c:showDLblsOverMax val="0"/>
  </c:chart>
  <c:spPr>
    <a:solidFill>
      <a:schemeClr val="bg1">
        <a:lumMod val="95000"/>
      </a:schemeClr>
    </a:solidFill>
    <a:ln>
      <a:solidFill>
        <a:schemeClr val="tx1"/>
      </a:solidFill>
    </a:ln>
    <a:effectLst>
      <a:outerShdw blurRad="50800" dist="38100" dir="2700000" algn="tl" rotWithShape="0">
        <a:prstClr val="black">
          <a:alpha val="40000"/>
        </a:prstClr>
      </a:outerShdw>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85958005249342"/>
          <c:y val="0.19618897905798202"/>
          <c:w val="0.59339216972878395"/>
          <c:h val="0.79330156020504872"/>
        </c:manualLayout>
      </c:layout>
      <c:doughnutChart>
        <c:varyColors val="1"/>
        <c:ser>
          <c:idx val="0"/>
          <c:order val="0"/>
          <c:tx>
            <c:strRef>
              <c:f>Graphs!$S$44</c:f>
              <c:strCache>
                <c:ptCount val="1"/>
                <c:pt idx="0">
                  <c:v>Promedio</c:v>
                </c:pt>
              </c:strCache>
            </c:strRef>
          </c:tx>
          <c:dPt>
            <c:idx val="0"/>
            <c:bubble3D val="0"/>
            <c:spPr>
              <a:solidFill>
                <a:srgbClr val="00598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1172-4441-B9E4-84099CB4F73E}"/>
              </c:ext>
            </c:extLst>
          </c:dPt>
          <c:dPt>
            <c:idx val="1"/>
            <c:bubble3D val="0"/>
            <c:spPr>
              <a:solidFill>
                <a:srgbClr val="F1602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1172-4441-B9E4-84099CB4F73E}"/>
              </c:ext>
            </c:extLst>
          </c:dPt>
          <c:dPt>
            <c:idx val="2"/>
            <c:bubble3D val="0"/>
            <c:spPr>
              <a:solidFill>
                <a:srgbClr val="3FA6C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1172-4441-B9E4-84099CB4F73E}"/>
              </c:ext>
            </c:extLst>
          </c:dPt>
          <c:dPt>
            <c:idx val="3"/>
            <c:bubble3D val="0"/>
            <c:spPr>
              <a:solidFill>
                <a:srgbClr val="69C6B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1172-4441-B9E4-84099CB4F73E}"/>
              </c:ext>
            </c:extLst>
          </c:dPt>
          <c:dPt>
            <c:idx val="4"/>
            <c:bubble3D val="0"/>
            <c:spPr>
              <a:solidFill>
                <a:srgbClr val="F89F1E"/>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1172-4441-B9E4-84099CB4F73E}"/>
              </c:ext>
            </c:extLst>
          </c:dPt>
          <c:dLbls>
            <c:dLbl>
              <c:idx val="0"/>
              <c:layout>
                <c:manualLayout>
                  <c:x val="0.16271048505300462"/>
                  <c:y val="-0.1164347645646858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172-4441-B9E4-84099CB4F73E}"/>
                </c:ext>
              </c:extLst>
            </c:dLbl>
            <c:dLbl>
              <c:idx val="1"/>
              <c:layout>
                <c:manualLayout>
                  <c:x val="-0.15181577681577685"/>
                  <c:y val="9.9715099715099717E-2"/>
                </c:manualLayout>
              </c:layout>
              <c:showLegendKey val="0"/>
              <c:showVal val="0"/>
              <c:showCatName val="1"/>
              <c:showSerName val="0"/>
              <c:showPercent val="1"/>
              <c:showBubbleSize val="0"/>
              <c:extLst>
                <c:ext xmlns:c15="http://schemas.microsoft.com/office/drawing/2012/chart" uri="{CE6537A1-D6FC-4f65-9D91-7224C49458BB}">
                  <c15:layout>
                    <c:manualLayout>
                      <c:w val="0.20588335548965467"/>
                      <c:h val="0.12606837606837606"/>
                    </c:manualLayout>
                  </c15:layout>
                </c:ext>
                <c:ext xmlns:c16="http://schemas.microsoft.com/office/drawing/2014/chart" uri="{C3380CC4-5D6E-409C-BE32-E72D297353CC}">
                  <c16:uniqueId val="{00000003-1172-4441-B9E4-84099CB4F73E}"/>
                </c:ext>
              </c:extLst>
            </c:dLbl>
            <c:dLbl>
              <c:idx val="2"/>
              <c:layout>
                <c:manualLayout>
                  <c:x val="-0.18702491733987797"/>
                  <c:y val="-4.056492137200805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172-4441-B9E4-84099CB4F73E}"/>
                </c:ext>
              </c:extLst>
            </c:dLbl>
            <c:dLbl>
              <c:idx val="3"/>
              <c:layout>
                <c:manualLayout>
                  <c:x val="-0.15181577681577679"/>
                  <c:y val="-0.11396011396011399"/>
                </c:manualLayout>
              </c:layout>
              <c:showLegendKey val="0"/>
              <c:showVal val="0"/>
              <c:showCatName val="1"/>
              <c:showSerName val="0"/>
              <c:showPercent val="1"/>
              <c:showBubbleSize val="0"/>
              <c:extLst>
                <c:ext xmlns:c15="http://schemas.microsoft.com/office/drawing/2012/chart" uri="{CE6537A1-D6FC-4f65-9D91-7224C49458BB}">
                  <c15:layout>
                    <c:manualLayout>
                      <c:w val="0.23844083883453962"/>
                      <c:h val="0.12606837606837606"/>
                    </c:manualLayout>
                  </c15:layout>
                </c:ext>
                <c:ext xmlns:c16="http://schemas.microsoft.com/office/drawing/2014/chart" uri="{C3380CC4-5D6E-409C-BE32-E72D297353CC}">
                  <c16:uniqueId val="{00000007-1172-4441-B9E4-84099CB4F73E}"/>
                </c:ext>
              </c:extLst>
            </c:dLbl>
            <c:dLbl>
              <c:idx val="4"/>
              <c:layout>
                <c:manualLayout>
                  <c:x val="0.34644059644059644"/>
                  <c:y val="-9.5944096731498313E-2"/>
                </c:manualLayout>
              </c:layout>
              <c:showLegendKey val="0"/>
              <c:showVal val="0"/>
              <c:showCatName val="1"/>
              <c:showSerName val="0"/>
              <c:showPercent val="1"/>
              <c:showBubbleSize val="0"/>
              <c:extLst>
                <c:ext xmlns:c15="http://schemas.microsoft.com/office/drawing/2012/chart" uri="{CE6537A1-D6FC-4f65-9D91-7224C49458BB}">
                  <c15:layout>
                    <c:manualLayout>
                      <c:w val="0.29065969026598948"/>
                      <c:h val="0.16452991452991453"/>
                    </c:manualLayout>
                  </c15:layout>
                </c:ext>
                <c:ext xmlns:c16="http://schemas.microsoft.com/office/drawing/2014/chart" uri="{C3380CC4-5D6E-409C-BE32-E72D297353CC}">
                  <c16:uniqueId val="{00000009-1172-4441-B9E4-84099CB4F73E}"/>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Graphs!$T$43:$X$43</c:f>
              <c:strCache>
                <c:ptCount val="5"/>
                <c:pt idx="0">
                  <c:v>% Egresados</c:v>
                </c:pt>
                <c:pt idx="1">
                  <c:v>% Otros Individuos</c:v>
                </c:pt>
                <c:pt idx="2">
                  <c:v>% Fideicomisos y fundaciones</c:v>
                </c:pt>
                <c:pt idx="3">
                  <c:v>% Corporaciones</c:v>
                </c:pt>
                <c:pt idx="4">
                  <c:v>% Otras Organizaciones</c:v>
                </c:pt>
              </c:strCache>
            </c:strRef>
          </c:cat>
          <c:val>
            <c:numRef>
              <c:f>Graphs!$T$44:$X$44</c:f>
              <c:numCache>
                <c:formatCode>0%</c:formatCode>
                <c:ptCount val="5"/>
                <c:pt idx="0">
                  <c:v>0.43</c:v>
                </c:pt>
                <c:pt idx="1">
                  <c:v>0.37</c:v>
                </c:pt>
                <c:pt idx="2">
                  <c:v>2.0996943763746102E-2</c:v>
                </c:pt>
                <c:pt idx="3">
                  <c:v>0.16317525060719962</c:v>
                </c:pt>
                <c:pt idx="4">
                  <c:v>1.4E-2</c:v>
                </c:pt>
              </c:numCache>
            </c:numRef>
          </c:val>
          <c:extLst>
            <c:ext xmlns:c16="http://schemas.microsoft.com/office/drawing/2014/chart" uri="{C3380CC4-5D6E-409C-BE32-E72D297353CC}">
              <c16:uniqueId val="{0000000A-1172-4441-B9E4-84099CB4F73E}"/>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F2F2F2"/>
    </a:solidFill>
    <a:ln>
      <a:solidFill>
        <a:srgbClr val="005984"/>
      </a:solidFill>
    </a:ln>
    <a:effectLst>
      <a:outerShdw blurRad="50800" dist="38100" dir="2700000" algn="tl" rotWithShape="0">
        <a:prstClr val="black">
          <a:alpha val="40000"/>
        </a:prstClr>
      </a:outerShdw>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086940836940841"/>
          <c:y val="0.23344017094017094"/>
          <c:w val="0.59734247234247229"/>
          <c:h val="0.70762108262108248"/>
        </c:manualLayout>
      </c:layout>
      <c:doughnutChart>
        <c:varyColors val="1"/>
        <c:ser>
          <c:idx val="0"/>
          <c:order val="0"/>
          <c:tx>
            <c:strRef>
              <c:f>Graphs!$S$42</c:f>
              <c:strCache>
                <c:ptCount val="1"/>
                <c:pt idx="0">
                  <c:v>Promedio</c:v>
                </c:pt>
              </c:strCache>
            </c:strRef>
          </c:tx>
          <c:dPt>
            <c:idx val="0"/>
            <c:bubble3D val="0"/>
            <c:spPr>
              <a:solidFill>
                <a:srgbClr val="00598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F299-40CD-A349-8605494BA17D}"/>
              </c:ext>
            </c:extLst>
          </c:dPt>
          <c:dPt>
            <c:idx val="1"/>
            <c:bubble3D val="0"/>
            <c:spPr>
              <a:solidFill>
                <a:srgbClr val="F1602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F299-40CD-A349-8605494BA17D}"/>
              </c:ext>
            </c:extLst>
          </c:dPt>
          <c:dPt>
            <c:idx val="2"/>
            <c:bubble3D val="0"/>
            <c:spPr>
              <a:solidFill>
                <a:srgbClr val="3FA6C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F299-40CD-A349-8605494BA17D}"/>
              </c:ext>
            </c:extLst>
          </c:dPt>
          <c:dPt>
            <c:idx val="3"/>
            <c:bubble3D val="0"/>
            <c:spPr>
              <a:solidFill>
                <a:srgbClr val="69C6B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F299-40CD-A349-8605494BA17D}"/>
              </c:ext>
            </c:extLst>
          </c:dPt>
          <c:dPt>
            <c:idx val="4"/>
            <c:bubble3D val="0"/>
            <c:spPr>
              <a:solidFill>
                <a:srgbClr val="F89F1E"/>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F299-40CD-A349-8605494BA17D}"/>
              </c:ext>
            </c:extLst>
          </c:dPt>
          <c:dLbls>
            <c:dLbl>
              <c:idx val="0"/>
              <c:layout>
                <c:manualLayout>
                  <c:x val="0.21199717459559969"/>
                  <c:y val="-4.273504273504273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299-40CD-A349-8605494BA17D}"/>
                </c:ext>
              </c:extLst>
            </c:dLbl>
            <c:dLbl>
              <c:idx val="1"/>
              <c:layout>
                <c:manualLayout>
                  <c:x val="0.14730639730639741"/>
                  <c:y val="0.249287749287749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299-40CD-A349-8605494BA17D}"/>
                </c:ext>
              </c:extLst>
            </c:dLbl>
            <c:dLbl>
              <c:idx val="2"/>
              <c:layout>
                <c:manualLayout>
                  <c:x val="-0.2435064935064935"/>
                  <c:y val="7.048926576485631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299-40CD-A349-8605494BA17D}"/>
                </c:ext>
              </c:extLst>
            </c:dLbl>
            <c:dLbl>
              <c:idx val="3"/>
              <c:layout>
                <c:manualLayout>
                  <c:x val="-0.12626262626262627"/>
                  <c:y val="-0.1460113960113960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299-40CD-A349-8605494BA17D}"/>
                </c:ext>
              </c:extLst>
            </c:dLbl>
            <c:dLbl>
              <c:idx val="4"/>
              <c:layout>
                <c:manualLayout>
                  <c:x val="0.1563251563251562"/>
                  <c:y val="-0.17806267806267806"/>
                </c:manualLayout>
              </c:layout>
              <c:showLegendKey val="0"/>
              <c:showVal val="1"/>
              <c:showCatName val="1"/>
              <c:showSerName val="0"/>
              <c:showPercent val="0"/>
              <c:showBubbleSize val="0"/>
              <c:extLst>
                <c:ext xmlns:c15="http://schemas.microsoft.com/office/drawing/2012/chart" uri="{CE6537A1-D6FC-4f65-9D91-7224C49458BB}">
                  <c15:layout>
                    <c:manualLayout>
                      <c:w val="0.27562842523472442"/>
                      <c:h val="0.12606837606837606"/>
                    </c:manualLayout>
                  </c15:layout>
                </c:ext>
                <c:ext xmlns:c16="http://schemas.microsoft.com/office/drawing/2014/chart" uri="{C3380CC4-5D6E-409C-BE32-E72D297353CC}">
                  <c16:uniqueId val="{00000009-F299-40CD-A349-8605494BA17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Graphs!$T$41:$X$41</c:f>
              <c:strCache>
                <c:ptCount val="5"/>
                <c:pt idx="0">
                  <c:v>% Egresados</c:v>
                </c:pt>
                <c:pt idx="1">
                  <c:v>% Otros Individuos</c:v>
                </c:pt>
                <c:pt idx="2">
                  <c:v>% Fideicomisos y fundaciones</c:v>
                </c:pt>
                <c:pt idx="3">
                  <c:v>% Corporaciones</c:v>
                </c:pt>
                <c:pt idx="4">
                  <c:v>% Otras Organizaciones</c:v>
                </c:pt>
              </c:strCache>
            </c:strRef>
          </c:cat>
          <c:val>
            <c:numRef>
              <c:f>Graphs!$T$42:$X$42</c:f>
              <c:numCache>
                <c:formatCode>0%</c:formatCode>
                <c:ptCount val="5"/>
                <c:pt idx="0">
                  <c:v>0.15577912020929122</c:v>
                </c:pt>
                <c:pt idx="1">
                  <c:v>0.25860245824912592</c:v>
                </c:pt>
                <c:pt idx="2">
                  <c:v>0.24</c:v>
                </c:pt>
                <c:pt idx="3">
                  <c:v>0.34</c:v>
                </c:pt>
                <c:pt idx="4">
                  <c:v>0.01</c:v>
                </c:pt>
              </c:numCache>
            </c:numRef>
          </c:val>
          <c:extLst>
            <c:ext xmlns:c16="http://schemas.microsoft.com/office/drawing/2014/chart" uri="{C3380CC4-5D6E-409C-BE32-E72D297353CC}">
              <c16:uniqueId val="{0000000A-F299-40CD-A349-8605494BA17D}"/>
            </c:ext>
          </c:extLst>
        </c:ser>
        <c:dLbls>
          <c:showLegendKey val="0"/>
          <c:showVal val="1"/>
          <c:showCatName val="1"/>
          <c:showSerName val="0"/>
          <c:showPercent val="0"/>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F2F2F2"/>
    </a:solidFill>
    <a:ln>
      <a:solidFill>
        <a:schemeClr val="tx1"/>
      </a:solidFill>
    </a:ln>
    <a:effectLst>
      <a:outerShdw blurRad="50800" dist="38100" dir="2700000" algn="tl" rotWithShape="0">
        <a:prstClr val="black">
          <a:alpha val="40000"/>
        </a:prstClr>
      </a:outerShdw>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Source!$C$78</c:f>
              <c:strCache>
                <c:ptCount val="1"/>
                <c:pt idx="0">
                  <c:v>Egresados</c:v>
                </c:pt>
              </c:strCache>
            </c:strRef>
          </c:tx>
          <c:spPr>
            <a:solidFill>
              <a:srgbClr val="F16025"/>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E-8CDF-4FE4-8A96-14A76495CAA5}"/>
                </c:ext>
              </c:extLst>
            </c:dLbl>
            <c:dLbl>
              <c:idx val="2"/>
              <c:delete val="1"/>
              <c:extLst>
                <c:ext xmlns:c15="http://schemas.microsoft.com/office/drawing/2012/chart" uri="{CE6537A1-D6FC-4f65-9D91-7224C49458BB}"/>
                <c:ext xmlns:c16="http://schemas.microsoft.com/office/drawing/2014/chart" uri="{C3380CC4-5D6E-409C-BE32-E72D297353CC}">
                  <c16:uniqueId val="{0000000D-8CDF-4FE4-8A96-14A76495CAA5}"/>
                </c:ext>
              </c:extLst>
            </c:dLbl>
            <c:dLbl>
              <c:idx val="15"/>
              <c:delete val="1"/>
              <c:extLst>
                <c:ext xmlns:c15="http://schemas.microsoft.com/office/drawing/2012/chart" uri="{CE6537A1-D6FC-4f65-9D91-7224C49458BB}"/>
                <c:ext xmlns:c16="http://schemas.microsoft.com/office/drawing/2014/chart" uri="{C3380CC4-5D6E-409C-BE32-E72D297353CC}">
                  <c16:uniqueId val="{0000000F-8CDF-4FE4-8A96-14A76495CAA5}"/>
                </c:ext>
              </c:extLst>
            </c:dLbl>
            <c:dLbl>
              <c:idx val="16"/>
              <c:delete val="1"/>
              <c:extLst>
                <c:ext xmlns:c15="http://schemas.microsoft.com/office/drawing/2012/chart" uri="{CE6537A1-D6FC-4f65-9D91-7224C49458BB}"/>
                <c:ext xmlns:c16="http://schemas.microsoft.com/office/drawing/2014/chart" uri="{C3380CC4-5D6E-409C-BE32-E72D297353CC}">
                  <c16:uniqueId val="{00000010-8CDF-4FE4-8A96-14A76495CAA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Source!$B$79:$B$96</c:f>
              <c:strCache>
                <c:ptCount val="18"/>
                <c:pt idx="0">
                  <c:v>2000 y antes</c:v>
                </c:pt>
                <c:pt idx="1">
                  <c:v>2000 y antes</c:v>
                </c:pt>
                <c:pt idx="2">
                  <c:v>2000 y antes</c:v>
                </c:pt>
                <c:pt idx="3">
                  <c:v>2000 y antes</c:v>
                </c:pt>
                <c:pt idx="4">
                  <c:v>2000 y antes</c:v>
                </c:pt>
                <c:pt idx="5">
                  <c:v>2000 y antes</c:v>
                </c:pt>
                <c:pt idx="6">
                  <c:v>2001-2020</c:v>
                </c:pt>
                <c:pt idx="7">
                  <c:v>2001-2020</c:v>
                </c:pt>
                <c:pt idx="8">
                  <c:v>2001-2020</c:v>
                </c:pt>
                <c:pt idx="9">
                  <c:v>2001-2020</c:v>
                </c:pt>
                <c:pt idx="10">
                  <c:v>2001-2020</c:v>
                </c:pt>
                <c:pt idx="11">
                  <c:v>2001-2020</c:v>
                </c:pt>
                <c:pt idx="12">
                  <c:v>2001-2020</c:v>
                </c:pt>
                <c:pt idx="13">
                  <c:v>2001-2020</c:v>
                </c:pt>
                <c:pt idx="14">
                  <c:v>Después de 2020</c:v>
                </c:pt>
                <c:pt idx="15">
                  <c:v>Después de 2020</c:v>
                </c:pt>
                <c:pt idx="16">
                  <c:v>Después de 2020</c:v>
                </c:pt>
                <c:pt idx="17">
                  <c:v>Después de 2020</c:v>
                </c:pt>
              </c:strCache>
            </c:strRef>
          </c:cat>
          <c:val>
            <c:numRef>
              <c:f>Source!$C$79:$C$96</c:f>
              <c:numCache>
                <c:formatCode>0%</c:formatCode>
                <c:ptCount val="18"/>
                <c:pt idx="0">
                  <c:v>0</c:v>
                </c:pt>
                <c:pt idx="1">
                  <c:v>0.36214146368531208</c:v>
                </c:pt>
                <c:pt idx="2">
                  <c:v>0</c:v>
                </c:pt>
                <c:pt idx="3">
                  <c:v>6.0036946591336786E-2</c:v>
                </c:pt>
                <c:pt idx="4">
                  <c:v>0.39306577649647217</c:v>
                </c:pt>
                <c:pt idx="5">
                  <c:v>0.27278672331596515</c:v>
                </c:pt>
                <c:pt idx="6">
                  <c:v>0.15309374003426748</c:v>
                </c:pt>
                <c:pt idx="7">
                  <c:v>2.4199884966711434E-2</c:v>
                </c:pt>
                <c:pt idx="8">
                  <c:v>5.2887027787743228E-2</c:v>
                </c:pt>
                <c:pt idx="9">
                  <c:v>0.53503197963270899</c:v>
                </c:pt>
                <c:pt idx="10">
                  <c:v>0.37729563165355001</c:v>
                </c:pt>
                <c:pt idx="11">
                  <c:v>0.248</c:v>
                </c:pt>
                <c:pt idx="12">
                  <c:v>2.9954496137519975E-2</c:v>
                </c:pt>
                <c:pt idx="13">
                  <c:v>3.5290323673921514E-2</c:v>
                </c:pt>
                <c:pt idx="14">
                  <c:v>3.9650018534445768E-2</c:v>
                </c:pt>
                <c:pt idx="15">
                  <c:v>2.3877296849481033E-2</c:v>
                </c:pt>
                <c:pt idx="16">
                  <c:v>9.6676462760122307E-3</c:v>
                </c:pt>
                <c:pt idx="17">
                  <c:v>0.18704520813179473</c:v>
                </c:pt>
              </c:numCache>
            </c:numRef>
          </c:val>
          <c:extLst>
            <c:ext xmlns:c16="http://schemas.microsoft.com/office/drawing/2014/chart" uri="{C3380CC4-5D6E-409C-BE32-E72D297353CC}">
              <c16:uniqueId val="{00000000-8CDF-4FE4-8A96-14A76495CAA5}"/>
            </c:ext>
          </c:extLst>
        </c:ser>
        <c:ser>
          <c:idx val="1"/>
          <c:order val="1"/>
          <c:tx>
            <c:strRef>
              <c:f>Source!$D$78</c:f>
              <c:strCache>
                <c:ptCount val="1"/>
                <c:pt idx="0">
                  <c:v>Otros individuos</c:v>
                </c:pt>
              </c:strCache>
            </c:strRef>
          </c:tx>
          <c:spPr>
            <a:solidFill>
              <a:srgbClr val="005984"/>
            </a:solidFill>
            <a:ln>
              <a:noFill/>
            </a:ln>
            <a:effectLst/>
          </c:spPr>
          <c:invertIfNegative val="0"/>
          <c:dLbls>
            <c:dLbl>
              <c:idx val="5"/>
              <c:delete val="1"/>
              <c:extLst>
                <c:ext xmlns:c15="http://schemas.microsoft.com/office/drawing/2012/chart" uri="{CE6537A1-D6FC-4f65-9D91-7224C49458BB}"/>
                <c:ext xmlns:c16="http://schemas.microsoft.com/office/drawing/2014/chart" uri="{C3380CC4-5D6E-409C-BE32-E72D297353CC}">
                  <c16:uniqueId val="{0000000C-8CDF-4FE4-8A96-14A76495CAA5}"/>
                </c:ext>
              </c:extLst>
            </c:dLbl>
            <c:dLbl>
              <c:idx val="8"/>
              <c:delete val="1"/>
              <c:extLst>
                <c:ext xmlns:c15="http://schemas.microsoft.com/office/drawing/2012/chart" uri="{CE6537A1-D6FC-4f65-9D91-7224C49458BB}"/>
                <c:ext xmlns:c16="http://schemas.microsoft.com/office/drawing/2014/chart" uri="{C3380CC4-5D6E-409C-BE32-E72D297353CC}">
                  <c16:uniqueId val="{00000005-8CDF-4FE4-8A96-14A76495CAA5}"/>
                </c:ext>
              </c:extLst>
            </c:dLbl>
            <c:dLbl>
              <c:idx val="12"/>
              <c:delete val="1"/>
              <c:extLst>
                <c:ext xmlns:c15="http://schemas.microsoft.com/office/drawing/2012/chart" uri="{CE6537A1-D6FC-4f65-9D91-7224C49458BB}"/>
                <c:ext xmlns:c16="http://schemas.microsoft.com/office/drawing/2014/chart" uri="{C3380CC4-5D6E-409C-BE32-E72D297353CC}">
                  <c16:uniqueId val="{00000006-8CDF-4FE4-8A96-14A76495CAA5}"/>
                </c:ext>
              </c:extLst>
            </c:dLbl>
            <c:dLbl>
              <c:idx val="14"/>
              <c:delete val="1"/>
              <c:extLst>
                <c:ext xmlns:c15="http://schemas.microsoft.com/office/drawing/2012/chart" uri="{CE6537A1-D6FC-4f65-9D91-7224C49458BB}"/>
                <c:ext xmlns:c16="http://schemas.microsoft.com/office/drawing/2014/chart" uri="{C3380CC4-5D6E-409C-BE32-E72D297353CC}">
                  <c16:uniqueId val="{00000007-8CDF-4FE4-8A96-14A76495CAA5}"/>
                </c:ext>
              </c:extLst>
            </c:dLbl>
            <c:dLbl>
              <c:idx val="16"/>
              <c:delete val="1"/>
              <c:extLst>
                <c:ext xmlns:c15="http://schemas.microsoft.com/office/drawing/2012/chart" uri="{CE6537A1-D6FC-4f65-9D91-7224C49458BB}"/>
                <c:ext xmlns:c16="http://schemas.microsoft.com/office/drawing/2014/chart" uri="{C3380CC4-5D6E-409C-BE32-E72D297353CC}">
                  <c16:uniqueId val="{00000008-8CDF-4FE4-8A96-14A76495CAA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Source!$B$79:$B$96</c:f>
              <c:strCache>
                <c:ptCount val="18"/>
                <c:pt idx="0">
                  <c:v>2000 y antes</c:v>
                </c:pt>
                <c:pt idx="1">
                  <c:v>2000 y antes</c:v>
                </c:pt>
                <c:pt idx="2">
                  <c:v>2000 y antes</c:v>
                </c:pt>
                <c:pt idx="3">
                  <c:v>2000 y antes</c:v>
                </c:pt>
                <c:pt idx="4">
                  <c:v>2000 y antes</c:v>
                </c:pt>
                <c:pt idx="5">
                  <c:v>2000 y antes</c:v>
                </c:pt>
                <c:pt idx="6">
                  <c:v>2001-2020</c:v>
                </c:pt>
                <c:pt idx="7">
                  <c:v>2001-2020</c:v>
                </c:pt>
                <c:pt idx="8">
                  <c:v>2001-2020</c:v>
                </c:pt>
                <c:pt idx="9">
                  <c:v>2001-2020</c:v>
                </c:pt>
                <c:pt idx="10">
                  <c:v>2001-2020</c:v>
                </c:pt>
                <c:pt idx="11">
                  <c:v>2001-2020</c:v>
                </c:pt>
                <c:pt idx="12">
                  <c:v>2001-2020</c:v>
                </c:pt>
                <c:pt idx="13">
                  <c:v>2001-2020</c:v>
                </c:pt>
                <c:pt idx="14">
                  <c:v>Después de 2020</c:v>
                </c:pt>
                <c:pt idx="15">
                  <c:v>Después de 2020</c:v>
                </c:pt>
                <c:pt idx="16">
                  <c:v>Después de 2020</c:v>
                </c:pt>
                <c:pt idx="17">
                  <c:v>Después de 2020</c:v>
                </c:pt>
              </c:strCache>
            </c:strRef>
          </c:cat>
          <c:val>
            <c:numRef>
              <c:f>Source!$D$79:$D$96</c:f>
              <c:numCache>
                <c:formatCode>0%</c:formatCode>
                <c:ptCount val="18"/>
                <c:pt idx="0">
                  <c:v>0.28825356914147715</c:v>
                </c:pt>
                <c:pt idx="1">
                  <c:v>0.3506103476949754</c:v>
                </c:pt>
                <c:pt idx="2">
                  <c:v>8.2657607392896404E-2</c:v>
                </c:pt>
                <c:pt idx="3">
                  <c:v>0.21113687687534194</c:v>
                </c:pt>
                <c:pt idx="4">
                  <c:v>0.30346711175176388</c:v>
                </c:pt>
                <c:pt idx="5">
                  <c:v>0</c:v>
                </c:pt>
                <c:pt idx="6">
                  <c:v>0.52452501383170436</c:v>
                </c:pt>
                <c:pt idx="7">
                  <c:v>0.56912425374188724</c:v>
                </c:pt>
                <c:pt idx="8">
                  <c:v>1.9865792495527924E-2</c:v>
                </c:pt>
                <c:pt idx="9">
                  <c:v>0.18426348272839299</c:v>
                </c:pt>
                <c:pt idx="10">
                  <c:v>0.43153264512125572</c:v>
                </c:pt>
                <c:pt idx="11">
                  <c:v>0.27769690909090911</c:v>
                </c:pt>
                <c:pt idx="12">
                  <c:v>1.3758625868192901E-2</c:v>
                </c:pt>
                <c:pt idx="13">
                  <c:v>5.1434727971311968E-2</c:v>
                </c:pt>
                <c:pt idx="14">
                  <c:v>0</c:v>
                </c:pt>
                <c:pt idx="15">
                  <c:v>0.97612270315051897</c:v>
                </c:pt>
                <c:pt idx="16">
                  <c:v>2.2576396211581057E-2</c:v>
                </c:pt>
                <c:pt idx="17">
                  <c:v>0.34781818541652965</c:v>
                </c:pt>
              </c:numCache>
            </c:numRef>
          </c:val>
          <c:extLst>
            <c:ext xmlns:c16="http://schemas.microsoft.com/office/drawing/2014/chart" uri="{C3380CC4-5D6E-409C-BE32-E72D297353CC}">
              <c16:uniqueId val="{00000001-8CDF-4FE4-8A96-14A76495CAA5}"/>
            </c:ext>
          </c:extLst>
        </c:ser>
        <c:ser>
          <c:idx val="2"/>
          <c:order val="2"/>
          <c:tx>
            <c:strRef>
              <c:f>Source!$E$78</c:f>
              <c:strCache>
                <c:ptCount val="1"/>
                <c:pt idx="0">
                  <c:v> Fideicomisos y fundaciones</c:v>
                </c:pt>
              </c:strCache>
            </c:strRef>
          </c:tx>
          <c:spPr>
            <a:solidFill>
              <a:srgbClr val="3FA6C4"/>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14-8CDF-4FE4-8A96-14A76495CAA5}"/>
                </c:ext>
              </c:extLst>
            </c:dLbl>
            <c:dLbl>
              <c:idx val="9"/>
              <c:delete val="1"/>
              <c:extLst>
                <c:ext xmlns:c15="http://schemas.microsoft.com/office/drawing/2012/chart" uri="{CE6537A1-D6FC-4f65-9D91-7224C49458BB}"/>
                <c:ext xmlns:c16="http://schemas.microsoft.com/office/drawing/2014/chart" uri="{C3380CC4-5D6E-409C-BE32-E72D297353CC}">
                  <c16:uniqueId val="{00000012-8CDF-4FE4-8A96-14A76495CAA5}"/>
                </c:ext>
              </c:extLst>
            </c:dLbl>
            <c:dLbl>
              <c:idx val="10"/>
              <c:delete val="1"/>
              <c:extLst>
                <c:ext xmlns:c15="http://schemas.microsoft.com/office/drawing/2012/chart" uri="{CE6537A1-D6FC-4f65-9D91-7224C49458BB}"/>
                <c:ext xmlns:c16="http://schemas.microsoft.com/office/drawing/2014/chart" uri="{C3380CC4-5D6E-409C-BE32-E72D297353CC}">
                  <c16:uniqueId val="{00000011-8CDF-4FE4-8A96-14A76495CAA5}"/>
                </c:ext>
              </c:extLst>
            </c:dLbl>
            <c:dLbl>
              <c:idx val="15"/>
              <c:delete val="1"/>
              <c:extLst>
                <c:ext xmlns:c15="http://schemas.microsoft.com/office/drawing/2012/chart" uri="{CE6537A1-D6FC-4f65-9D91-7224C49458BB}"/>
                <c:ext xmlns:c16="http://schemas.microsoft.com/office/drawing/2014/chart" uri="{C3380CC4-5D6E-409C-BE32-E72D297353CC}">
                  <c16:uniqueId val="{00000015-8CDF-4FE4-8A96-14A76495CAA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Source!$B$79:$B$96</c:f>
              <c:strCache>
                <c:ptCount val="18"/>
                <c:pt idx="0">
                  <c:v>2000 y antes</c:v>
                </c:pt>
                <c:pt idx="1">
                  <c:v>2000 y antes</c:v>
                </c:pt>
                <c:pt idx="2">
                  <c:v>2000 y antes</c:v>
                </c:pt>
                <c:pt idx="3">
                  <c:v>2000 y antes</c:v>
                </c:pt>
                <c:pt idx="4">
                  <c:v>2000 y antes</c:v>
                </c:pt>
                <c:pt idx="5">
                  <c:v>2000 y antes</c:v>
                </c:pt>
                <c:pt idx="6">
                  <c:v>2001-2020</c:v>
                </c:pt>
                <c:pt idx="7">
                  <c:v>2001-2020</c:v>
                </c:pt>
                <c:pt idx="8">
                  <c:v>2001-2020</c:v>
                </c:pt>
                <c:pt idx="9">
                  <c:v>2001-2020</c:v>
                </c:pt>
                <c:pt idx="10">
                  <c:v>2001-2020</c:v>
                </c:pt>
                <c:pt idx="11">
                  <c:v>2001-2020</c:v>
                </c:pt>
                <c:pt idx="12">
                  <c:v>2001-2020</c:v>
                </c:pt>
                <c:pt idx="13">
                  <c:v>2001-2020</c:v>
                </c:pt>
                <c:pt idx="14">
                  <c:v>Después de 2020</c:v>
                </c:pt>
                <c:pt idx="15">
                  <c:v>Después de 2020</c:v>
                </c:pt>
                <c:pt idx="16">
                  <c:v>Después de 2020</c:v>
                </c:pt>
                <c:pt idx="17">
                  <c:v>Después de 2020</c:v>
                </c:pt>
              </c:strCache>
            </c:strRef>
          </c:cat>
          <c:val>
            <c:numRef>
              <c:f>Source!$E$79:$E$96</c:f>
              <c:numCache>
                <c:formatCode>0%</c:formatCode>
                <c:ptCount val="18"/>
                <c:pt idx="0">
                  <c:v>0.19799606763146022</c:v>
                </c:pt>
                <c:pt idx="1">
                  <c:v>2.3688596638843575E-2</c:v>
                </c:pt>
                <c:pt idx="2">
                  <c:v>0.21233183431331221</c:v>
                </c:pt>
                <c:pt idx="3">
                  <c:v>0.42278098361895311</c:v>
                </c:pt>
                <c:pt idx="4">
                  <c:v>0.30346711175176388</c:v>
                </c:pt>
                <c:pt idx="5">
                  <c:v>6.6598557145804205E-2</c:v>
                </c:pt>
                <c:pt idx="6">
                  <c:v>0.10057176624796291</c:v>
                </c:pt>
                <c:pt idx="7">
                  <c:v>0.16783377512714237</c:v>
                </c:pt>
                <c:pt idx="8">
                  <c:v>0.37601333335409048</c:v>
                </c:pt>
                <c:pt idx="9">
                  <c:v>2.3088906699038708E-2</c:v>
                </c:pt>
                <c:pt idx="10">
                  <c:v>2.0115945088941444E-2</c:v>
                </c:pt>
                <c:pt idx="11">
                  <c:v>0</c:v>
                </c:pt>
                <c:pt idx="12">
                  <c:v>0.85144536885829591</c:v>
                </c:pt>
                <c:pt idx="13">
                  <c:v>0.32673364165920377</c:v>
                </c:pt>
                <c:pt idx="14">
                  <c:v>0.22825672124741386</c:v>
                </c:pt>
                <c:pt idx="15">
                  <c:v>0</c:v>
                </c:pt>
                <c:pt idx="16">
                  <c:v>0.91128435618741432</c:v>
                </c:pt>
                <c:pt idx="17">
                  <c:v>0</c:v>
                </c:pt>
              </c:numCache>
            </c:numRef>
          </c:val>
          <c:extLst>
            <c:ext xmlns:c16="http://schemas.microsoft.com/office/drawing/2014/chart" uri="{C3380CC4-5D6E-409C-BE32-E72D297353CC}">
              <c16:uniqueId val="{00000002-8CDF-4FE4-8A96-14A76495CAA5}"/>
            </c:ext>
          </c:extLst>
        </c:ser>
        <c:ser>
          <c:idx val="3"/>
          <c:order val="3"/>
          <c:tx>
            <c:strRef>
              <c:f>Source!$F$78</c:f>
              <c:strCache>
                <c:ptCount val="1"/>
                <c:pt idx="0">
                  <c:v>Corporaciones</c:v>
                </c:pt>
              </c:strCache>
            </c:strRef>
          </c:tx>
          <c:spPr>
            <a:solidFill>
              <a:srgbClr val="69C6B2"/>
            </a:solidFill>
            <a:ln>
              <a:noFill/>
            </a:ln>
            <a:effectLst/>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13-8CDF-4FE4-8A96-14A76495CAA5}"/>
                </c:ext>
              </c:extLst>
            </c:dLbl>
            <c:dLbl>
              <c:idx val="15"/>
              <c:delete val="1"/>
              <c:extLst>
                <c:ext xmlns:c15="http://schemas.microsoft.com/office/drawing/2012/chart" uri="{CE6537A1-D6FC-4f65-9D91-7224C49458BB}"/>
                <c:ext xmlns:c16="http://schemas.microsoft.com/office/drawing/2014/chart" uri="{C3380CC4-5D6E-409C-BE32-E72D297353CC}">
                  <c16:uniqueId val="{00000009-8CDF-4FE4-8A96-14A76495CAA5}"/>
                </c:ext>
              </c:extLst>
            </c:dLbl>
            <c:dLbl>
              <c:idx val="16"/>
              <c:delete val="1"/>
              <c:extLst>
                <c:ext xmlns:c15="http://schemas.microsoft.com/office/drawing/2012/chart" uri="{CE6537A1-D6FC-4f65-9D91-7224C49458BB}"/>
                <c:ext xmlns:c16="http://schemas.microsoft.com/office/drawing/2014/chart" uri="{C3380CC4-5D6E-409C-BE32-E72D297353CC}">
                  <c16:uniqueId val="{0000000A-8CDF-4FE4-8A96-14A76495CAA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Source!$B$79:$B$96</c:f>
              <c:strCache>
                <c:ptCount val="18"/>
                <c:pt idx="0">
                  <c:v>2000 y antes</c:v>
                </c:pt>
                <c:pt idx="1">
                  <c:v>2000 y antes</c:v>
                </c:pt>
                <c:pt idx="2">
                  <c:v>2000 y antes</c:v>
                </c:pt>
                <c:pt idx="3">
                  <c:v>2000 y antes</c:v>
                </c:pt>
                <c:pt idx="4">
                  <c:v>2000 y antes</c:v>
                </c:pt>
                <c:pt idx="5">
                  <c:v>2000 y antes</c:v>
                </c:pt>
                <c:pt idx="6">
                  <c:v>2001-2020</c:v>
                </c:pt>
                <c:pt idx="7">
                  <c:v>2001-2020</c:v>
                </c:pt>
                <c:pt idx="8">
                  <c:v>2001-2020</c:v>
                </c:pt>
                <c:pt idx="9">
                  <c:v>2001-2020</c:v>
                </c:pt>
                <c:pt idx="10">
                  <c:v>2001-2020</c:v>
                </c:pt>
                <c:pt idx="11">
                  <c:v>2001-2020</c:v>
                </c:pt>
                <c:pt idx="12">
                  <c:v>2001-2020</c:v>
                </c:pt>
                <c:pt idx="13">
                  <c:v>2001-2020</c:v>
                </c:pt>
                <c:pt idx="14">
                  <c:v>Después de 2020</c:v>
                </c:pt>
                <c:pt idx="15">
                  <c:v>Después de 2020</c:v>
                </c:pt>
                <c:pt idx="16">
                  <c:v>Después de 2020</c:v>
                </c:pt>
                <c:pt idx="17">
                  <c:v>Después de 2020</c:v>
                </c:pt>
              </c:strCache>
            </c:strRef>
          </c:cat>
          <c:val>
            <c:numRef>
              <c:f>Source!$F$79:$F$96</c:f>
              <c:numCache>
                <c:formatCode>0%</c:formatCode>
                <c:ptCount val="18"/>
                <c:pt idx="0">
                  <c:v>0.50917566937518488</c:v>
                </c:pt>
                <c:pt idx="1">
                  <c:v>0.26198523166206489</c:v>
                </c:pt>
                <c:pt idx="2">
                  <c:v>0.70501055829379145</c:v>
                </c:pt>
                <c:pt idx="3">
                  <c:v>0.29926314967208772</c:v>
                </c:pt>
                <c:pt idx="4">
                  <c:v>0</c:v>
                </c:pt>
                <c:pt idx="5">
                  <c:v>0.66061471953823081</c:v>
                </c:pt>
                <c:pt idx="6">
                  <c:v>0.22180947988606525</c:v>
                </c:pt>
                <c:pt idx="7">
                  <c:v>0.20317856024907457</c:v>
                </c:pt>
                <c:pt idx="8">
                  <c:v>0.55123384636348016</c:v>
                </c:pt>
                <c:pt idx="9">
                  <c:v>0.25761563093985934</c:v>
                </c:pt>
                <c:pt idx="10">
                  <c:v>0.17105577813625286</c:v>
                </c:pt>
                <c:pt idx="11">
                  <c:v>0.30763636363636365</c:v>
                </c:pt>
                <c:pt idx="12">
                  <c:v>0.10170415257575287</c:v>
                </c:pt>
                <c:pt idx="13">
                  <c:v>0.5865413066955627</c:v>
                </c:pt>
                <c:pt idx="14">
                  <c:v>0.73209326021814036</c:v>
                </c:pt>
                <c:pt idx="15">
                  <c:v>0</c:v>
                </c:pt>
                <c:pt idx="16">
                  <c:v>1.6586452648499728E-2</c:v>
                </c:pt>
                <c:pt idx="17">
                  <c:v>0.46513660645167559</c:v>
                </c:pt>
              </c:numCache>
            </c:numRef>
          </c:val>
          <c:extLst>
            <c:ext xmlns:c16="http://schemas.microsoft.com/office/drawing/2014/chart" uri="{C3380CC4-5D6E-409C-BE32-E72D297353CC}">
              <c16:uniqueId val="{00000003-8CDF-4FE4-8A96-14A76495CAA5}"/>
            </c:ext>
          </c:extLst>
        </c:ser>
        <c:ser>
          <c:idx val="4"/>
          <c:order val="4"/>
          <c:tx>
            <c:strRef>
              <c:f>Source!$G$78</c:f>
              <c:strCache>
                <c:ptCount val="1"/>
                <c:pt idx="0">
                  <c:v>Otras Organizaciones</c:v>
                </c:pt>
              </c:strCache>
            </c:strRef>
          </c:tx>
          <c:spPr>
            <a:solidFill>
              <a:srgbClr val="F89F1E"/>
            </a:solidFill>
            <a:ln>
              <a:noFill/>
            </a:ln>
            <a:effectLst/>
          </c:spPr>
          <c:invertIfNegative val="0"/>
          <c:dLbls>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8CDF-4FE4-8A96-14A76495CAA5}"/>
                </c:ext>
              </c:extLst>
            </c:dLbl>
            <c:dLbl>
              <c:idx val="1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CDF-4FE4-8A96-14A76495CAA5}"/>
                </c:ext>
              </c:extLst>
            </c:dLbl>
            <c:dLbl>
              <c:idx val="1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8CDF-4FE4-8A96-14A76495CAA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Source!$B$79:$B$96</c:f>
              <c:strCache>
                <c:ptCount val="18"/>
                <c:pt idx="0">
                  <c:v>2000 y antes</c:v>
                </c:pt>
                <c:pt idx="1">
                  <c:v>2000 y antes</c:v>
                </c:pt>
                <c:pt idx="2">
                  <c:v>2000 y antes</c:v>
                </c:pt>
                <c:pt idx="3">
                  <c:v>2000 y antes</c:v>
                </c:pt>
                <c:pt idx="4">
                  <c:v>2000 y antes</c:v>
                </c:pt>
                <c:pt idx="5">
                  <c:v>2000 y antes</c:v>
                </c:pt>
                <c:pt idx="6">
                  <c:v>2001-2020</c:v>
                </c:pt>
                <c:pt idx="7">
                  <c:v>2001-2020</c:v>
                </c:pt>
                <c:pt idx="8">
                  <c:v>2001-2020</c:v>
                </c:pt>
                <c:pt idx="9">
                  <c:v>2001-2020</c:v>
                </c:pt>
                <c:pt idx="10">
                  <c:v>2001-2020</c:v>
                </c:pt>
                <c:pt idx="11">
                  <c:v>2001-2020</c:v>
                </c:pt>
                <c:pt idx="12">
                  <c:v>2001-2020</c:v>
                </c:pt>
                <c:pt idx="13">
                  <c:v>2001-2020</c:v>
                </c:pt>
                <c:pt idx="14">
                  <c:v>Después de 2020</c:v>
                </c:pt>
                <c:pt idx="15">
                  <c:v>Después de 2020</c:v>
                </c:pt>
                <c:pt idx="16">
                  <c:v>Después de 2020</c:v>
                </c:pt>
                <c:pt idx="17">
                  <c:v>Después de 2020</c:v>
                </c:pt>
              </c:strCache>
            </c:strRef>
          </c:cat>
          <c:val>
            <c:numRef>
              <c:f>Source!$G$79:$G$96</c:f>
              <c:numCache>
                <c:formatCode>0%</c:formatCode>
                <c:ptCount val="18"/>
                <c:pt idx="0">
                  <c:v>4.5746938518778446E-3</c:v>
                </c:pt>
                <c:pt idx="1">
                  <c:v>1.5743603188040328E-3</c:v>
                </c:pt>
                <c:pt idx="2">
                  <c:v>0</c:v>
                </c:pt>
                <c:pt idx="3">
                  <c:v>6.7820432422804533E-3</c:v>
                </c:pt>
                <c:pt idx="4">
                  <c:v>0</c:v>
                </c:pt>
                <c:pt idx="5">
                  <c:v>0</c:v>
                </c:pt>
                <c:pt idx="6">
                  <c:v>0</c:v>
                </c:pt>
                <c:pt idx="7">
                  <c:v>3.5663525915184416E-2</c:v>
                </c:pt>
                <c:pt idx="8">
                  <c:v>0</c:v>
                </c:pt>
                <c:pt idx="9">
                  <c:v>0</c:v>
                </c:pt>
                <c:pt idx="10">
                  <c:v>0</c:v>
                </c:pt>
                <c:pt idx="11">
                  <c:v>0.16666672727272727</c:v>
                </c:pt>
                <c:pt idx="12">
                  <c:v>3.1373565602383501E-3</c:v>
                </c:pt>
                <c:pt idx="13">
                  <c:v>0</c:v>
                </c:pt>
                <c:pt idx="14">
                  <c:v>0</c:v>
                </c:pt>
                <c:pt idx="15">
                  <c:v>0</c:v>
                </c:pt>
                <c:pt idx="16">
                  <c:v>3.9885148676492656E-2</c:v>
                </c:pt>
                <c:pt idx="17">
                  <c:v>0</c:v>
                </c:pt>
              </c:numCache>
            </c:numRef>
          </c:val>
          <c:extLst>
            <c:ext xmlns:c16="http://schemas.microsoft.com/office/drawing/2014/chart" uri="{C3380CC4-5D6E-409C-BE32-E72D297353CC}">
              <c16:uniqueId val="{00000004-8CDF-4FE4-8A96-14A76495CAA5}"/>
            </c:ext>
          </c:extLst>
        </c:ser>
        <c:dLbls>
          <c:showLegendKey val="0"/>
          <c:showVal val="0"/>
          <c:showCatName val="0"/>
          <c:showSerName val="0"/>
          <c:showPercent val="0"/>
          <c:showBubbleSize val="0"/>
        </c:dLbls>
        <c:gapWidth val="40"/>
        <c:overlap val="100"/>
        <c:axId val="1576918431"/>
        <c:axId val="1576921791"/>
      </c:barChart>
      <c:catAx>
        <c:axId val="157691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576921791"/>
        <c:crosses val="autoZero"/>
        <c:auto val="1"/>
        <c:lblAlgn val="ctr"/>
        <c:lblOffset val="100"/>
        <c:noMultiLvlLbl val="0"/>
      </c:catAx>
      <c:valAx>
        <c:axId val="157692179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7691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lumMod val="95000"/>
      </a:schemeClr>
    </a:solidFill>
    <a:ln>
      <a:solidFill>
        <a:schemeClr val="tx1"/>
      </a:solidFill>
    </a:ln>
    <a:effectLst>
      <a:outerShdw blurRad="50800" dist="38100" dir="2700000" algn="tl" rotWithShape="0">
        <a:prstClr val="black">
          <a:alpha val="40000"/>
        </a:prstClr>
      </a:outerShdw>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268981485480781"/>
          <c:y val="0.11469228126386291"/>
          <c:w val="0.54527957907447544"/>
          <c:h val="0.83838345810225745"/>
        </c:manualLayout>
      </c:layout>
      <c:doughnutChart>
        <c:varyColors val="1"/>
        <c:ser>
          <c:idx val="0"/>
          <c:order val="0"/>
          <c:tx>
            <c:strRef>
              <c:f>Graphs!$K$61</c:f>
              <c:strCache>
                <c:ptCount val="1"/>
                <c:pt idx="0">
                  <c:v>Promedio</c:v>
                </c:pt>
              </c:strCache>
            </c:strRef>
          </c:tx>
          <c:dPt>
            <c:idx val="0"/>
            <c:bubble3D val="0"/>
            <c:spPr>
              <a:solidFill>
                <a:srgbClr val="F16025"/>
              </a:solidFill>
              <a:ln w="19050">
                <a:solidFill>
                  <a:schemeClr val="lt1"/>
                </a:solidFill>
              </a:ln>
              <a:effectLst/>
            </c:spPr>
            <c:extLst>
              <c:ext xmlns:c16="http://schemas.microsoft.com/office/drawing/2014/chart" uri="{C3380CC4-5D6E-409C-BE32-E72D297353CC}">
                <c16:uniqueId val="{00000001-61FE-4B69-A1AE-270C2B4382F6}"/>
              </c:ext>
            </c:extLst>
          </c:dPt>
          <c:dPt>
            <c:idx val="1"/>
            <c:bubble3D val="0"/>
            <c:spPr>
              <a:solidFill>
                <a:srgbClr val="005984"/>
              </a:solidFill>
              <a:ln w="19050">
                <a:solidFill>
                  <a:schemeClr val="lt1"/>
                </a:solidFill>
              </a:ln>
              <a:effectLst/>
            </c:spPr>
            <c:extLst>
              <c:ext xmlns:c16="http://schemas.microsoft.com/office/drawing/2014/chart" uri="{C3380CC4-5D6E-409C-BE32-E72D297353CC}">
                <c16:uniqueId val="{00000003-61FE-4B69-A1AE-270C2B4382F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1FE-4B69-A1AE-270C2B4382F6}"/>
              </c:ext>
            </c:extLst>
          </c:dPt>
          <c:dPt>
            <c:idx val="3"/>
            <c:bubble3D val="0"/>
            <c:spPr>
              <a:solidFill>
                <a:srgbClr val="69C6B2"/>
              </a:solidFill>
              <a:ln w="19050">
                <a:solidFill>
                  <a:schemeClr val="lt1"/>
                </a:solidFill>
              </a:ln>
              <a:effectLst/>
            </c:spPr>
            <c:extLst>
              <c:ext xmlns:c16="http://schemas.microsoft.com/office/drawing/2014/chart" uri="{C3380CC4-5D6E-409C-BE32-E72D297353CC}">
                <c16:uniqueId val="{00000007-61FE-4B69-A1AE-270C2B4382F6}"/>
              </c:ext>
            </c:extLst>
          </c:dPt>
          <c:dPt>
            <c:idx val="4"/>
            <c:bubble3D val="0"/>
            <c:spPr>
              <a:solidFill>
                <a:srgbClr val="F89F1E"/>
              </a:solidFill>
              <a:ln w="19050">
                <a:solidFill>
                  <a:schemeClr val="lt1"/>
                </a:solidFill>
              </a:ln>
              <a:effectLst/>
            </c:spPr>
            <c:extLst>
              <c:ext xmlns:c16="http://schemas.microsoft.com/office/drawing/2014/chart" uri="{C3380CC4-5D6E-409C-BE32-E72D297353CC}">
                <c16:uniqueId val="{00000009-61FE-4B69-A1AE-270C2B4382F6}"/>
              </c:ext>
            </c:extLst>
          </c:dPt>
          <c:dPt>
            <c:idx val="5"/>
            <c:bubble3D val="0"/>
            <c:spPr>
              <a:solidFill>
                <a:srgbClr val="3FA6C4"/>
              </a:solidFill>
              <a:ln w="19050">
                <a:solidFill>
                  <a:schemeClr val="lt1"/>
                </a:solidFill>
              </a:ln>
              <a:effectLst/>
            </c:spPr>
            <c:extLst>
              <c:ext xmlns:c16="http://schemas.microsoft.com/office/drawing/2014/chart" uri="{C3380CC4-5D6E-409C-BE32-E72D297353CC}">
                <c16:uniqueId val="{0000000B-61FE-4B69-A1AE-270C2B4382F6}"/>
              </c:ext>
            </c:extLst>
          </c:dPt>
          <c:dPt>
            <c:idx val="6"/>
            <c:bubble3D val="0"/>
            <c:spPr>
              <a:solidFill>
                <a:srgbClr val="A4A19E"/>
              </a:solidFill>
              <a:ln w="19050">
                <a:solidFill>
                  <a:schemeClr val="lt1"/>
                </a:solidFill>
              </a:ln>
              <a:effectLst/>
            </c:spPr>
            <c:extLst>
              <c:ext xmlns:c16="http://schemas.microsoft.com/office/drawing/2014/chart" uri="{C3380CC4-5D6E-409C-BE32-E72D297353CC}">
                <c16:uniqueId val="{0000000D-61FE-4B69-A1AE-270C2B4382F6}"/>
              </c:ext>
            </c:extLst>
          </c:dPt>
          <c:dLbls>
            <c:dLbl>
              <c:idx val="0"/>
              <c:layout>
                <c:manualLayout>
                  <c:x val="0.26530444858403551"/>
                  <c:y val="1.00306580085326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1FE-4B69-A1AE-270C2B4382F6}"/>
                </c:ext>
              </c:extLst>
            </c:dLbl>
            <c:dLbl>
              <c:idx val="1"/>
              <c:layout>
                <c:manualLayout>
                  <c:x val="0.26965370183951154"/>
                  <c:y val="4.012263203413056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1FE-4B69-A1AE-270C2B4382F6}"/>
                </c:ext>
              </c:extLst>
            </c:dLbl>
            <c:dLbl>
              <c:idx val="2"/>
              <c:layout>
                <c:manualLayout>
                  <c:x val="-0.14352535743070777"/>
                  <c:y val="0.22234625252247353"/>
                </c:manualLayout>
              </c:layout>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5367019612563724"/>
                      <c:h val="0.27417131889989221"/>
                    </c:manualLayout>
                  </c15:layout>
                </c:ext>
                <c:ext xmlns:c16="http://schemas.microsoft.com/office/drawing/2014/chart" uri="{C3380CC4-5D6E-409C-BE32-E72D297353CC}">
                  <c16:uniqueId val="{00000005-61FE-4B69-A1AE-270C2B4382F6}"/>
                </c:ext>
              </c:extLst>
            </c:dLbl>
            <c:dLbl>
              <c:idx val="3"/>
              <c:layout>
                <c:manualLayout>
                  <c:x val="-0.18266863672999167"/>
                  <c:y val="-5.0153290042663203E-2"/>
                </c:manualLayout>
              </c:layout>
              <c:showLegendKey val="0"/>
              <c:showVal val="0"/>
              <c:showCatName val="1"/>
              <c:showSerName val="0"/>
              <c:showPercent val="1"/>
              <c:showBubbleSize val="0"/>
              <c:extLst>
                <c:ext xmlns:c15="http://schemas.microsoft.com/office/drawing/2012/chart" uri="{CE6537A1-D6FC-4f65-9D91-7224C49458BB}">
                  <c15:layout>
                    <c:manualLayout>
                      <c:w val="0.20782906681292029"/>
                      <c:h val="0.23070513419625074"/>
                    </c:manualLayout>
                  </c15:layout>
                </c:ext>
                <c:ext xmlns:c16="http://schemas.microsoft.com/office/drawing/2014/chart" uri="{C3380CC4-5D6E-409C-BE32-E72D297353CC}">
                  <c16:uniqueId val="{00000007-61FE-4B69-A1AE-270C2B4382F6}"/>
                </c:ext>
              </c:extLst>
            </c:dLbl>
            <c:dLbl>
              <c:idx val="4"/>
              <c:layout>
                <c:manualLayout>
                  <c:x val="-0.21963728940153762"/>
                  <c:y val="-0.1237114487719025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61FE-4B69-A1AE-270C2B4382F6}"/>
                </c:ext>
              </c:extLst>
            </c:dLbl>
            <c:dLbl>
              <c:idx val="5"/>
              <c:layout>
                <c:manualLayout>
                  <c:x val="-9.1334403980217443E-2"/>
                  <c:y val="-0.15714697546701137"/>
                </c:manualLayout>
              </c:layout>
              <c:showLegendKey val="0"/>
              <c:showVal val="0"/>
              <c:showCatName val="1"/>
              <c:showSerName val="0"/>
              <c:showPercent val="1"/>
              <c:showBubbleSize val="0"/>
              <c:extLst>
                <c:ext xmlns:c15="http://schemas.microsoft.com/office/drawing/2012/chart" uri="{CE6537A1-D6FC-4f65-9D91-7224C49458BB}">
                  <c15:layout>
                    <c:manualLayout>
                      <c:w val="0.26240140765122683"/>
                      <c:h val="0.14243534372116351"/>
                    </c:manualLayout>
                  </c15:layout>
                </c:ext>
                <c:ext xmlns:c16="http://schemas.microsoft.com/office/drawing/2014/chart" uri="{C3380CC4-5D6E-409C-BE32-E72D297353CC}">
                  <c16:uniqueId val="{0000000B-61FE-4B69-A1AE-270C2B4382F6}"/>
                </c:ext>
              </c:extLst>
            </c:dLbl>
            <c:dLbl>
              <c:idx val="6"/>
              <c:layout>
                <c:manualLayout>
                  <c:x val="0.26312982195629747"/>
                  <c:y val="-0.1069936854243481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61FE-4B69-A1AE-270C2B4382F6}"/>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Graphs!$L$60:$R$60</c:f>
              <c:strCache>
                <c:ptCount val="7"/>
                <c:pt idx="0">
                  <c:v>Sin restricciones</c:v>
                </c:pt>
                <c:pt idx="1">
                  <c:v>Restringdo, para estudiantes</c:v>
                </c:pt>
                <c:pt idx="2">
                  <c:v>Restringido, para la experiencia del profesorado/personal</c:v>
                </c:pt>
                <c:pt idx="3">
                  <c:v>Restringido, proyectos de capital e infraestructura</c:v>
                </c:pt>
                <c:pt idx="4">
                  <c:v>Restringido, para investigación</c:v>
                </c:pt>
                <c:pt idx="5">
                  <c:v>Restringido, el impacto social</c:v>
                </c:pt>
                <c:pt idx="6">
                  <c:v>Restringido, otros fines</c:v>
                </c:pt>
              </c:strCache>
            </c:strRef>
          </c:cat>
          <c:val>
            <c:numRef>
              <c:f>Graphs!$L$61:$R$61</c:f>
              <c:numCache>
                <c:formatCode>General</c:formatCode>
                <c:ptCount val="7"/>
                <c:pt idx="0">
                  <c:v>0.18309416498858</c:v>
                </c:pt>
                <c:pt idx="1">
                  <c:v>0.5529765488280024</c:v>
                </c:pt>
                <c:pt idx="2">
                  <c:v>2.4111435466122877E-3</c:v>
                </c:pt>
                <c:pt idx="3">
                  <c:v>0.10290811850368892</c:v>
                </c:pt>
                <c:pt idx="4">
                  <c:v>5.6310656929248609E-2</c:v>
                </c:pt>
                <c:pt idx="5">
                  <c:v>8.6139319216630733E-2</c:v>
                </c:pt>
                <c:pt idx="6">
                  <c:v>1.6160047987268191E-2</c:v>
                </c:pt>
              </c:numCache>
            </c:numRef>
          </c:val>
          <c:extLst>
            <c:ext xmlns:c16="http://schemas.microsoft.com/office/drawing/2014/chart" uri="{C3380CC4-5D6E-409C-BE32-E72D297353CC}">
              <c16:uniqueId val="{0000000E-61FE-4B69-A1AE-270C2B4382F6}"/>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F2F2F2"/>
    </a:solidFill>
    <a:ln>
      <a:solidFill>
        <a:schemeClr val="tx1"/>
      </a:solidFill>
    </a:ln>
    <a:effectLst>
      <a:outerShdw blurRad="50800" dist="38100" dir="2700000" algn="tl" rotWithShape="0">
        <a:prstClr val="black">
          <a:alpha val="40000"/>
        </a:prstClr>
      </a:outerShdw>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978791775044351E-2"/>
          <c:y val="3.7790727556717203E-2"/>
          <c:w val="0.69490902181468051"/>
          <c:h val="0.92441854488656561"/>
        </c:manualLayout>
      </c:layout>
      <c:barChart>
        <c:barDir val="col"/>
        <c:grouping val="percentStacked"/>
        <c:varyColors val="0"/>
        <c:ser>
          <c:idx val="0"/>
          <c:order val="0"/>
          <c:tx>
            <c:strRef>
              <c:f>Purpose!$B$88</c:f>
              <c:strCache>
                <c:ptCount val="1"/>
                <c:pt idx="0">
                  <c:v>Sin restricciones</c:v>
                </c:pt>
              </c:strCache>
            </c:strRef>
          </c:tx>
          <c:spPr>
            <a:solidFill>
              <a:srgbClr val="F16025"/>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D-724B-4839-A9F2-BFC3AE96CE05}"/>
                </c:ext>
              </c:extLst>
            </c:dLbl>
            <c:dLbl>
              <c:idx val="3"/>
              <c:delete val="1"/>
              <c:extLst>
                <c:ext xmlns:c15="http://schemas.microsoft.com/office/drawing/2012/chart" uri="{CE6537A1-D6FC-4f65-9D91-7224C49458BB}"/>
                <c:ext xmlns:c16="http://schemas.microsoft.com/office/drawing/2014/chart" uri="{C3380CC4-5D6E-409C-BE32-E72D297353CC}">
                  <c16:uniqueId val="{0000000C-724B-4839-A9F2-BFC3AE96CE05}"/>
                </c:ext>
              </c:extLst>
            </c:dLbl>
            <c:dLbl>
              <c:idx val="4"/>
              <c:delete val="1"/>
              <c:extLst>
                <c:ext xmlns:c15="http://schemas.microsoft.com/office/drawing/2012/chart" uri="{CE6537A1-D6FC-4f65-9D91-7224C49458BB}"/>
                <c:ext xmlns:c16="http://schemas.microsoft.com/office/drawing/2014/chart" uri="{C3380CC4-5D6E-409C-BE32-E72D297353CC}">
                  <c16:uniqueId val="{0000000E-724B-4839-A9F2-BFC3AE96CE05}"/>
                </c:ext>
              </c:extLst>
            </c:dLbl>
            <c:dLbl>
              <c:idx val="5"/>
              <c:delete val="1"/>
              <c:extLst>
                <c:ext xmlns:c15="http://schemas.microsoft.com/office/drawing/2012/chart" uri="{CE6537A1-D6FC-4f65-9D91-7224C49458BB}"/>
                <c:ext xmlns:c16="http://schemas.microsoft.com/office/drawing/2014/chart" uri="{C3380CC4-5D6E-409C-BE32-E72D297353CC}">
                  <c16:uniqueId val="{0000000F-724B-4839-A9F2-BFC3AE96CE05}"/>
                </c:ext>
              </c:extLst>
            </c:dLbl>
            <c:dLbl>
              <c:idx val="7"/>
              <c:delete val="1"/>
              <c:extLst>
                <c:ext xmlns:c15="http://schemas.microsoft.com/office/drawing/2012/chart" uri="{CE6537A1-D6FC-4f65-9D91-7224C49458BB}"/>
                <c:ext xmlns:c16="http://schemas.microsoft.com/office/drawing/2014/chart" uri="{C3380CC4-5D6E-409C-BE32-E72D297353CC}">
                  <c16:uniqueId val="{00000010-724B-4839-A9F2-BFC3AE96CE05}"/>
                </c:ext>
              </c:extLst>
            </c:dLbl>
            <c:dLbl>
              <c:idx val="8"/>
              <c:delete val="1"/>
              <c:extLst>
                <c:ext xmlns:c15="http://schemas.microsoft.com/office/drawing/2012/chart" uri="{CE6537A1-D6FC-4f65-9D91-7224C49458BB}"/>
                <c:ext xmlns:c16="http://schemas.microsoft.com/office/drawing/2014/chart" uri="{C3380CC4-5D6E-409C-BE32-E72D297353CC}">
                  <c16:uniqueId val="{00000011-724B-4839-A9F2-BFC3AE96CE05}"/>
                </c:ext>
              </c:extLst>
            </c:dLbl>
            <c:dLbl>
              <c:idx val="10"/>
              <c:delete val="1"/>
              <c:extLst>
                <c:ext xmlns:c15="http://schemas.microsoft.com/office/drawing/2012/chart" uri="{CE6537A1-D6FC-4f65-9D91-7224C49458BB}"/>
                <c:ext xmlns:c16="http://schemas.microsoft.com/office/drawing/2014/chart" uri="{C3380CC4-5D6E-409C-BE32-E72D297353CC}">
                  <c16:uniqueId val="{00000012-724B-4839-A9F2-BFC3AE96CE05}"/>
                </c:ext>
              </c:extLst>
            </c:dLbl>
            <c:dLbl>
              <c:idx val="11"/>
              <c:delete val="1"/>
              <c:extLst>
                <c:ext xmlns:c15="http://schemas.microsoft.com/office/drawing/2012/chart" uri="{CE6537A1-D6FC-4f65-9D91-7224C49458BB}"/>
                <c:ext xmlns:c16="http://schemas.microsoft.com/office/drawing/2014/chart" uri="{C3380CC4-5D6E-409C-BE32-E72D297353CC}">
                  <c16:uniqueId val="{00000013-724B-4839-A9F2-BFC3AE96CE05}"/>
                </c:ext>
              </c:extLst>
            </c:dLbl>
            <c:dLbl>
              <c:idx val="13"/>
              <c:delete val="1"/>
              <c:extLst>
                <c:ext xmlns:c15="http://schemas.microsoft.com/office/drawing/2012/chart" uri="{CE6537A1-D6FC-4f65-9D91-7224C49458BB}"/>
                <c:ext xmlns:c16="http://schemas.microsoft.com/office/drawing/2014/chart" uri="{C3380CC4-5D6E-409C-BE32-E72D297353CC}">
                  <c16:uniqueId val="{00000014-724B-4839-A9F2-BFC3AE96CE05}"/>
                </c:ext>
              </c:extLst>
            </c:dLbl>
            <c:dLbl>
              <c:idx val="16"/>
              <c:delete val="1"/>
              <c:extLst>
                <c:ext xmlns:c15="http://schemas.microsoft.com/office/drawing/2012/chart" uri="{CE6537A1-D6FC-4f65-9D91-7224C49458BB}"/>
                <c:ext xmlns:c16="http://schemas.microsoft.com/office/drawing/2014/chart" uri="{C3380CC4-5D6E-409C-BE32-E72D297353CC}">
                  <c16:uniqueId val="{00000015-724B-4839-A9F2-BFC3AE96CE05}"/>
                </c:ext>
              </c:extLst>
            </c:dLbl>
            <c:dLbl>
              <c:idx val="17"/>
              <c:delete val="1"/>
              <c:extLst>
                <c:ext xmlns:c15="http://schemas.microsoft.com/office/drawing/2012/chart" uri="{CE6537A1-D6FC-4f65-9D91-7224C49458BB}"/>
                <c:ext xmlns:c16="http://schemas.microsoft.com/office/drawing/2014/chart" uri="{C3380CC4-5D6E-409C-BE32-E72D297353CC}">
                  <c16:uniqueId val="{00000016-724B-4839-A9F2-BFC3AE96CE0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Purpose!$B$89:$B$106</c:f>
              <c:numCache>
                <c:formatCode>0%</c:formatCode>
                <c:ptCount val="18"/>
                <c:pt idx="0">
                  <c:v>0.39306577649647217</c:v>
                </c:pt>
                <c:pt idx="1">
                  <c:v>0.89942823375203707</c:v>
                </c:pt>
                <c:pt idx="2">
                  <c:v>0</c:v>
                </c:pt>
                <c:pt idx="3">
                  <c:v>0</c:v>
                </c:pt>
                <c:pt idx="4">
                  <c:v>0</c:v>
                </c:pt>
                <c:pt idx="5">
                  <c:v>0</c:v>
                </c:pt>
                <c:pt idx="6">
                  <c:v>0.96363636363636362</c:v>
                </c:pt>
                <c:pt idx="7">
                  <c:v>0</c:v>
                </c:pt>
                <c:pt idx="8">
                  <c:v>0</c:v>
                </c:pt>
                <c:pt idx="9">
                  <c:v>0.91708995979385821</c:v>
                </c:pt>
                <c:pt idx="10">
                  <c:v>0</c:v>
                </c:pt>
                <c:pt idx="11">
                  <c:v>0</c:v>
                </c:pt>
                <c:pt idx="12">
                  <c:v>9.3996335686938187E-2</c:v>
                </c:pt>
                <c:pt idx="13">
                  <c:v>0</c:v>
                </c:pt>
                <c:pt idx="14">
                  <c:v>1.811917518665495E-2</c:v>
                </c:pt>
                <c:pt idx="15">
                  <c:v>9.5157201901479235E-3</c:v>
                </c:pt>
                <c:pt idx="16">
                  <c:v>0</c:v>
                </c:pt>
                <c:pt idx="17">
                  <c:v>8.4340505196774595E-4</c:v>
                </c:pt>
              </c:numCache>
            </c:numRef>
          </c:val>
          <c:extLst>
            <c:ext xmlns:c16="http://schemas.microsoft.com/office/drawing/2014/chart" uri="{C3380CC4-5D6E-409C-BE32-E72D297353CC}">
              <c16:uniqueId val="{00000000-F487-497E-993D-FDCF95D0D48C}"/>
            </c:ext>
          </c:extLst>
        </c:ser>
        <c:ser>
          <c:idx val="1"/>
          <c:order val="1"/>
          <c:tx>
            <c:strRef>
              <c:f>Purpose!$C$88</c:f>
              <c:strCache>
                <c:ptCount val="1"/>
                <c:pt idx="0">
                  <c:v>Restringdo, para estudiantes</c:v>
                </c:pt>
              </c:strCache>
            </c:strRef>
          </c:tx>
          <c:spPr>
            <a:solidFill>
              <a:srgbClr val="005984"/>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25-724B-4839-A9F2-BFC3AE96CE05}"/>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Purpose!$C$89:$C$106</c:f>
              <c:numCache>
                <c:formatCode>0%</c:formatCode>
                <c:ptCount val="18"/>
                <c:pt idx="0">
                  <c:v>0</c:v>
                </c:pt>
                <c:pt idx="1">
                  <c:v>0.10057176624796292</c:v>
                </c:pt>
                <c:pt idx="2">
                  <c:v>0.24350518325362608</c:v>
                </c:pt>
                <c:pt idx="3">
                  <c:v>1</c:v>
                </c:pt>
                <c:pt idx="4">
                  <c:v>1</c:v>
                </c:pt>
                <c:pt idx="5">
                  <c:v>1</c:v>
                </c:pt>
                <c:pt idx="6">
                  <c:v>3.6363636363636362E-2</c:v>
                </c:pt>
                <c:pt idx="7">
                  <c:v>0.6884303837683643</c:v>
                </c:pt>
                <c:pt idx="8">
                  <c:v>0.92936359951875214</c:v>
                </c:pt>
                <c:pt idx="9">
                  <c:v>8.2910040206141775E-2</c:v>
                </c:pt>
                <c:pt idx="10">
                  <c:v>0.751040784996722</c:v>
                </c:pt>
                <c:pt idx="11">
                  <c:v>0.86035786404912029</c:v>
                </c:pt>
                <c:pt idx="12">
                  <c:v>0.28421035511706066</c:v>
                </c:pt>
                <c:pt idx="13">
                  <c:v>0.95356623612108216</c:v>
                </c:pt>
                <c:pt idx="14">
                  <c:v>0.52327747987706497</c:v>
                </c:pt>
                <c:pt idx="15">
                  <c:v>0.79435412575859354</c:v>
                </c:pt>
                <c:pt idx="16">
                  <c:v>0.58719207216466562</c:v>
                </c:pt>
                <c:pt idx="17">
                  <c:v>0.11843435146092204</c:v>
                </c:pt>
              </c:numCache>
            </c:numRef>
          </c:val>
          <c:extLst>
            <c:ext xmlns:c16="http://schemas.microsoft.com/office/drawing/2014/chart" uri="{C3380CC4-5D6E-409C-BE32-E72D297353CC}">
              <c16:uniqueId val="{00000001-F487-497E-993D-FDCF95D0D48C}"/>
            </c:ext>
          </c:extLst>
        </c:ser>
        <c:ser>
          <c:idx val="2"/>
          <c:order val="2"/>
          <c:tx>
            <c:strRef>
              <c:f>Purpose!$D$88</c:f>
              <c:strCache>
                <c:ptCount val="1"/>
                <c:pt idx="0">
                  <c:v>Restringido, para la experiencia del profesorado/personal</c:v>
                </c:pt>
              </c:strCache>
            </c:strRef>
          </c:tx>
          <c:spPr>
            <a:solidFill>
              <a:schemeClr val="accent4"/>
            </a:solidFill>
            <a:ln>
              <a:noFill/>
            </a:ln>
            <a:effectLst/>
          </c:spPr>
          <c:invertIfNegative val="0"/>
          <c:val>
            <c:numRef>
              <c:f>Purpose!$D$89:$D$106</c:f>
              <c:numCache>
                <c:formatCode>0%</c:formatCode>
                <c:ptCount val="18"/>
                <c:pt idx="0">
                  <c:v>0</c:v>
                </c:pt>
                <c:pt idx="1">
                  <c:v>0</c:v>
                </c:pt>
                <c:pt idx="2">
                  <c:v>0</c:v>
                </c:pt>
                <c:pt idx="3">
                  <c:v>0</c:v>
                </c:pt>
                <c:pt idx="4">
                  <c:v>0</c:v>
                </c:pt>
                <c:pt idx="5">
                  <c:v>0</c:v>
                </c:pt>
                <c:pt idx="6">
                  <c:v>0</c:v>
                </c:pt>
                <c:pt idx="7">
                  <c:v>5.3715959022347702E-3</c:v>
                </c:pt>
                <c:pt idx="8">
                  <c:v>0</c:v>
                </c:pt>
                <c:pt idx="9">
                  <c:v>0</c:v>
                </c:pt>
                <c:pt idx="10">
                  <c:v>0</c:v>
                </c:pt>
                <c:pt idx="11">
                  <c:v>0</c:v>
                </c:pt>
                <c:pt idx="12">
                  <c:v>0</c:v>
                </c:pt>
                <c:pt idx="13">
                  <c:v>0</c:v>
                </c:pt>
                <c:pt idx="14">
                  <c:v>3.0895254163886367E-2</c:v>
                </c:pt>
                <c:pt idx="15">
                  <c:v>2.4730189382307302E-4</c:v>
                </c:pt>
                <c:pt idx="16">
                  <c:v>6.8237975508569819E-3</c:v>
                </c:pt>
                <c:pt idx="17">
                  <c:v>6.2634328216153661E-5</c:v>
                </c:pt>
              </c:numCache>
            </c:numRef>
          </c:val>
          <c:extLst>
            <c:ext xmlns:c16="http://schemas.microsoft.com/office/drawing/2014/chart" uri="{C3380CC4-5D6E-409C-BE32-E72D297353CC}">
              <c16:uniqueId val="{00000002-F487-497E-993D-FDCF95D0D48C}"/>
            </c:ext>
          </c:extLst>
        </c:ser>
        <c:ser>
          <c:idx val="3"/>
          <c:order val="3"/>
          <c:tx>
            <c:strRef>
              <c:f>Purpose!$E$88</c:f>
              <c:strCache>
                <c:ptCount val="1"/>
                <c:pt idx="0">
                  <c:v>Restringido, proyectos de capital e infraestructura</c:v>
                </c:pt>
              </c:strCache>
            </c:strRef>
          </c:tx>
          <c:spPr>
            <a:solidFill>
              <a:srgbClr val="69C6B2"/>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724B-4839-A9F2-BFC3AE96CE05}"/>
                </c:ext>
              </c:extLst>
            </c:dLbl>
            <c:dLbl>
              <c:idx val="1"/>
              <c:delete val="1"/>
              <c:extLst>
                <c:ext xmlns:c15="http://schemas.microsoft.com/office/drawing/2012/chart" uri="{CE6537A1-D6FC-4f65-9D91-7224C49458BB}"/>
                <c:ext xmlns:c16="http://schemas.microsoft.com/office/drawing/2014/chart" uri="{C3380CC4-5D6E-409C-BE32-E72D297353CC}">
                  <c16:uniqueId val="{00000000-724B-4839-A9F2-BFC3AE96CE05}"/>
                </c:ext>
              </c:extLst>
            </c:dLbl>
            <c:dLbl>
              <c:idx val="3"/>
              <c:delete val="1"/>
              <c:extLst>
                <c:ext xmlns:c15="http://schemas.microsoft.com/office/drawing/2012/chart" uri="{CE6537A1-D6FC-4f65-9D91-7224C49458BB}"/>
                <c:ext xmlns:c16="http://schemas.microsoft.com/office/drawing/2014/chart" uri="{C3380CC4-5D6E-409C-BE32-E72D297353CC}">
                  <c16:uniqueId val="{00000003-724B-4839-A9F2-BFC3AE96CE05}"/>
                </c:ext>
              </c:extLst>
            </c:dLbl>
            <c:dLbl>
              <c:idx val="4"/>
              <c:delete val="1"/>
              <c:extLst>
                <c:ext xmlns:c15="http://schemas.microsoft.com/office/drawing/2012/chart" uri="{CE6537A1-D6FC-4f65-9D91-7224C49458BB}"/>
                <c:ext xmlns:c16="http://schemas.microsoft.com/office/drawing/2014/chart" uri="{C3380CC4-5D6E-409C-BE32-E72D297353CC}">
                  <c16:uniqueId val="{00000005-724B-4839-A9F2-BFC3AE96CE05}"/>
                </c:ext>
              </c:extLst>
            </c:dLbl>
            <c:dLbl>
              <c:idx val="5"/>
              <c:delete val="1"/>
              <c:extLst>
                <c:ext xmlns:c15="http://schemas.microsoft.com/office/drawing/2012/chart" uri="{CE6537A1-D6FC-4f65-9D91-7224C49458BB}"/>
                <c:ext xmlns:c16="http://schemas.microsoft.com/office/drawing/2014/chart" uri="{C3380CC4-5D6E-409C-BE32-E72D297353CC}">
                  <c16:uniqueId val="{00000007-724B-4839-A9F2-BFC3AE96CE05}"/>
                </c:ext>
              </c:extLst>
            </c:dLbl>
            <c:dLbl>
              <c:idx val="6"/>
              <c:delete val="1"/>
              <c:extLst>
                <c:ext xmlns:c15="http://schemas.microsoft.com/office/drawing/2012/chart" uri="{CE6537A1-D6FC-4f65-9D91-7224C49458BB}"/>
                <c:ext xmlns:c16="http://schemas.microsoft.com/office/drawing/2014/chart" uri="{C3380CC4-5D6E-409C-BE32-E72D297353CC}">
                  <c16:uniqueId val="{00000009-724B-4839-A9F2-BFC3AE96CE05}"/>
                </c:ext>
              </c:extLst>
            </c:dLbl>
            <c:dLbl>
              <c:idx val="7"/>
              <c:delete val="1"/>
              <c:extLst>
                <c:ext xmlns:c15="http://schemas.microsoft.com/office/drawing/2012/chart" uri="{CE6537A1-D6FC-4f65-9D91-7224C49458BB}"/>
                <c:ext xmlns:c16="http://schemas.microsoft.com/office/drawing/2014/chart" uri="{C3380CC4-5D6E-409C-BE32-E72D297353CC}">
                  <c16:uniqueId val="{0000000B-724B-4839-A9F2-BFC3AE96CE05}"/>
                </c:ext>
              </c:extLst>
            </c:dLbl>
            <c:dLbl>
              <c:idx val="8"/>
              <c:delete val="1"/>
              <c:extLst>
                <c:ext xmlns:c15="http://schemas.microsoft.com/office/drawing/2012/chart" uri="{CE6537A1-D6FC-4f65-9D91-7224C49458BB}"/>
                <c:ext xmlns:c16="http://schemas.microsoft.com/office/drawing/2014/chart" uri="{C3380CC4-5D6E-409C-BE32-E72D297353CC}">
                  <c16:uniqueId val="{0000001C-724B-4839-A9F2-BFC3AE96CE05}"/>
                </c:ext>
              </c:extLst>
            </c:dLbl>
            <c:dLbl>
              <c:idx val="9"/>
              <c:delete val="1"/>
              <c:extLst>
                <c:ext xmlns:c15="http://schemas.microsoft.com/office/drawing/2012/chart" uri="{CE6537A1-D6FC-4f65-9D91-7224C49458BB}"/>
                <c:ext xmlns:c16="http://schemas.microsoft.com/office/drawing/2014/chart" uri="{C3380CC4-5D6E-409C-BE32-E72D297353CC}">
                  <c16:uniqueId val="{0000001A-724B-4839-A9F2-BFC3AE96CE05}"/>
                </c:ext>
              </c:extLst>
            </c:dLbl>
            <c:dLbl>
              <c:idx val="10"/>
              <c:delete val="1"/>
              <c:extLst>
                <c:ext xmlns:c15="http://schemas.microsoft.com/office/drawing/2012/chart" uri="{CE6537A1-D6FC-4f65-9D91-7224C49458BB}"/>
                <c:ext xmlns:c16="http://schemas.microsoft.com/office/drawing/2014/chart" uri="{C3380CC4-5D6E-409C-BE32-E72D297353CC}">
                  <c16:uniqueId val="{00000021-724B-4839-A9F2-BFC3AE96CE05}"/>
                </c:ext>
              </c:extLst>
            </c:dLbl>
            <c:dLbl>
              <c:idx val="16"/>
              <c:delete val="1"/>
              <c:extLst>
                <c:ext xmlns:c15="http://schemas.microsoft.com/office/drawing/2012/chart" uri="{CE6537A1-D6FC-4f65-9D91-7224C49458BB}"/>
                <c:ext xmlns:c16="http://schemas.microsoft.com/office/drawing/2014/chart" uri="{C3380CC4-5D6E-409C-BE32-E72D297353CC}">
                  <c16:uniqueId val="{00000017-724B-4839-A9F2-BFC3AE96CE0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Purpose!$E$89:$E$106</c:f>
              <c:numCache>
                <c:formatCode>0%</c:formatCode>
                <c:ptCount val="18"/>
                <c:pt idx="0">
                  <c:v>0</c:v>
                </c:pt>
                <c:pt idx="1">
                  <c:v>0</c:v>
                </c:pt>
                <c:pt idx="2">
                  <c:v>0.2662386396629835</c:v>
                </c:pt>
                <c:pt idx="3">
                  <c:v>0</c:v>
                </c:pt>
                <c:pt idx="4">
                  <c:v>0</c:v>
                </c:pt>
                <c:pt idx="5">
                  <c:v>0</c:v>
                </c:pt>
                <c:pt idx="6">
                  <c:v>0</c:v>
                </c:pt>
                <c:pt idx="7">
                  <c:v>2.0263484702362462E-4</c:v>
                </c:pt>
                <c:pt idx="8">
                  <c:v>5.2023594939544819E-4</c:v>
                </c:pt>
                <c:pt idx="9">
                  <c:v>0</c:v>
                </c:pt>
                <c:pt idx="10">
                  <c:v>0</c:v>
                </c:pt>
                <c:pt idx="11">
                  <c:v>5.3708513827261446E-2</c:v>
                </c:pt>
                <c:pt idx="12">
                  <c:v>0.29971483367234864</c:v>
                </c:pt>
                <c:pt idx="13">
                  <c:v>0</c:v>
                </c:pt>
                <c:pt idx="14">
                  <c:v>0.37404372399217795</c:v>
                </c:pt>
                <c:pt idx="15">
                  <c:v>0.13418270215128658</c:v>
                </c:pt>
                <c:pt idx="16">
                  <c:v>1.4237668867079552E-3</c:v>
                </c:pt>
                <c:pt idx="17">
                  <c:v>0.72231108207721406</c:v>
                </c:pt>
              </c:numCache>
            </c:numRef>
          </c:val>
          <c:extLst>
            <c:ext xmlns:c16="http://schemas.microsoft.com/office/drawing/2014/chart" uri="{C3380CC4-5D6E-409C-BE32-E72D297353CC}">
              <c16:uniqueId val="{00000003-F487-497E-993D-FDCF95D0D48C}"/>
            </c:ext>
          </c:extLst>
        </c:ser>
        <c:ser>
          <c:idx val="4"/>
          <c:order val="4"/>
          <c:tx>
            <c:strRef>
              <c:f>Purpose!$F$88</c:f>
              <c:strCache>
                <c:ptCount val="1"/>
                <c:pt idx="0">
                  <c:v>Restringido, para investigación</c:v>
                </c:pt>
              </c:strCache>
            </c:strRef>
          </c:tx>
          <c:spPr>
            <a:solidFill>
              <a:srgbClr val="F89F1E"/>
            </a:solidFill>
            <a:ln>
              <a:noFill/>
            </a:ln>
            <a:effectLst/>
          </c:spPr>
          <c:invertIfNegative val="0"/>
          <c:dLbls>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724B-4839-A9F2-BFC3AE96CE05}"/>
                </c:ext>
              </c:extLst>
            </c:dLbl>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724B-4839-A9F2-BFC3AE96CE05}"/>
                </c:ext>
              </c:extLst>
            </c:dLbl>
            <c:dLbl>
              <c:idx val="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724B-4839-A9F2-BFC3AE96CE05}"/>
                </c:ext>
              </c:extLst>
            </c:dLbl>
            <c:dLbl>
              <c:idx val="1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724B-4839-A9F2-BFC3AE96CE0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Purpose!$F$89:$F$106</c:f>
              <c:numCache>
                <c:formatCode>0%</c:formatCode>
                <c:ptCount val="18"/>
                <c:pt idx="0">
                  <c:v>0</c:v>
                </c:pt>
                <c:pt idx="1">
                  <c:v>0</c:v>
                </c:pt>
                <c:pt idx="2">
                  <c:v>0</c:v>
                </c:pt>
                <c:pt idx="3">
                  <c:v>0</c:v>
                </c:pt>
                <c:pt idx="4">
                  <c:v>0</c:v>
                </c:pt>
                <c:pt idx="5">
                  <c:v>0</c:v>
                </c:pt>
                <c:pt idx="6">
                  <c:v>0</c:v>
                </c:pt>
                <c:pt idx="7">
                  <c:v>3.9885148676492649E-2</c:v>
                </c:pt>
                <c:pt idx="8">
                  <c:v>3.2259615784110081E-2</c:v>
                </c:pt>
                <c:pt idx="9">
                  <c:v>0</c:v>
                </c:pt>
                <c:pt idx="10">
                  <c:v>0.24895921500327808</c:v>
                </c:pt>
                <c:pt idx="11">
                  <c:v>8.5933622123618311E-2</c:v>
                </c:pt>
                <c:pt idx="12">
                  <c:v>0.18253880345535067</c:v>
                </c:pt>
                <c:pt idx="13">
                  <c:v>0</c:v>
                </c:pt>
                <c:pt idx="14">
                  <c:v>0</c:v>
                </c:pt>
                <c:pt idx="15">
                  <c:v>2.6024402626648048E-2</c:v>
                </c:pt>
                <c:pt idx="16">
                  <c:v>0.35745040432763348</c:v>
                </c:pt>
                <c:pt idx="17">
                  <c:v>4.0540612729143034E-2</c:v>
                </c:pt>
              </c:numCache>
            </c:numRef>
          </c:val>
          <c:extLst>
            <c:ext xmlns:c16="http://schemas.microsoft.com/office/drawing/2014/chart" uri="{C3380CC4-5D6E-409C-BE32-E72D297353CC}">
              <c16:uniqueId val="{00000004-F487-497E-993D-FDCF95D0D48C}"/>
            </c:ext>
          </c:extLst>
        </c:ser>
        <c:ser>
          <c:idx val="5"/>
          <c:order val="5"/>
          <c:tx>
            <c:strRef>
              <c:f>Purpose!$G$88</c:f>
              <c:strCache>
                <c:ptCount val="1"/>
                <c:pt idx="0">
                  <c:v>Restringido, el impacto social</c:v>
                </c:pt>
              </c:strCache>
            </c:strRef>
          </c:tx>
          <c:spPr>
            <a:solidFill>
              <a:srgbClr val="3FA6C4"/>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2-724B-4839-A9F2-BFC3AE96CE05}"/>
                </c:ext>
              </c:extLst>
            </c:dLbl>
            <c:dLbl>
              <c:idx val="3"/>
              <c:delete val="1"/>
              <c:extLst>
                <c:ext xmlns:c15="http://schemas.microsoft.com/office/drawing/2012/chart" uri="{CE6537A1-D6FC-4f65-9D91-7224C49458BB}"/>
                <c:ext xmlns:c16="http://schemas.microsoft.com/office/drawing/2014/chart" uri="{C3380CC4-5D6E-409C-BE32-E72D297353CC}">
                  <c16:uniqueId val="{00000004-724B-4839-A9F2-BFC3AE96CE05}"/>
                </c:ext>
              </c:extLst>
            </c:dLbl>
            <c:dLbl>
              <c:idx val="4"/>
              <c:delete val="1"/>
              <c:extLst>
                <c:ext xmlns:c15="http://schemas.microsoft.com/office/drawing/2012/chart" uri="{CE6537A1-D6FC-4f65-9D91-7224C49458BB}"/>
                <c:ext xmlns:c16="http://schemas.microsoft.com/office/drawing/2014/chart" uri="{C3380CC4-5D6E-409C-BE32-E72D297353CC}">
                  <c16:uniqueId val="{00000006-724B-4839-A9F2-BFC3AE96CE05}"/>
                </c:ext>
              </c:extLst>
            </c:dLbl>
            <c:dLbl>
              <c:idx val="5"/>
              <c:delete val="1"/>
              <c:extLst>
                <c:ext xmlns:c15="http://schemas.microsoft.com/office/drawing/2012/chart" uri="{CE6537A1-D6FC-4f65-9D91-7224C49458BB}"/>
                <c:ext xmlns:c16="http://schemas.microsoft.com/office/drawing/2014/chart" uri="{C3380CC4-5D6E-409C-BE32-E72D297353CC}">
                  <c16:uniqueId val="{00000008-724B-4839-A9F2-BFC3AE96CE05}"/>
                </c:ext>
              </c:extLst>
            </c:dLbl>
            <c:dLbl>
              <c:idx val="6"/>
              <c:delete val="1"/>
              <c:extLst>
                <c:ext xmlns:c15="http://schemas.microsoft.com/office/drawing/2012/chart" uri="{CE6537A1-D6FC-4f65-9D91-7224C49458BB}"/>
                <c:ext xmlns:c16="http://schemas.microsoft.com/office/drawing/2014/chart" uri="{C3380CC4-5D6E-409C-BE32-E72D297353CC}">
                  <c16:uniqueId val="{0000000A-724B-4839-A9F2-BFC3AE96CE05}"/>
                </c:ext>
              </c:extLst>
            </c:dLbl>
            <c:dLbl>
              <c:idx val="8"/>
              <c:delete val="1"/>
              <c:extLst>
                <c:ext xmlns:c15="http://schemas.microsoft.com/office/drawing/2012/chart" uri="{CE6537A1-D6FC-4f65-9D91-7224C49458BB}"/>
                <c:ext xmlns:c16="http://schemas.microsoft.com/office/drawing/2014/chart" uri="{C3380CC4-5D6E-409C-BE32-E72D297353CC}">
                  <c16:uniqueId val="{0000001B-724B-4839-A9F2-BFC3AE96CE05}"/>
                </c:ext>
              </c:extLst>
            </c:dLbl>
            <c:dLbl>
              <c:idx val="9"/>
              <c:delete val="1"/>
              <c:extLst>
                <c:ext xmlns:c15="http://schemas.microsoft.com/office/drawing/2012/chart" uri="{CE6537A1-D6FC-4f65-9D91-7224C49458BB}"/>
                <c:ext xmlns:c16="http://schemas.microsoft.com/office/drawing/2014/chart" uri="{C3380CC4-5D6E-409C-BE32-E72D297353CC}">
                  <c16:uniqueId val="{0000001D-724B-4839-A9F2-BFC3AE96CE05}"/>
                </c:ext>
              </c:extLst>
            </c:dLbl>
            <c:dLbl>
              <c:idx val="10"/>
              <c:delete val="1"/>
              <c:extLst>
                <c:ext xmlns:c15="http://schemas.microsoft.com/office/drawing/2012/chart" uri="{CE6537A1-D6FC-4f65-9D91-7224C49458BB}"/>
                <c:ext xmlns:c16="http://schemas.microsoft.com/office/drawing/2014/chart" uri="{C3380CC4-5D6E-409C-BE32-E72D297353CC}">
                  <c16:uniqueId val="{00000018-724B-4839-A9F2-BFC3AE96CE05}"/>
                </c:ext>
              </c:extLst>
            </c:dLbl>
            <c:dLbl>
              <c:idx val="11"/>
              <c:delete val="1"/>
              <c:extLst>
                <c:ext xmlns:c15="http://schemas.microsoft.com/office/drawing/2012/chart" uri="{CE6537A1-D6FC-4f65-9D91-7224C49458BB}"/>
                <c:ext xmlns:c16="http://schemas.microsoft.com/office/drawing/2014/chart" uri="{C3380CC4-5D6E-409C-BE32-E72D297353CC}">
                  <c16:uniqueId val="{00000019-724B-4839-A9F2-BFC3AE96CE05}"/>
                </c:ext>
              </c:extLst>
            </c:dLbl>
            <c:dLbl>
              <c:idx val="16"/>
              <c:delete val="1"/>
              <c:extLst>
                <c:ext xmlns:c15="http://schemas.microsoft.com/office/drawing/2012/chart" uri="{CE6537A1-D6FC-4f65-9D91-7224C49458BB}"/>
                <c:ext xmlns:c16="http://schemas.microsoft.com/office/drawing/2014/chart" uri="{C3380CC4-5D6E-409C-BE32-E72D297353CC}">
                  <c16:uniqueId val="{0000001E-724B-4839-A9F2-BFC3AE96CE0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Purpose!$G$89:$G$106</c:f>
              <c:numCache>
                <c:formatCode>0%</c:formatCode>
                <c:ptCount val="18"/>
                <c:pt idx="0">
                  <c:v>0.60693422350352777</c:v>
                </c:pt>
                <c:pt idx="1">
                  <c:v>0</c:v>
                </c:pt>
                <c:pt idx="2">
                  <c:v>0.32305630271588975</c:v>
                </c:pt>
                <c:pt idx="3">
                  <c:v>0</c:v>
                </c:pt>
                <c:pt idx="4">
                  <c:v>0</c:v>
                </c:pt>
                <c:pt idx="5">
                  <c:v>0</c:v>
                </c:pt>
                <c:pt idx="6">
                  <c:v>0</c:v>
                </c:pt>
                <c:pt idx="7">
                  <c:v>0.25433154740017094</c:v>
                </c:pt>
                <c:pt idx="8">
                  <c:v>0</c:v>
                </c:pt>
                <c:pt idx="9">
                  <c:v>0</c:v>
                </c:pt>
                <c:pt idx="10">
                  <c:v>0</c:v>
                </c:pt>
                <c:pt idx="11">
                  <c:v>0</c:v>
                </c:pt>
                <c:pt idx="12">
                  <c:v>0.13901850805062618</c:v>
                </c:pt>
                <c:pt idx="13">
                  <c:v>4.6433763878917754E-2</c:v>
                </c:pt>
                <c:pt idx="14">
                  <c:v>3.4199368253028155E-2</c:v>
                </c:pt>
                <c:pt idx="15">
                  <c:v>3.5675747379500744E-2</c:v>
                </c:pt>
                <c:pt idx="16">
                  <c:v>0</c:v>
                </c:pt>
                <c:pt idx="17">
                  <c:v>0.1108582847176917</c:v>
                </c:pt>
              </c:numCache>
            </c:numRef>
          </c:val>
          <c:extLst>
            <c:ext xmlns:c16="http://schemas.microsoft.com/office/drawing/2014/chart" uri="{C3380CC4-5D6E-409C-BE32-E72D297353CC}">
              <c16:uniqueId val="{00000005-F487-497E-993D-FDCF95D0D48C}"/>
            </c:ext>
          </c:extLst>
        </c:ser>
        <c:ser>
          <c:idx val="6"/>
          <c:order val="6"/>
          <c:tx>
            <c:strRef>
              <c:f>Purpose!$H$88</c:f>
              <c:strCache>
                <c:ptCount val="1"/>
                <c:pt idx="0">
                  <c:v>Restringido, otros fines</c:v>
                </c:pt>
              </c:strCache>
            </c:strRef>
          </c:tx>
          <c:spPr>
            <a:solidFill>
              <a:schemeClr val="accent6">
                <a:lumMod val="60000"/>
                <a:lumOff val="40000"/>
              </a:schemeClr>
            </a:solidFill>
            <a:ln>
              <a:noFill/>
            </a:ln>
            <a:effectLst/>
          </c:spPr>
          <c:invertIfNegative val="0"/>
          <c:dLbls>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724B-4839-A9F2-BFC3AE96CE0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Purpose!$H$89:$H$106</c:f>
              <c:numCache>
                <c:formatCode>0%</c:formatCode>
                <c:ptCount val="18"/>
                <c:pt idx="0">
                  <c:v>0</c:v>
                </c:pt>
                <c:pt idx="1">
                  <c:v>0</c:v>
                </c:pt>
                <c:pt idx="2">
                  <c:v>0.16719987436750064</c:v>
                </c:pt>
                <c:pt idx="3">
                  <c:v>0</c:v>
                </c:pt>
                <c:pt idx="4">
                  <c:v>0</c:v>
                </c:pt>
                <c:pt idx="5">
                  <c:v>0</c:v>
                </c:pt>
                <c:pt idx="6">
                  <c:v>0</c:v>
                </c:pt>
                <c:pt idx="7">
                  <c:v>1.1778689405713668E-2</c:v>
                </c:pt>
                <c:pt idx="8">
                  <c:v>3.7856548747742289E-2</c:v>
                </c:pt>
                <c:pt idx="9">
                  <c:v>0</c:v>
                </c:pt>
                <c:pt idx="10">
                  <c:v>0</c:v>
                </c:pt>
                <c:pt idx="11">
                  <c:v>0</c:v>
                </c:pt>
                <c:pt idx="12">
                  <c:v>5.2116401767553753E-4</c:v>
                </c:pt>
                <c:pt idx="13">
                  <c:v>0</c:v>
                </c:pt>
                <c:pt idx="14">
                  <c:v>1.9464998527187739E-2</c:v>
                </c:pt>
                <c:pt idx="15">
                  <c:v>0</c:v>
                </c:pt>
                <c:pt idx="16">
                  <c:v>4.7109959070135987E-2</c:v>
                </c:pt>
                <c:pt idx="17">
                  <c:v>6.9496296348451354E-3</c:v>
                </c:pt>
              </c:numCache>
            </c:numRef>
          </c:val>
          <c:extLst>
            <c:ext xmlns:c16="http://schemas.microsoft.com/office/drawing/2014/chart" uri="{C3380CC4-5D6E-409C-BE32-E72D297353CC}">
              <c16:uniqueId val="{00000006-F487-497E-993D-FDCF95D0D48C}"/>
            </c:ext>
          </c:extLst>
        </c:ser>
        <c:dLbls>
          <c:showLegendKey val="0"/>
          <c:showVal val="0"/>
          <c:showCatName val="0"/>
          <c:showSerName val="0"/>
          <c:showPercent val="0"/>
          <c:showBubbleSize val="0"/>
        </c:dLbls>
        <c:gapWidth val="50"/>
        <c:overlap val="100"/>
        <c:axId val="1326409871"/>
        <c:axId val="1326410351"/>
      </c:barChart>
      <c:catAx>
        <c:axId val="1326409871"/>
        <c:scaling>
          <c:orientation val="minMax"/>
        </c:scaling>
        <c:delete val="1"/>
        <c:axPos val="b"/>
        <c:majorTickMark val="none"/>
        <c:minorTickMark val="none"/>
        <c:tickLblPos val="nextTo"/>
        <c:crossAx val="1326410351"/>
        <c:crosses val="autoZero"/>
        <c:auto val="1"/>
        <c:lblAlgn val="ctr"/>
        <c:lblOffset val="100"/>
        <c:noMultiLvlLbl val="0"/>
      </c:catAx>
      <c:valAx>
        <c:axId val="1326410351"/>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26409871"/>
        <c:crosses val="autoZero"/>
        <c:crossBetween val="between"/>
      </c:valAx>
      <c:spPr>
        <a:noFill/>
        <a:ln>
          <a:noFill/>
        </a:ln>
        <a:effectLst/>
      </c:spPr>
    </c:plotArea>
    <c:legend>
      <c:legendPos val="r"/>
      <c:layout>
        <c:manualLayout>
          <c:xMode val="edge"/>
          <c:yMode val="edge"/>
          <c:x val="0.76951684391053599"/>
          <c:y val="7.4532133479987689E-2"/>
          <c:w val="0.22110573789697738"/>
          <c:h val="0.8955975019706903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lumMod val="95000"/>
      </a:schemeClr>
    </a:solidFill>
    <a:ln>
      <a:solidFill>
        <a:schemeClr val="tx1"/>
      </a:solidFill>
    </a:ln>
    <a:effectLst>
      <a:outerShdw blurRad="50800" dist="38100" dir="2700000" algn="tl" rotWithShape="0">
        <a:prstClr val="black">
          <a:alpha val="40000"/>
        </a:prstClr>
      </a:outerShdw>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2416_994F78AA.xml><?xml version="1.0" encoding="utf-8"?>
<p188:cmLst xmlns:a="http://schemas.openxmlformats.org/drawingml/2006/main" xmlns:r="http://schemas.openxmlformats.org/officeDocument/2006/relationships" xmlns:p188="http://schemas.microsoft.com/office/powerpoint/2018/8/main">
  <p188:cm id="{2FFE4E8B-AC43-45B7-A550-177A3D8352D0}" authorId="{4B1092FD-225F-9C83-1714-5C578F226F5F}" status="resolved" created="2025-03-28T16:13:01.376">
    <pc:sldMkLst xmlns:pc="http://schemas.microsoft.com/office/powerpoint/2013/main/command">
      <pc:docMk/>
      <pc:sldMk cId="2572122282" sldId="9238"/>
    </pc:sldMkLst>
    <p188:txBody>
      <a:bodyPr/>
      <a:lstStyle/>
      <a:p>
        <a:r>
          <a:rPr lang="en-US"/>
          <a:t>I did a little research and median translate to mediana and it doesn't have a masculine variant because mediano means medium size.  Better phrasing for the chart title:
La mediana de los Fondos Recibidos</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ata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rawing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787601-D469-420E-8640-D1A0C766941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6AE6C62-C8D6-4B5D-8A2A-2FAE64A9BDC6}">
      <dgm:prSet/>
      <dgm:spPr/>
      <dgm:t>
        <a:bodyPr/>
        <a:lstStyle/>
        <a:p>
          <a:pPr>
            <a:lnSpc>
              <a:spcPct val="100000"/>
            </a:lnSpc>
          </a:pPr>
          <a:r>
            <a:rPr lang="es-ES"/>
            <a:t>El programa piloto fue un éxito y permitirá a CASE lanzar una encuesta anual de benchmarking para esta región</a:t>
          </a:r>
          <a:endParaRPr lang="en-US"/>
        </a:p>
      </dgm:t>
    </dgm:pt>
    <dgm:pt modelId="{A4385606-4575-470C-9FFB-7263551DCC44}" type="parTrans" cxnId="{8E5B0D5A-5589-43E5-87BB-82798D3EE584}">
      <dgm:prSet/>
      <dgm:spPr/>
      <dgm:t>
        <a:bodyPr/>
        <a:lstStyle/>
        <a:p>
          <a:endParaRPr lang="en-US"/>
        </a:p>
      </dgm:t>
    </dgm:pt>
    <dgm:pt modelId="{83B5493E-BAFF-41EB-8A10-CFF921B442EA}" type="sibTrans" cxnId="{8E5B0D5A-5589-43E5-87BB-82798D3EE584}">
      <dgm:prSet/>
      <dgm:spPr/>
      <dgm:t>
        <a:bodyPr/>
        <a:lstStyle/>
        <a:p>
          <a:endParaRPr lang="en-US"/>
        </a:p>
      </dgm:t>
    </dgm:pt>
    <dgm:pt modelId="{92495331-372F-4C0E-A4E5-3B442BF134CB}">
      <dgm:prSet/>
      <dgm:spPr/>
      <dgm:t>
        <a:bodyPr/>
        <a:lstStyle/>
        <a:p>
          <a:pPr>
            <a:lnSpc>
              <a:spcPct val="100000"/>
            </a:lnSpc>
          </a:pPr>
          <a:r>
            <a:rPr lang="es-ES"/>
            <a:t>La procuración de fondos es una maratón: existe una correlación entre los fondos recibidos y la</a:t>
          </a:r>
          <a:r>
            <a:rPr lang="es-ES">
              <a:latin typeface="Lato"/>
            </a:rPr>
            <a:t> antigüedad</a:t>
          </a:r>
          <a:r>
            <a:rPr lang="es-ES"/>
            <a:t> de la oficina de procuración de fondos.</a:t>
          </a:r>
          <a:endParaRPr lang="en-US"/>
        </a:p>
      </dgm:t>
    </dgm:pt>
    <dgm:pt modelId="{5C0FB522-DDC1-4783-AB6B-3AE83D957964}" type="parTrans" cxnId="{9DB7019D-2452-4003-A080-611A085B1867}">
      <dgm:prSet/>
      <dgm:spPr/>
      <dgm:t>
        <a:bodyPr/>
        <a:lstStyle/>
        <a:p>
          <a:endParaRPr lang="en-US"/>
        </a:p>
      </dgm:t>
    </dgm:pt>
    <dgm:pt modelId="{12D920DE-D4B4-4CD3-811F-2B4AF8EC7F35}" type="sibTrans" cxnId="{9DB7019D-2452-4003-A080-611A085B1867}">
      <dgm:prSet/>
      <dgm:spPr/>
      <dgm:t>
        <a:bodyPr/>
        <a:lstStyle/>
        <a:p>
          <a:endParaRPr lang="en-US"/>
        </a:p>
      </dgm:t>
    </dgm:pt>
    <dgm:pt modelId="{BA4300BC-5DF6-4C68-B4AF-0B2DF43FDDD5}">
      <dgm:prSet/>
      <dgm:spPr/>
      <dgm:t>
        <a:bodyPr/>
        <a:lstStyle/>
        <a:p>
          <a:pPr>
            <a:lnSpc>
              <a:spcPct val="100000"/>
            </a:lnSpc>
          </a:pPr>
          <a:r>
            <a:rPr lang="es-ES"/>
            <a:t>Las donaciones individuales representan una parte mayor de los fondos recibidos de lo previsto, en comparación con otras regiones.</a:t>
          </a:r>
          <a:endParaRPr lang="en-US"/>
        </a:p>
      </dgm:t>
    </dgm:pt>
    <dgm:pt modelId="{0BEC60B9-4E23-4727-8352-675CEC4F69CB}" type="parTrans" cxnId="{1D09F140-3215-4245-9C36-075A507A9E4E}">
      <dgm:prSet/>
      <dgm:spPr/>
      <dgm:t>
        <a:bodyPr/>
        <a:lstStyle/>
        <a:p>
          <a:endParaRPr lang="en-US"/>
        </a:p>
      </dgm:t>
    </dgm:pt>
    <dgm:pt modelId="{36B4EEED-72FE-46F2-8316-9F5F7ABDDB34}" type="sibTrans" cxnId="{1D09F140-3215-4245-9C36-075A507A9E4E}">
      <dgm:prSet/>
      <dgm:spPr/>
      <dgm:t>
        <a:bodyPr/>
        <a:lstStyle/>
        <a:p>
          <a:endParaRPr lang="en-US"/>
        </a:p>
      </dgm:t>
    </dgm:pt>
    <dgm:pt modelId="{740A565A-B143-4D93-BA02-5A234E2BC917}">
      <dgm:prSet/>
      <dgm:spPr/>
      <dgm:t>
        <a:bodyPr/>
        <a:lstStyle/>
        <a:p>
          <a:pPr>
            <a:lnSpc>
              <a:spcPct val="100000"/>
            </a:lnSpc>
          </a:pPr>
          <a:r>
            <a:rPr lang="es-ES"/>
            <a:t>La misión es fundamental para el resultado de la procuración de fondos, como se ha visto con el éxito en la procuración de fondos para estudiantes y programas sociales.</a:t>
          </a:r>
          <a:endParaRPr lang="en-US"/>
        </a:p>
      </dgm:t>
    </dgm:pt>
    <dgm:pt modelId="{291FBBD5-83B7-40ED-B159-7D751C456E56}" type="parTrans" cxnId="{517DDD6E-56AE-4ED3-B86D-6FB847C376C8}">
      <dgm:prSet/>
      <dgm:spPr/>
      <dgm:t>
        <a:bodyPr/>
        <a:lstStyle/>
        <a:p>
          <a:endParaRPr lang="en-US"/>
        </a:p>
      </dgm:t>
    </dgm:pt>
    <dgm:pt modelId="{CB8B8964-ACC5-4ADF-94B9-A34967CA6D24}" type="sibTrans" cxnId="{517DDD6E-56AE-4ED3-B86D-6FB847C376C8}">
      <dgm:prSet/>
      <dgm:spPr/>
      <dgm:t>
        <a:bodyPr/>
        <a:lstStyle/>
        <a:p>
          <a:endParaRPr lang="en-US"/>
        </a:p>
      </dgm:t>
    </dgm:pt>
    <dgm:pt modelId="{01DFABDF-A7D9-4A65-B2D5-BABBAA9162E3}">
      <dgm:prSet/>
      <dgm:spPr/>
      <dgm:t>
        <a:bodyPr/>
        <a:lstStyle/>
        <a:p>
          <a:pPr>
            <a:lnSpc>
              <a:spcPct val="100000"/>
            </a:lnSpc>
          </a:pPr>
          <a:r>
            <a:rPr lang="es-ES"/>
            <a:t>Aún se necesita inversión y colaboración para que las universidades maximicen los fondos filantrópicos recibidos.</a:t>
          </a:r>
          <a:endParaRPr lang="en-US"/>
        </a:p>
      </dgm:t>
    </dgm:pt>
    <dgm:pt modelId="{FA49002D-36BF-4723-9E65-A3341419715A}" type="parTrans" cxnId="{D4BA4BC8-7323-44FA-9648-6E7FCB69E219}">
      <dgm:prSet/>
      <dgm:spPr/>
      <dgm:t>
        <a:bodyPr/>
        <a:lstStyle/>
        <a:p>
          <a:endParaRPr lang="en-US"/>
        </a:p>
      </dgm:t>
    </dgm:pt>
    <dgm:pt modelId="{8E3B39A9-8D93-486E-B705-465DBA5DEFBD}" type="sibTrans" cxnId="{D4BA4BC8-7323-44FA-9648-6E7FCB69E219}">
      <dgm:prSet/>
      <dgm:spPr/>
      <dgm:t>
        <a:bodyPr/>
        <a:lstStyle/>
        <a:p>
          <a:endParaRPr lang="en-US"/>
        </a:p>
      </dgm:t>
    </dgm:pt>
    <dgm:pt modelId="{4932A69F-1A85-4C8B-9BDA-4909FB6127D8}" type="pres">
      <dgm:prSet presAssocID="{63787601-D469-420E-8640-D1A0C7669416}" presName="root" presStyleCnt="0">
        <dgm:presLayoutVars>
          <dgm:dir/>
          <dgm:resizeHandles val="exact"/>
        </dgm:presLayoutVars>
      </dgm:prSet>
      <dgm:spPr/>
    </dgm:pt>
    <dgm:pt modelId="{0D1894D3-5A26-4529-A578-72DB772F068D}" type="pres">
      <dgm:prSet presAssocID="{36AE6C62-C8D6-4B5D-8A2A-2FAE64A9BDC6}" presName="compNode" presStyleCnt="0"/>
      <dgm:spPr/>
    </dgm:pt>
    <dgm:pt modelId="{4B69617D-DEDE-4881-A1A0-1BD2C8A07DCF}" type="pres">
      <dgm:prSet presAssocID="{36AE6C62-C8D6-4B5D-8A2A-2FAE64A9BDC6}" presName="bgRect" presStyleLbl="bgShp" presStyleIdx="0" presStyleCnt="5"/>
      <dgm:spPr/>
    </dgm:pt>
    <dgm:pt modelId="{204C8C12-F7A6-4DD8-B6A6-914797C7FC8B}" type="pres">
      <dgm:prSet presAssocID="{36AE6C62-C8D6-4B5D-8A2A-2FAE64A9BDC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ocket"/>
        </a:ext>
      </dgm:extLst>
    </dgm:pt>
    <dgm:pt modelId="{AC1AF7AC-E127-457A-ACFF-7F8EABA6B728}" type="pres">
      <dgm:prSet presAssocID="{36AE6C62-C8D6-4B5D-8A2A-2FAE64A9BDC6}" presName="spaceRect" presStyleCnt="0"/>
      <dgm:spPr/>
    </dgm:pt>
    <dgm:pt modelId="{76F56969-95E7-4C2C-8814-688E818A1260}" type="pres">
      <dgm:prSet presAssocID="{36AE6C62-C8D6-4B5D-8A2A-2FAE64A9BDC6}" presName="parTx" presStyleLbl="revTx" presStyleIdx="0" presStyleCnt="5">
        <dgm:presLayoutVars>
          <dgm:chMax val="0"/>
          <dgm:chPref val="0"/>
        </dgm:presLayoutVars>
      </dgm:prSet>
      <dgm:spPr/>
    </dgm:pt>
    <dgm:pt modelId="{E9638E19-8B74-4717-8FA0-CCDE73305B2F}" type="pres">
      <dgm:prSet presAssocID="{83B5493E-BAFF-41EB-8A10-CFF921B442EA}" presName="sibTrans" presStyleCnt="0"/>
      <dgm:spPr/>
    </dgm:pt>
    <dgm:pt modelId="{DA93A7BD-45B6-46A9-82D7-BE01287AFC36}" type="pres">
      <dgm:prSet presAssocID="{92495331-372F-4C0E-A4E5-3B442BF134CB}" presName="compNode" presStyleCnt="0"/>
      <dgm:spPr/>
    </dgm:pt>
    <dgm:pt modelId="{953139BF-7FEF-4962-B198-8D3E0794FADB}" type="pres">
      <dgm:prSet presAssocID="{92495331-372F-4C0E-A4E5-3B442BF134CB}" presName="bgRect" presStyleLbl="bgShp" presStyleIdx="1" presStyleCnt="5"/>
      <dgm:spPr/>
    </dgm:pt>
    <dgm:pt modelId="{EC0611D3-064A-4FEF-BD29-9235B0DDA4F8}" type="pres">
      <dgm:prSet presAssocID="{92495331-372F-4C0E-A4E5-3B442BF134C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iggy Bank"/>
        </a:ext>
      </dgm:extLst>
    </dgm:pt>
    <dgm:pt modelId="{9A245367-86FE-477A-8512-DD9B604D4703}" type="pres">
      <dgm:prSet presAssocID="{92495331-372F-4C0E-A4E5-3B442BF134CB}" presName="spaceRect" presStyleCnt="0"/>
      <dgm:spPr/>
    </dgm:pt>
    <dgm:pt modelId="{993EAE6C-388B-4934-958B-2A54AF3D8320}" type="pres">
      <dgm:prSet presAssocID="{92495331-372F-4C0E-A4E5-3B442BF134CB}" presName="parTx" presStyleLbl="revTx" presStyleIdx="1" presStyleCnt="5">
        <dgm:presLayoutVars>
          <dgm:chMax val="0"/>
          <dgm:chPref val="0"/>
        </dgm:presLayoutVars>
      </dgm:prSet>
      <dgm:spPr/>
    </dgm:pt>
    <dgm:pt modelId="{B51470FF-9958-4F59-AAC8-D74CD97C5F15}" type="pres">
      <dgm:prSet presAssocID="{12D920DE-D4B4-4CD3-811F-2B4AF8EC7F35}" presName="sibTrans" presStyleCnt="0"/>
      <dgm:spPr/>
    </dgm:pt>
    <dgm:pt modelId="{9F6BC3A9-A98E-40BE-B030-660E3A77C3D6}" type="pres">
      <dgm:prSet presAssocID="{BA4300BC-5DF6-4C68-B4AF-0B2DF43FDDD5}" presName="compNode" presStyleCnt="0"/>
      <dgm:spPr/>
    </dgm:pt>
    <dgm:pt modelId="{69EC9438-A324-4FEF-95BC-0B11DBD71651}" type="pres">
      <dgm:prSet presAssocID="{BA4300BC-5DF6-4C68-B4AF-0B2DF43FDDD5}" presName="bgRect" presStyleLbl="bgShp" presStyleIdx="2" presStyleCnt="5"/>
      <dgm:spPr/>
    </dgm:pt>
    <dgm:pt modelId="{EF5D6990-DACB-4DBC-A96C-566B9E376D42}" type="pres">
      <dgm:prSet presAssocID="{BA4300BC-5DF6-4C68-B4AF-0B2DF43FDDD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llar"/>
        </a:ext>
      </dgm:extLst>
    </dgm:pt>
    <dgm:pt modelId="{91EE65CC-F4F1-4E5A-A7A3-12FC6034049D}" type="pres">
      <dgm:prSet presAssocID="{BA4300BC-5DF6-4C68-B4AF-0B2DF43FDDD5}" presName="spaceRect" presStyleCnt="0"/>
      <dgm:spPr/>
    </dgm:pt>
    <dgm:pt modelId="{60E57058-1A0D-4945-90EC-2F845E53D25F}" type="pres">
      <dgm:prSet presAssocID="{BA4300BC-5DF6-4C68-B4AF-0B2DF43FDDD5}" presName="parTx" presStyleLbl="revTx" presStyleIdx="2" presStyleCnt="5">
        <dgm:presLayoutVars>
          <dgm:chMax val="0"/>
          <dgm:chPref val="0"/>
        </dgm:presLayoutVars>
      </dgm:prSet>
      <dgm:spPr/>
    </dgm:pt>
    <dgm:pt modelId="{307A214A-9A93-47C5-858E-5EE36309D377}" type="pres">
      <dgm:prSet presAssocID="{36B4EEED-72FE-46F2-8316-9F5F7ABDDB34}" presName="sibTrans" presStyleCnt="0"/>
      <dgm:spPr/>
    </dgm:pt>
    <dgm:pt modelId="{1E61467D-7262-4A14-B777-0353107F41C5}" type="pres">
      <dgm:prSet presAssocID="{740A565A-B143-4D93-BA02-5A234E2BC917}" presName="compNode" presStyleCnt="0"/>
      <dgm:spPr/>
    </dgm:pt>
    <dgm:pt modelId="{EA403CFA-79C0-4A73-BAFB-361C29F173EA}" type="pres">
      <dgm:prSet presAssocID="{740A565A-B143-4D93-BA02-5A234E2BC917}" presName="bgRect" presStyleLbl="bgShp" presStyleIdx="3" presStyleCnt="5"/>
      <dgm:spPr/>
    </dgm:pt>
    <dgm:pt modelId="{C739179A-5A8E-45DD-B9DE-D50803E09099}" type="pres">
      <dgm:prSet presAssocID="{740A565A-B143-4D93-BA02-5A234E2BC917}"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adge Heart outline"/>
        </a:ext>
      </dgm:extLst>
    </dgm:pt>
    <dgm:pt modelId="{B852E100-F0B6-402C-9316-E074BA7C8515}" type="pres">
      <dgm:prSet presAssocID="{740A565A-B143-4D93-BA02-5A234E2BC917}" presName="spaceRect" presStyleCnt="0"/>
      <dgm:spPr/>
    </dgm:pt>
    <dgm:pt modelId="{6C27D8BE-0A6B-48A6-A5AB-7955D48E148E}" type="pres">
      <dgm:prSet presAssocID="{740A565A-B143-4D93-BA02-5A234E2BC917}" presName="parTx" presStyleLbl="revTx" presStyleIdx="3" presStyleCnt="5">
        <dgm:presLayoutVars>
          <dgm:chMax val="0"/>
          <dgm:chPref val="0"/>
        </dgm:presLayoutVars>
      </dgm:prSet>
      <dgm:spPr/>
    </dgm:pt>
    <dgm:pt modelId="{3D22DDFC-0688-440F-96F9-62F72C9E6A28}" type="pres">
      <dgm:prSet presAssocID="{CB8B8964-ACC5-4ADF-94B9-A34967CA6D24}" presName="sibTrans" presStyleCnt="0"/>
      <dgm:spPr/>
    </dgm:pt>
    <dgm:pt modelId="{92DF818A-B897-4CF7-A752-FAE6A9370E97}" type="pres">
      <dgm:prSet presAssocID="{01DFABDF-A7D9-4A65-B2D5-BABBAA9162E3}" presName="compNode" presStyleCnt="0"/>
      <dgm:spPr/>
    </dgm:pt>
    <dgm:pt modelId="{4D486230-35FA-488B-BC03-86555AA0E58B}" type="pres">
      <dgm:prSet presAssocID="{01DFABDF-A7D9-4A65-B2D5-BABBAA9162E3}" presName="bgRect" presStyleLbl="bgShp" presStyleIdx="4" presStyleCnt="5"/>
      <dgm:spPr/>
    </dgm:pt>
    <dgm:pt modelId="{854937A8-95E9-4A18-A188-3CD189A545D7}" type="pres">
      <dgm:prSet presAssocID="{01DFABDF-A7D9-4A65-B2D5-BABBAA9162E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usiness Growth"/>
        </a:ext>
      </dgm:extLst>
    </dgm:pt>
    <dgm:pt modelId="{24775044-153E-46AE-98F9-94704D16C0A6}" type="pres">
      <dgm:prSet presAssocID="{01DFABDF-A7D9-4A65-B2D5-BABBAA9162E3}" presName="spaceRect" presStyleCnt="0"/>
      <dgm:spPr/>
    </dgm:pt>
    <dgm:pt modelId="{0BB650D4-14A8-4C22-8380-D23D60F3FCA8}" type="pres">
      <dgm:prSet presAssocID="{01DFABDF-A7D9-4A65-B2D5-BABBAA9162E3}" presName="parTx" presStyleLbl="revTx" presStyleIdx="4" presStyleCnt="5">
        <dgm:presLayoutVars>
          <dgm:chMax val="0"/>
          <dgm:chPref val="0"/>
        </dgm:presLayoutVars>
      </dgm:prSet>
      <dgm:spPr/>
    </dgm:pt>
  </dgm:ptLst>
  <dgm:cxnLst>
    <dgm:cxn modelId="{AF898A10-FAF9-4B04-A8F5-1F727776F5A1}" type="presOf" srcId="{740A565A-B143-4D93-BA02-5A234E2BC917}" destId="{6C27D8BE-0A6B-48A6-A5AB-7955D48E148E}" srcOrd="0" destOrd="0" presId="urn:microsoft.com/office/officeart/2018/2/layout/IconVerticalSolidList"/>
    <dgm:cxn modelId="{1D09F140-3215-4245-9C36-075A507A9E4E}" srcId="{63787601-D469-420E-8640-D1A0C7669416}" destId="{BA4300BC-5DF6-4C68-B4AF-0B2DF43FDDD5}" srcOrd="2" destOrd="0" parTransId="{0BEC60B9-4E23-4727-8352-675CEC4F69CB}" sibTransId="{36B4EEED-72FE-46F2-8316-9F5F7ABDDB34}"/>
    <dgm:cxn modelId="{E959DA4A-39F3-4330-8216-8EFD4478B8F1}" type="presOf" srcId="{36AE6C62-C8D6-4B5D-8A2A-2FAE64A9BDC6}" destId="{76F56969-95E7-4C2C-8814-688E818A1260}" srcOrd="0" destOrd="0" presId="urn:microsoft.com/office/officeart/2018/2/layout/IconVerticalSolidList"/>
    <dgm:cxn modelId="{B251C36C-9031-44FC-8AA1-F6209A4DC4CE}" type="presOf" srcId="{63787601-D469-420E-8640-D1A0C7669416}" destId="{4932A69F-1A85-4C8B-9BDA-4909FB6127D8}" srcOrd="0" destOrd="0" presId="urn:microsoft.com/office/officeart/2018/2/layout/IconVerticalSolidList"/>
    <dgm:cxn modelId="{517DDD6E-56AE-4ED3-B86D-6FB847C376C8}" srcId="{63787601-D469-420E-8640-D1A0C7669416}" destId="{740A565A-B143-4D93-BA02-5A234E2BC917}" srcOrd="3" destOrd="0" parTransId="{291FBBD5-83B7-40ED-B159-7D751C456E56}" sibTransId="{CB8B8964-ACC5-4ADF-94B9-A34967CA6D24}"/>
    <dgm:cxn modelId="{29078070-0EFB-4B5F-AE73-FC1711AF0E05}" type="presOf" srcId="{01DFABDF-A7D9-4A65-B2D5-BABBAA9162E3}" destId="{0BB650D4-14A8-4C22-8380-D23D60F3FCA8}" srcOrd="0" destOrd="0" presId="urn:microsoft.com/office/officeart/2018/2/layout/IconVerticalSolidList"/>
    <dgm:cxn modelId="{8E5B0D5A-5589-43E5-87BB-82798D3EE584}" srcId="{63787601-D469-420E-8640-D1A0C7669416}" destId="{36AE6C62-C8D6-4B5D-8A2A-2FAE64A9BDC6}" srcOrd="0" destOrd="0" parTransId="{A4385606-4575-470C-9FFB-7263551DCC44}" sibTransId="{83B5493E-BAFF-41EB-8A10-CFF921B442EA}"/>
    <dgm:cxn modelId="{9DB7019D-2452-4003-A080-611A085B1867}" srcId="{63787601-D469-420E-8640-D1A0C7669416}" destId="{92495331-372F-4C0E-A4E5-3B442BF134CB}" srcOrd="1" destOrd="0" parTransId="{5C0FB522-DDC1-4783-AB6B-3AE83D957964}" sibTransId="{12D920DE-D4B4-4CD3-811F-2B4AF8EC7F35}"/>
    <dgm:cxn modelId="{18925DB5-BCCD-4275-A10B-D08FCD64F08C}" type="presOf" srcId="{BA4300BC-5DF6-4C68-B4AF-0B2DF43FDDD5}" destId="{60E57058-1A0D-4945-90EC-2F845E53D25F}" srcOrd="0" destOrd="0" presId="urn:microsoft.com/office/officeart/2018/2/layout/IconVerticalSolidList"/>
    <dgm:cxn modelId="{D4BA4BC8-7323-44FA-9648-6E7FCB69E219}" srcId="{63787601-D469-420E-8640-D1A0C7669416}" destId="{01DFABDF-A7D9-4A65-B2D5-BABBAA9162E3}" srcOrd="4" destOrd="0" parTransId="{FA49002D-36BF-4723-9E65-A3341419715A}" sibTransId="{8E3B39A9-8D93-486E-B705-465DBA5DEFBD}"/>
    <dgm:cxn modelId="{A77DC2E3-7C69-4022-A4F1-87BC5CCC675E}" type="presOf" srcId="{92495331-372F-4C0E-A4E5-3B442BF134CB}" destId="{993EAE6C-388B-4934-958B-2A54AF3D8320}" srcOrd="0" destOrd="0" presId="urn:microsoft.com/office/officeart/2018/2/layout/IconVerticalSolidList"/>
    <dgm:cxn modelId="{51A9EF1B-A446-4CA4-BAA4-14B394EF25F0}" type="presParOf" srcId="{4932A69F-1A85-4C8B-9BDA-4909FB6127D8}" destId="{0D1894D3-5A26-4529-A578-72DB772F068D}" srcOrd="0" destOrd="0" presId="urn:microsoft.com/office/officeart/2018/2/layout/IconVerticalSolidList"/>
    <dgm:cxn modelId="{B6857AFF-412B-4764-B7AA-2C7E6E91B768}" type="presParOf" srcId="{0D1894D3-5A26-4529-A578-72DB772F068D}" destId="{4B69617D-DEDE-4881-A1A0-1BD2C8A07DCF}" srcOrd="0" destOrd="0" presId="urn:microsoft.com/office/officeart/2018/2/layout/IconVerticalSolidList"/>
    <dgm:cxn modelId="{5CFA0207-BB64-4C73-BC25-D6B8F06255AF}" type="presParOf" srcId="{0D1894D3-5A26-4529-A578-72DB772F068D}" destId="{204C8C12-F7A6-4DD8-B6A6-914797C7FC8B}" srcOrd="1" destOrd="0" presId="urn:microsoft.com/office/officeart/2018/2/layout/IconVerticalSolidList"/>
    <dgm:cxn modelId="{AB7D3791-5090-42FD-96A9-CC8DF2857FBA}" type="presParOf" srcId="{0D1894D3-5A26-4529-A578-72DB772F068D}" destId="{AC1AF7AC-E127-457A-ACFF-7F8EABA6B728}" srcOrd="2" destOrd="0" presId="urn:microsoft.com/office/officeart/2018/2/layout/IconVerticalSolidList"/>
    <dgm:cxn modelId="{DF883932-0BC1-4FEE-9C76-29E885186548}" type="presParOf" srcId="{0D1894D3-5A26-4529-A578-72DB772F068D}" destId="{76F56969-95E7-4C2C-8814-688E818A1260}" srcOrd="3" destOrd="0" presId="urn:microsoft.com/office/officeart/2018/2/layout/IconVerticalSolidList"/>
    <dgm:cxn modelId="{037C0173-6B1B-4DC7-B070-F22D04E1BDF2}" type="presParOf" srcId="{4932A69F-1A85-4C8B-9BDA-4909FB6127D8}" destId="{E9638E19-8B74-4717-8FA0-CCDE73305B2F}" srcOrd="1" destOrd="0" presId="urn:microsoft.com/office/officeart/2018/2/layout/IconVerticalSolidList"/>
    <dgm:cxn modelId="{EF987F86-18DA-4077-A17C-F20036830F22}" type="presParOf" srcId="{4932A69F-1A85-4C8B-9BDA-4909FB6127D8}" destId="{DA93A7BD-45B6-46A9-82D7-BE01287AFC36}" srcOrd="2" destOrd="0" presId="urn:microsoft.com/office/officeart/2018/2/layout/IconVerticalSolidList"/>
    <dgm:cxn modelId="{2F959FA8-C9A2-4565-B36E-569E9E079789}" type="presParOf" srcId="{DA93A7BD-45B6-46A9-82D7-BE01287AFC36}" destId="{953139BF-7FEF-4962-B198-8D3E0794FADB}" srcOrd="0" destOrd="0" presId="urn:microsoft.com/office/officeart/2018/2/layout/IconVerticalSolidList"/>
    <dgm:cxn modelId="{DED6F881-D0F5-4E44-8F6B-5FB4D1FF999E}" type="presParOf" srcId="{DA93A7BD-45B6-46A9-82D7-BE01287AFC36}" destId="{EC0611D3-064A-4FEF-BD29-9235B0DDA4F8}" srcOrd="1" destOrd="0" presId="urn:microsoft.com/office/officeart/2018/2/layout/IconVerticalSolidList"/>
    <dgm:cxn modelId="{CF34A1AF-4FFA-429E-AF3E-045EC2D70842}" type="presParOf" srcId="{DA93A7BD-45B6-46A9-82D7-BE01287AFC36}" destId="{9A245367-86FE-477A-8512-DD9B604D4703}" srcOrd="2" destOrd="0" presId="urn:microsoft.com/office/officeart/2018/2/layout/IconVerticalSolidList"/>
    <dgm:cxn modelId="{D14F2A2A-FC14-4278-AED8-96D53FB0D641}" type="presParOf" srcId="{DA93A7BD-45B6-46A9-82D7-BE01287AFC36}" destId="{993EAE6C-388B-4934-958B-2A54AF3D8320}" srcOrd="3" destOrd="0" presId="urn:microsoft.com/office/officeart/2018/2/layout/IconVerticalSolidList"/>
    <dgm:cxn modelId="{3BCFD913-5C5E-4CD6-9A99-389257A0E59E}" type="presParOf" srcId="{4932A69F-1A85-4C8B-9BDA-4909FB6127D8}" destId="{B51470FF-9958-4F59-AAC8-D74CD97C5F15}" srcOrd="3" destOrd="0" presId="urn:microsoft.com/office/officeart/2018/2/layout/IconVerticalSolidList"/>
    <dgm:cxn modelId="{089B4EE9-86F7-4B91-9569-21486C2AC25C}" type="presParOf" srcId="{4932A69F-1A85-4C8B-9BDA-4909FB6127D8}" destId="{9F6BC3A9-A98E-40BE-B030-660E3A77C3D6}" srcOrd="4" destOrd="0" presId="urn:microsoft.com/office/officeart/2018/2/layout/IconVerticalSolidList"/>
    <dgm:cxn modelId="{4CAC4A50-5221-43B7-AB6D-5B38D758D5CC}" type="presParOf" srcId="{9F6BC3A9-A98E-40BE-B030-660E3A77C3D6}" destId="{69EC9438-A324-4FEF-95BC-0B11DBD71651}" srcOrd="0" destOrd="0" presId="urn:microsoft.com/office/officeart/2018/2/layout/IconVerticalSolidList"/>
    <dgm:cxn modelId="{DF2195F2-2E82-4FA0-B83A-99565A843EF9}" type="presParOf" srcId="{9F6BC3A9-A98E-40BE-B030-660E3A77C3D6}" destId="{EF5D6990-DACB-4DBC-A96C-566B9E376D42}" srcOrd="1" destOrd="0" presId="urn:microsoft.com/office/officeart/2018/2/layout/IconVerticalSolidList"/>
    <dgm:cxn modelId="{E5BB9813-7EB0-4208-BA92-9C0596C56E5D}" type="presParOf" srcId="{9F6BC3A9-A98E-40BE-B030-660E3A77C3D6}" destId="{91EE65CC-F4F1-4E5A-A7A3-12FC6034049D}" srcOrd="2" destOrd="0" presId="urn:microsoft.com/office/officeart/2018/2/layout/IconVerticalSolidList"/>
    <dgm:cxn modelId="{F458B370-0879-42C2-87D2-19806D95E988}" type="presParOf" srcId="{9F6BC3A9-A98E-40BE-B030-660E3A77C3D6}" destId="{60E57058-1A0D-4945-90EC-2F845E53D25F}" srcOrd="3" destOrd="0" presId="urn:microsoft.com/office/officeart/2018/2/layout/IconVerticalSolidList"/>
    <dgm:cxn modelId="{F4FE6185-172C-4016-8373-79CE6AECB431}" type="presParOf" srcId="{4932A69F-1A85-4C8B-9BDA-4909FB6127D8}" destId="{307A214A-9A93-47C5-858E-5EE36309D377}" srcOrd="5" destOrd="0" presId="urn:microsoft.com/office/officeart/2018/2/layout/IconVerticalSolidList"/>
    <dgm:cxn modelId="{9C4AE0DB-577E-4458-934C-12F18A458970}" type="presParOf" srcId="{4932A69F-1A85-4C8B-9BDA-4909FB6127D8}" destId="{1E61467D-7262-4A14-B777-0353107F41C5}" srcOrd="6" destOrd="0" presId="urn:microsoft.com/office/officeart/2018/2/layout/IconVerticalSolidList"/>
    <dgm:cxn modelId="{CFBC6952-CA6A-4EB9-89BD-2F9149D3ED03}" type="presParOf" srcId="{1E61467D-7262-4A14-B777-0353107F41C5}" destId="{EA403CFA-79C0-4A73-BAFB-361C29F173EA}" srcOrd="0" destOrd="0" presId="urn:microsoft.com/office/officeart/2018/2/layout/IconVerticalSolidList"/>
    <dgm:cxn modelId="{F8B93283-AF26-49FD-AF62-C95B072F4300}" type="presParOf" srcId="{1E61467D-7262-4A14-B777-0353107F41C5}" destId="{C739179A-5A8E-45DD-B9DE-D50803E09099}" srcOrd="1" destOrd="0" presId="urn:microsoft.com/office/officeart/2018/2/layout/IconVerticalSolidList"/>
    <dgm:cxn modelId="{EB2F0CF5-6E55-4FCB-AEB8-022C951EF0F2}" type="presParOf" srcId="{1E61467D-7262-4A14-B777-0353107F41C5}" destId="{B852E100-F0B6-402C-9316-E074BA7C8515}" srcOrd="2" destOrd="0" presId="urn:microsoft.com/office/officeart/2018/2/layout/IconVerticalSolidList"/>
    <dgm:cxn modelId="{B7EC0F36-98A2-4699-B391-BDE77E5ACAD6}" type="presParOf" srcId="{1E61467D-7262-4A14-B777-0353107F41C5}" destId="{6C27D8BE-0A6B-48A6-A5AB-7955D48E148E}" srcOrd="3" destOrd="0" presId="urn:microsoft.com/office/officeart/2018/2/layout/IconVerticalSolidList"/>
    <dgm:cxn modelId="{69EDEAED-8740-417D-92EC-5298580025D1}" type="presParOf" srcId="{4932A69F-1A85-4C8B-9BDA-4909FB6127D8}" destId="{3D22DDFC-0688-440F-96F9-62F72C9E6A28}" srcOrd="7" destOrd="0" presId="urn:microsoft.com/office/officeart/2018/2/layout/IconVerticalSolidList"/>
    <dgm:cxn modelId="{9D3740AA-F7E5-42D9-B22A-A5DEE537D9B3}" type="presParOf" srcId="{4932A69F-1A85-4C8B-9BDA-4909FB6127D8}" destId="{92DF818A-B897-4CF7-A752-FAE6A9370E97}" srcOrd="8" destOrd="0" presId="urn:microsoft.com/office/officeart/2018/2/layout/IconVerticalSolidList"/>
    <dgm:cxn modelId="{02693175-6FEF-4382-B48A-3DDBC3E358B8}" type="presParOf" srcId="{92DF818A-B897-4CF7-A752-FAE6A9370E97}" destId="{4D486230-35FA-488B-BC03-86555AA0E58B}" srcOrd="0" destOrd="0" presId="urn:microsoft.com/office/officeart/2018/2/layout/IconVerticalSolidList"/>
    <dgm:cxn modelId="{147AB06F-178E-49D9-B17B-23E6C16E99BC}" type="presParOf" srcId="{92DF818A-B897-4CF7-A752-FAE6A9370E97}" destId="{854937A8-95E9-4A18-A188-3CD189A545D7}" srcOrd="1" destOrd="0" presId="urn:microsoft.com/office/officeart/2018/2/layout/IconVerticalSolidList"/>
    <dgm:cxn modelId="{D818CD87-A5FC-44A3-B45C-E1E985EA9412}" type="presParOf" srcId="{92DF818A-B897-4CF7-A752-FAE6A9370E97}" destId="{24775044-153E-46AE-98F9-94704D16C0A6}" srcOrd="2" destOrd="0" presId="urn:microsoft.com/office/officeart/2018/2/layout/IconVerticalSolidList"/>
    <dgm:cxn modelId="{11055F7B-B2D2-4D2D-9CFC-24C7797744AD}" type="presParOf" srcId="{92DF818A-B897-4CF7-A752-FAE6A9370E97}" destId="{0BB650D4-14A8-4C22-8380-D23D60F3FCA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885D5C-20A0-4935-A58F-AB30B1A9077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1611DF4-4E6A-4869-BBFE-535291834D2E}">
      <dgm:prSet custT="1"/>
      <dgm:spPr>
        <a:solidFill>
          <a:srgbClr val="1F4E79"/>
        </a:solidFill>
      </dgm:spPr>
      <dgm:t>
        <a:bodyPr/>
        <a:lstStyle/>
        <a:p>
          <a:pPr algn="l">
            <a:lnSpc>
              <a:spcPct val="90000"/>
            </a:lnSpc>
          </a:pPr>
          <a:r>
            <a:rPr lang="es-MX" sz="1100" noProof="0">
              <a:solidFill>
                <a:srgbClr val="FFFFFF"/>
              </a:solidFill>
              <a:ea typeface="+mn-ea"/>
              <a:cs typeface="+mn-cs"/>
            </a:rPr>
            <a:t>Nuevas promesas o donaciones periódicas. </a:t>
          </a:r>
        </a:p>
      </dgm:t>
    </dgm:pt>
    <dgm:pt modelId="{0FDB3D39-F982-4A27-9B27-4579393C2593}" type="parTrans" cxnId="{24A9DF15-7599-4911-AE63-F31D0577EAE5}">
      <dgm:prSet/>
      <dgm:spPr/>
      <dgm:t>
        <a:bodyPr/>
        <a:lstStyle/>
        <a:p>
          <a:endParaRPr lang="en-US" sz="1400"/>
        </a:p>
      </dgm:t>
    </dgm:pt>
    <dgm:pt modelId="{0981DC6A-4D72-41FE-8611-A7F947995BA2}" type="sibTrans" cxnId="{24A9DF15-7599-4911-AE63-F31D0577EAE5}">
      <dgm:prSet/>
      <dgm:spPr/>
      <dgm:t>
        <a:bodyPr/>
        <a:lstStyle/>
        <a:p>
          <a:endParaRPr lang="en-US" sz="1400"/>
        </a:p>
      </dgm:t>
    </dgm:pt>
    <dgm:pt modelId="{8194DD8E-BFAD-488B-8565-FAB965524BFA}">
      <dgm:prSet custT="1"/>
      <dgm:spPr>
        <a:solidFill>
          <a:srgbClr val="1F4E79"/>
        </a:solidFill>
      </dgm:spPr>
      <dgm:t>
        <a:bodyPr/>
        <a:lstStyle/>
        <a:p>
          <a:pPr algn="l">
            <a:lnSpc>
              <a:spcPct val="90000"/>
            </a:lnSpc>
          </a:pPr>
          <a:r>
            <a:rPr lang="es-MX" sz="1100" noProof="0">
              <a:solidFill>
                <a:srgbClr val="FFFFFF"/>
              </a:solidFill>
              <a:ea typeface="+mn-ea"/>
              <a:cs typeface="+mn-cs"/>
            </a:rPr>
            <a:t>Nuevos legados (donantes mayores de 65 años)</a:t>
          </a:r>
        </a:p>
      </dgm:t>
    </dgm:pt>
    <dgm:pt modelId="{0684AE58-CD74-47BC-976F-1C3E3A2C3E52}" type="parTrans" cxnId="{D7C1556F-D9BD-415C-B286-0B27A9A0A352}">
      <dgm:prSet/>
      <dgm:spPr/>
      <dgm:t>
        <a:bodyPr/>
        <a:lstStyle/>
        <a:p>
          <a:endParaRPr lang="en-US" sz="1400"/>
        </a:p>
      </dgm:t>
    </dgm:pt>
    <dgm:pt modelId="{13684F50-DE17-4380-A1CB-2BAA635FA981}" type="sibTrans" cxnId="{D7C1556F-D9BD-415C-B286-0B27A9A0A352}">
      <dgm:prSet/>
      <dgm:spPr/>
      <dgm:t>
        <a:bodyPr/>
        <a:lstStyle/>
        <a:p>
          <a:endParaRPr lang="en-US" sz="1400"/>
        </a:p>
      </dgm:t>
    </dgm:pt>
    <dgm:pt modelId="{65A53EE1-3679-4E41-8586-0585960FCD2E}">
      <dgm:prSet custT="1"/>
      <dgm:spPr>
        <a:solidFill>
          <a:srgbClr val="F15F23"/>
        </a:solidFill>
      </dgm:spPr>
      <dgm:t>
        <a:bodyPr/>
        <a:lstStyle/>
        <a:p>
          <a:pPr algn="l">
            <a:lnSpc>
              <a:spcPct val="90000"/>
            </a:lnSpc>
          </a:pPr>
          <a:r>
            <a:rPr lang="es-MX" sz="1100" noProof="0">
              <a:solidFill>
                <a:srgbClr val="FFFFFF"/>
              </a:solidFill>
              <a:ea typeface="+mn-ea"/>
              <a:cs typeface="+mn-cs"/>
            </a:rPr>
            <a:t>Donaciones directas (no asociadas a una promesa)</a:t>
          </a:r>
        </a:p>
      </dgm:t>
    </dgm:pt>
    <dgm:pt modelId="{27A5AB8E-A49C-4E88-B42F-8FAEDC6BB5ED}" type="parTrans" cxnId="{50464976-1742-41BC-B41A-A55EF14228E2}">
      <dgm:prSet/>
      <dgm:spPr/>
      <dgm:t>
        <a:bodyPr/>
        <a:lstStyle/>
        <a:p>
          <a:endParaRPr lang="en-US" sz="1400"/>
        </a:p>
      </dgm:t>
    </dgm:pt>
    <dgm:pt modelId="{31CA55D1-1A08-4F07-982E-40614092188C}" type="sibTrans" cxnId="{50464976-1742-41BC-B41A-A55EF14228E2}">
      <dgm:prSet/>
      <dgm:spPr/>
      <dgm:t>
        <a:bodyPr/>
        <a:lstStyle/>
        <a:p>
          <a:endParaRPr lang="en-US" sz="1400"/>
        </a:p>
      </dgm:t>
    </dgm:pt>
    <dgm:pt modelId="{E79632F2-75DF-41CE-B47D-B2458E42B3DD}" type="pres">
      <dgm:prSet presAssocID="{58885D5C-20A0-4935-A58F-AB30B1A90779}" presName="linear" presStyleCnt="0">
        <dgm:presLayoutVars>
          <dgm:animLvl val="lvl"/>
          <dgm:resizeHandles val="exact"/>
        </dgm:presLayoutVars>
      </dgm:prSet>
      <dgm:spPr/>
    </dgm:pt>
    <dgm:pt modelId="{9FB1EA3D-CE24-43B8-AB40-A2217D187275}" type="pres">
      <dgm:prSet presAssocID="{11611DF4-4E6A-4869-BBFE-535291834D2E}" presName="parentText" presStyleLbl="node1" presStyleIdx="0" presStyleCnt="3" custLinFactY="1905" custLinFactNeighborX="8080" custLinFactNeighborY="100000">
        <dgm:presLayoutVars>
          <dgm:chMax val="0"/>
          <dgm:bulletEnabled val="1"/>
        </dgm:presLayoutVars>
      </dgm:prSet>
      <dgm:spPr/>
    </dgm:pt>
    <dgm:pt modelId="{0F6EC621-C90B-4F1D-8448-6DB61401090A}" type="pres">
      <dgm:prSet presAssocID="{0981DC6A-4D72-41FE-8611-A7F947995BA2}" presName="spacer" presStyleCnt="0"/>
      <dgm:spPr/>
    </dgm:pt>
    <dgm:pt modelId="{ACA98A01-84C0-4510-AC2A-06D19A1BE93E}" type="pres">
      <dgm:prSet presAssocID="{8194DD8E-BFAD-488B-8565-FAB965524BFA}" presName="parentText" presStyleLbl="node1" presStyleIdx="1" presStyleCnt="3">
        <dgm:presLayoutVars>
          <dgm:chMax val="0"/>
          <dgm:bulletEnabled val="1"/>
        </dgm:presLayoutVars>
      </dgm:prSet>
      <dgm:spPr/>
    </dgm:pt>
    <dgm:pt modelId="{E4950840-FA81-49CE-984E-D89AAC43E3AE}" type="pres">
      <dgm:prSet presAssocID="{13684F50-DE17-4380-A1CB-2BAA635FA981}" presName="spacer" presStyleCnt="0"/>
      <dgm:spPr/>
    </dgm:pt>
    <dgm:pt modelId="{91252CF3-5B92-40CD-AFAE-66BB3AEBD5A2}" type="pres">
      <dgm:prSet presAssocID="{65A53EE1-3679-4E41-8586-0585960FCD2E}" presName="parentText" presStyleLbl="node1" presStyleIdx="2" presStyleCnt="3">
        <dgm:presLayoutVars>
          <dgm:chMax val="0"/>
          <dgm:bulletEnabled val="1"/>
        </dgm:presLayoutVars>
      </dgm:prSet>
      <dgm:spPr/>
    </dgm:pt>
  </dgm:ptLst>
  <dgm:cxnLst>
    <dgm:cxn modelId="{24A9DF15-7599-4911-AE63-F31D0577EAE5}" srcId="{58885D5C-20A0-4935-A58F-AB30B1A90779}" destId="{11611DF4-4E6A-4869-BBFE-535291834D2E}" srcOrd="0" destOrd="0" parTransId="{0FDB3D39-F982-4A27-9B27-4579393C2593}" sibTransId="{0981DC6A-4D72-41FE-8611-A7F947995BA2}"/>
    <dgm:cxn modelId="{BBBB1F42-9586-4889-A93D-EE6B05CD5900}" type="presOf" srcId="{65A53EE1-3679-4E41-8586-0585960FCD2E}" destId="{91252CF3-5B92-40CD-AFAE-66BB3AEBD5A2}" srcOrd="0" destOrd="0" presId="urn:microsoft.com/office/officeart/2005/8/layout/vList2"/>
    <dgm:cxn modelId="{9809B846-3BA6-4CDB-940C-E3EA81DFC52D}" type="presOf" srcId="{58885D5C-20A0-4935-A58F-AB30B1A90779}" destId="{E79632F2-75DF-41CE-B47D-B2458E42B3DD}" srcOrd="0" destOrd="0" presId="urn:microsoft.com/office/officeart/2005/8/layout/vList2"/>
    <dgm:cxn modelId="{4982F66A-33A4-4C6D-89B8-37402138B199}" type="presOf" srcId="{11611DF4-4E6A-4869-BBFE-535291834D2E}" destId="{9FB1EA3D-CE24-43B8-AB40-A2217D187275}" srcOrd="0" destOrd="0" presId="urn:microsoft.com/office/officeart/2005/8/layout/vList2"/>
    <dgm:cxn modelId="{D7C1556F-D9BD-415C-B286-0B27A9A0A352}" srcId="{58885D5C-20A0-4935-A58F-AB30B1A90779}" destId="{8194DD8E-BFAD-488B-8565-FAB965524BFA}" srcOrd="1" destOrd="0" parTransId="{0684AE58-CD74-47BC-976F-1C3E3A2C3E52}" sibTransId="{13684F50-DE17-4380-A1CB-2BAA635FA981}"/>
    <dgm:cxn modelId="{50464976-1742-41BC-B41A-A55EF14228E2}" srcId="{58885D5C-20A0-4935-A58F-AB30B1A90779}" destId="{65A53EE1-3679-4E41-8586-0585960FCD2E}" srcOrd="2" destOrd="0" parTransId="{27A5AB8E-A49C-4E88-B42F-8FAEDC6BB5ED}" sibTransId="{31CA55D1-1A08-4F07-982E-40614092188C}"/>
    <dgm:cxn modelId="{71EDD9B3-800D-4246-8B9A-84A58CB6A04E}" type="presOf" srcId="{8194DD8E-BFAD-488B-8565-FAB965524BFA}" destId="{ACA98A01-84C0-4510-AC2A-06D19A1BE93E}" srcOrd="0" destOrd="0" presId="urn:microsoft.com/office/officeart/2005/8/layout/vList2"/>
    <dgm:cxn modelId="{E14A9B1F-DE19-4189-BC9C-B96D1A052357}" type="presParOf" srcId="{E79632F2-75DF-41CE-B47D-B2458E42B3DD}" destId="{9FB1EA3D-CE24-43B8-AB40-A2217D187275}" srcOrd="0" destOrd="0" presId="urn:microsoft.com/office/officeart/2005/8/layout/vList2"/>
    <dgm:cxn modelId="{B41A7F87-1AF0-449F-B6FB-F6361687FAFF}" type="presParOf" srcId="{E79632F2-75DF-41CE-B47D-B2458E42B3DD}" destId="{0F6EC621-C90B-4F1D-8448-6DB61401090A}" srcOrd="1" destOrd="0" presId="urn:microsoft.com/office/officeart/2005/8/layout/vList2"/>
    <dgm:cxn modelId="{6F8D03DA-5260-4311-B2B7-1CA576CF2843}" type="presParOf" srcId="{E79632F2-75DF-41CE-B47D-B2458E42B3DD}" destId="{ACA98A01-84C0-4510-AC2A-06D19A1BE93E}" srcOrd="2" destOrd="0" presId="urn:microsoft.com/office/officeart/2005/8/layout/vList2"/>
    <dgm:cxn modelId="{7F8B00F0-0DC4-4FC4-9BE5-A8EC6FBA56F9}" type="presParOf" srcId="{E79632F2-75DF-41CE-B47D-B2458E42B3DD}" destId="{E4950840-FA81-49CE-984E-D89AAC43E3AE}" srcOrd="3" destOrd="0" presId="urn:microsoft.com/office/officeart/2005/8/layout/vList2"/>
    <dgm:cxn modelId="{59A4EAF3-DC44-41AC-B88E-DC30B473119B}" type="presParOf" srcId="{E79632F2-75DF-41CE-B47D-B2458E42B3DD}" destId="{91252CF3-5B92-40CD-AFAE-66BB3AEBD5A2}"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885D5C-20A0-4935-A58F-AB30B1A90779}"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65A53EE1-3679-4E41-8586-0585960FCD2E}">
      <dgm:prSet custT="1"/>
      <dgm:spPr>
        <a:solidFill>
          <a:srgbClr val="F15F22"/>
        </a:solidFill>
        <a:ln>
          <a:noFill/>
        </a:ln>
      </dgm:spPr>
      <dgm:t>
        <a:bodyPr/>
        <a:lstStyle/>
        <a:p>
          <a:pPr algn="l">
            <a:lnSpc>
              <a:spcPct val="90000"/>
            </a:lnSpc>
          </a:pPr>
          <a:r>
            <a:rPr lang="es-MX" sz="1100" noProof="0">
              <a:ea typeface="+mn-ea"/>
              <a:cs typeface="+mn-cs"/>
            </a:rPr>
            <a:t>Donaciones directas (no asociadas a una promesa)</a:t>
          </a:r>
        </a:p>
      </dgm:t>
    </dgm:pt>
    <dgm:pt modelId="{27A5AB8E-A49C-4E88-B42F-8FAEDC6BB5ED}" type="parTrans" cxnId="{50464976-1742-41BC-B41A-A55EF14228E2}">
      <dgm:prSet/>
      <dgm:spPr/>
      <dgm:t>
        <a:bodyPr/>
        <a:lstStyle/>
        <a:p>
          <a:endParaRPr lang="en-US" sz="1400"/>
        </a:p>
      </dgm:t>
    </dgm:pt>
    <dgm:pt modelId="{31CA55D1-1A08-4F07-982E-40614092188C}" type="sibTrans" cxnId="{50464976-1742-41BC-B41A-A55EF14228E2}">
      <dgm:prSet/>
      <dgm:spPr/>
      <dgm:t>
        <a:bodyPr/>
        <a:lstStyle/>
        <a:p>
          <a:endParaRPr lang="en-US" sz="1400"/>
        </a:p>
      </dgm:t>
    </dgm:pt>
    <dgm:pt modelId="{11611DF4-4E6A-4869-BBFE-535291834D2E}">
      <dgm:prSet custT="1"/>
      <dgm:spPr>
        <a:solidFill>
          <a:srgbClr val="00B5E4"/>
        </a:solidFill>
        <a:ln>
          <a:noFill/>
        </a:ln>
      </dgm:spPr>
      <dgm:t>
        <a:bodyPr/>
        <a:lstStyle/>
        <a:p>
          <a:pPr algn="l">
            <a:lnSpc>
              <a:spcPct val="90000"/>
            </a:lnSpc>
          </a:pPr>
          <a:r>
            <a:rPr lang="es-MX" sz="1100" noProof="0">
              <a:ea typeface="+mn-ea"/>
              <a:cs typeface="+mn-cs"/>
            </a:rPr>
            <a:t>Pagos de promesas de donativos recibidos</a:t>
          </a:r>
        </a:p>
      </dgm:t>
    </dgm:pt>
    <dgm:pt modelId="{0981DC6A-4D72-41FE-8611-A7F947995BA2}" type="sibTrans" cxnId="{24A9DF15-7599-4911-AE63-F31D0577EAE5}">
      <dgm:prSet/>
      <dgm:spPr/>
      <dgm:t>
        <a:bodyPr/>
        <a:lstStyle/>
        <a:p>
          <a:endParaRPr lang="en-US" sz="1400"/>
        </a:p>
      </dgm:t>
    </dgm:pt>
    <dgm:pt modelId="{0FDB3D39-F982-4A27-9B27-4579393C2593}" type="parTrans" cxnId="{24A9DF15-7599-4911-AE63-F31D0577EAE5}">
      <dgm:prSet/>
      <dgm:spPr/>
      <dgm:t>
        <a:bodyPr/>
        <a:lstStyle/>
        <a:p>
          <a:endParaRPr lang="en-US" sz="1400"/>
        </a:p>
      </dgm:t>
    </dgm:pt>
    <dgm:pt modelId="{5DFB0766-C196-4A39-91ED-90F63EE95922}">
      <dgm:prSet custT="1"/>
      <dgm:spPr>
        <a:solidFill>
          <a:srgbClr val="00B5E4"/>
        </a:solidFill>
        <a:ln>
          <a:noFill/>
        </a:ln>
      </dgm:spPr>
      <dgm:t>
        <a:bodyPr/>
        <a:lstStyle/>
        <a:p>
          <a:pPr algn="l">
            <a:lnSpc>
              <a:spcPct val="90000"/>
            </a:lnSpc>
          </a:pPr>
          <a:r>
            <a:rPr lang="es-MX" sz="1100" noProof="0">
              <a:ea typeface="+mn-ea"/>
              <a:cs typeface="+mn-cs"/>
            </a:rPr>
            <a:t>Legados/Testamentos recibidos</a:t>
          </a:r>
        </a:p>
      </dgm:t>
    </dgm:pt>
    <dgm:pt modelId="{EA7291E3-24D7-41CC-BA6C-9F447DAFC144}" type="parTrans" cxnId="{9F73B75B-35F5-4609-8C0D-53E208DDB06C}">
      <dgm:prSet/>
      <dgm:spPr/>
      <dgm:t>
        <a:bodyPr/>
        <a:lstStyle/>
        <a:p>
          <a:endParaRPr lang="en-US"/>
        </a:p>
      </dgm:t>
    </dgm:pt>
    <dgm:pt modelId="{6A7D93EE-DC1D-4ABB-BF97-76623CA42044}" type="sibTrans" cxnId="{9F73B75B-35F5-4609-8C0D-53E208DDB06C}">
      <dgm:prSet/>
      <dgm:spPr/>
      <dgm:t>
        <a:bodyPr/>
        <a:lstStyle/>
        <a:p>
          <a:endParaRPr lang="en-US"/>
        </a:p>
      </dgm:t>
    </dgm:pt>
    <dgm:pt modelId="{E79632F2-75DF-41CE-B47D-B2458E42B3DD}" type="pres">
      <dgm:prSet presAssocID="{58885D5C-20A0-4935-A58F-AB30B1A90779}" presName="linear" presStyleCnt="0">
        <dgm:presLayoutVars>
          <dgm:animLvl val="lvl"/>
          <dgm:resizeHandles val="exact"/>
        </dgm:presLayoutVars>
      </dgm:prSet>
      <dgm:spPr/>
    </dgm:pt>
    <dgm:pt modelId="{9FB1EA3D-CE24-43B8-AB40-A2217D187275}" type="pres">
      <dgm:prSet presAssocID="{11611DF4-4E6A-4869-BBFE-535291834D2E}" presName="parentText" presStyleLbl="node1" presStyleIdx="0" presStyleCnt="3" custLinFactNeighborY="-75221">
        <dgm:presLayoutVars>
          <dgm:chMax val="0"/>
          <dgm:bulletEnabled val="1"/>
        </dgm:presLayoutVars>
      </dgm:prSet>
      <dgm:spPr/>
    </dgm:pt>
    <dgm:pt modelId="{0F6EC621-C90B-4F1D-8448-6DB61401090A}" type="pres">
      <dgm:prSet presAssocID="{0981DC6A-4D72-41FE-8611-A7F947995BA2}" presName="spacer" presStyleCnt="0"/>
      <dgm:spPr/>
    </dgm:pt>
    <dgm:pt modelId="{F2D7DBAC-A7D1-41D2-9A82-BBB006C89205}" type="pres">
      <dgm:prSet presAssocID="{5DFB0766-C196-4A39-91ED-90F63EE95922}" presName="parentText" presStyleLbl="node1" presStyleIdx="1" presStyleCnt="3">
        <dgm:presLayoutVars>
          <dgm:chMax val="0"/>
          <dgm:bulletEnabled val="1"/>
        </dgm:presLayoutVars>
      </dgm:prSet>
      <dgm:spPr/>
    </dgm:pt>
    <dgm:pt modelId="{EBC47B1D-DE25-4D26-9E46-D257E9D39291}" type="pres">
      <dgm:prSet presAssocID="{6A7D93EE-DC1D-4ABB-BF97-76623CA42044}" presName="spacer" presStyleCnt="0"/>
      <dgm:spPr/>
    </dgm:pt>
    <dgm:pt modelId="{91252CF3-5B92-40CD-AFAE-66BB3AEBD5A2}" type="pres">
      <dgm:prSet presAssocID="{65A53EE1-3679-4E41-8586-0585960FCD2E}" presName="parentText" presStyleLbl="node1" presStyleIdx="2" presStyleCnt="3">
        <dgm:presLayoutVars>
          <dgm:chMax val="0"/>
          <dgm:bulletEnabled val="1"/>
        </dgm:presLayoutVars>
      </dgm:prSet>
      <dgm:spPr/>
    </dgm:pt>
  </dgm:ptLst>
  <dgm:cxnLst>
    <dgm:cxn modelId="{35542B0F-3179-4E7B-8AB8-1D1B7B4DCA03}" type="presOf" srcId="{5DFB0766-C196-4A39-91ED-90F63EE95922}" destId="{F2D7DBAC-A7D1-41D2-9A82-BBB006C89205}" srcOrd="0" destOrd="0" presId="urn:microsoft.com/office/officeart/2005/8/layout/vList2"/>
    <dgm:cxn modelId="{24A9DF15-7599-4911-AE63-F31D0577EAE5}" srcId="{58885D5C-20A0-4935-A58F-AB30B1A90779}" destId="{11611DF4-4E6A-4869-BBFE-535291834D2E}" srcOrd="0" destOrd="0" parTransId="{0FDB3D39-F982-4A27-9B27-4579393C2593}" sibTransId="{0981DC6A-4D72-41FE-8611-A7F947995BA2}"/>
    <dgm:cxn modelId="{9F73B75B-35F5-4609-8C0D-53E208DDB06C}" srcId="{58885D5C-20A0-4935-A58F-AB30B1A90779}" destId="{5DFB0766-C196-4A39-91ED-90F63EE95922}" srcOrd="1" destOrd="0" parTransId="{EA7291E3-24D7-41CC-BA6C-9F447DAFC144}" sibTransId="{6A7D93EE-DC1D-4ABB-BF97-76623CA42044}"/>
    <dgm:cxn modelId="{BBBB1F42-9586-4889-A93D-EE6B05CD5900}" type="presOf" srcId="{65A53EE1-3679-4E41-8586-0585960FCD2E}" destId="{91252CF3-5B92-40CD-AFAE-66BB3AEBD5A2}" srcOrd="0" destOrd="0" presId="urn:microsoft.com/office/officeart/2005/8/layout/vList2"/>
    <dgm:cxn modelId="{9809B846-3BA6-4CDB-940C-E3EA81DFC52D}" type="presOf" srcId="{58885D5C-20A0-4935-A58F-AB30B1A90779}" destId="{E79632F2-75DF-41CE-B47D-B2458E42B3DD}" srcOrd="0" destOrd="0" presId="urn:microsoft.com/office/officeart/2005/8/layout/vList2"/>
    <dgm:cxn modelId="{4982F66A-33A4-4C6D-89B8-37402138B199}" type="presOf" srcId="{11611DF4-4E6A-4869-BBFE-535291834D2E}" destId="{9FB1EA3D-CE24-43B8-AB40-A2217D187275}" srcOrd="0" destOrd="0" presId="urn:microsoft.com/office/officeart/2005/8/layout/vList2"/>
    <dgm:cxn modelId="{50464976-1742-41BC-B41A-A55EF14228E2}" srcId="{58885D5C-20A0-4935-A58F-AB30B1A90779}" destId="{65A53EE1-3679-4E41-8586-0585960FCD2E}" srcOrd="2" destOrd="0" parTransId="{27A5AB8E-A49C-4E88-B42F-8FAEDC6BB5ED}" sibTransId="{31CA55D1-1A08-4F07-982E-40614092188C}"/>
    <dgm:cxn modelId="{E14A9B1F-DE19-4189-BC9C-B96D1A052357}" type="presParOf" srcId="{E79632F2-75DF-41CE-B47D-B2458E42B3DD}" destId="{9FB1EA3D-CE24-43B8-AB40-A2217D187275}" srcOrd="0" destOrd="0" presId="urn:microsoft.com/office/officeart/2005/8/layout/vList2"/>
    <dgm:cxn modelId="{B41A7F87-1AF0-449F-B6FB-F6361687FAFF}" type="presParOf" srcId="{E79632F2-75DF-41CE-B47D-B2458E42B3DD}" destId="{0F6EC621-C90B-4F1D-8448-6DB61401090A}" srcOrd="1" destOrd="0" presId="urn:microsoft.com/office/officeart/2005/8/layout/vList2"/>
    <dgm:cxn modelId="{769DA0E5-FE1A-4A59-9D5B-0D7008E5BC0F}" type="presParOf" srcId="{E79632F2-75DF-41CE-B47D-B2458E42B3DD}" destId="{F2D7DBAC-A7D1-41D2-9A82-BBB006C89205}" srcOrd="2" destOrd="0" presId="urn:microsoft.com/office/officeart/2005/8/layout/vList2"/>
    <dgm:cxn modelId="{C969DE7C-F4A3-447E-A920-6CED19ECD2DD}" type="presParOf" srcId="{E79632F2-75DF-41CE-B47D-B2458E42B3DD}" destId="{EBC47B1D-DE25-4D26-9E46-D257E9D39291}" srcOrd="3" destOrd="0" presId="urn:microsoft.com/office/officeart/2005/8/layout/vList2"/>
    <dgm:cxn modelId="{59A4EAF3-DC44-41AC-B88E-DC30B473119B}" type="presParOf" srcId="{E79632F2-75DF-41CE-B47D-B2458E42B3DD}" destId="{91252CF3-5B92-40CD-AFAE-66BB3AEBD5A2}" srcOrd="4" destOrd="0" presId="urn:microsoft.com/office/officeart/2005/8/layout/vList2"/>
  </dgm:cxnLst>
  <dgm:bg>
    <a:noFill/>
  </dgm:bg>
  <dgm:whole>
    <a:ln>
      <a:noFill/>
    </a:ln>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AC71AE-B189-44D8-8E7E-3F458E3C6925}"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35EAB3A9-4C93-4DD7-98F6-6622F2F2E3F4}">
      <dgm:prSet/>
      <dgm:spPr>
        <a:solidFill>
          <a:srgbClr val="005984"/>
        </a:solidFill>
      </dgm:spPr>
      <dgm:t>
        <a:bodyPr/>
        <a:lstStyle/>
        <a:p>
          <a:pPr marL="0" algn="ctr"/>
          <a:r>
            <a:rPr lang="en-US" b="1" dirty="0" err="1"/>
            <a:t>Acceso</a:t>
          </a:r>
          <a:r>
            <a:rPr lang="en-US" b="1" dirty="0"/>
            <a:t> </a:t>
          </a:r>
          <a:r>
            <a:rPr lang="en-US" b="1" dirty="0" err="1"/>
            <a:t>limitado</a:t>
          </a:r>
          <a:r>
            <a:rPr lang="en-US" b="1" dirty="0"/>
            <a:t> a </a:t>
          </a:r>
          <a:r>
            <a:rPr lang="en-US" b="1" dirty="0" err="1"/>
            <a:t>datos</a:t>
          </a:r>
          <a:r>
            <a:rPr lang="en-US" b="1" dirty="0"/>
            <a:t> </a:t>
          </a:r>
          <a:r>
            <a:rPr lang="en-US" b="1" dirty="0" err="1"/>
            <a:t>oportunos</a:t>
          </a:r>
          <a:r>
            <a:rPr lang="en-US" b="1" dirty="0"/>
            <a:t> o </a:t>
          </a:r>
          <a:r>
            <a:rPr lang="en-US" b="1" dirty="0" err="1">
              <a:latin typeface="Lato"/>
            </a:rPr>
            <a:t>completos</a:t>
          </a:r>
          <a:endParaRPr lang="en-US" b="1" dirty="0"/>
        </a:p>
        <a:p>
          <a:pPr marL="115888" indent="-115888" algn="l"/>
          <a:r>
            <a:rPr lang="en-US" b="0" i="0" dirty="0"/>
            <a:t>•</a:t>
          </a:r>
          <a:r>
            <a:rPr lang="es-ES" dirty="0"/>
            <a:t> No recibir información con prontitud</a:t>
          </a:r>
        </a:p>
        <a:p>
          <a:pPr marL="115888" indent="-115888" algn="l" rtl="0">
            <a:buNone/>
          </a:pPr>
          <a:r>
            <a:rPr lang="es-ES" dirty="0"/>
            <a:t>• </a:t>
          </a:r>
          <a:r>
            <a:rPr lang="es-ES" dirty="0">
              <a:latin typeface="Lato"/>
            </a:rPr>
            <a:t> Acceso</a:t>
          </a:r>
          <a:r>
            <a:rPr lang="es-ES" dirty="0"/>
            <a:t> </a:t>
          </a:r>
          <a:r>
            <a:rPr lang="es-ES" dirty="0">
              <a:latin typeface="Lato"/>
            </a:rPr>
            <a:t>incompleto a</a:t>
          </a:r>
          <a:r>
            <a:rPr lang="es-ES" dirty="0"/>
            <a:t> </a:t>
          </a:r>
          <a:r>
            <a:rPr lang="es-ES" dirty="0">
              <a:latin typeface="Lato"/>
            </a:rPr>
            <a:t>la información</a:t>
          </a:r>
          <a:r>
            <a:rPr lang="es-ES" dirty="0"/>
            <a:t> </a:t>
          </a:r>
          <a:r>
            <a:rPr lang="es-ES" dirty="0">
              <a:latin typeface="Lato"/>
            </a:rPr>
            <a:t>requerida</a:t>
          </a:r>
          <a:endParaRPr lang="es-ES" dirty="0"/>
        </a:p>
        <a:p>
          <a:pPr marL="115888" indent="-115888" algn="l">
            <a:buNone/>
          </a:pPr>
          <a:r>
            <a:rPr lang="es-ES" dirty="0"/>
            <a:t>• Datos no integrados o no disponibles en el formato solicitado</a:t>
          </a:r>
        </a:p>
        <a:p>
          <a:pPr marL="115888" indent="-115888" algn="l">
            <a:buNone/>
          </a:pPr>
          <a:r>
            <a:rPr lang="en-US" dirty="0"/>
            <a:t>• Falta de </a:t>
          </a:r>
          <a:r>
            <a:rPr lang="en-US" dirty="0" err="1"/>
            <a:t>acceso</a:t>
          </a:r>
          <a:r>
            <a:rPr lang="en-US" dirty="0"/>
            <a:t> a </a:t>
          </a:r>
          <a:r>
            <a:rPr lang="en-US" dirty="0" err="1"/>
            <a:t>determinados</a:t>
          </a:r>
          <a:r>
            <a:rPr lang="en-US" dirty="0"/>
            <a:t> </a:t>
          </a:r>
          <a:r>
            <a:rPr lang="en-US" dirty="0" err="1"/>
            <a:t>datos</a:t>
          </a:r>
          <a:r>
            <a:rPr lang="en-US" dirty="0"/>
            <a:t> </a:t>
          </a:r>
          <a:r>
            <a:rPr lang="en-US" dirty="0" err="1"/>
            <a:t>financieros</a:t>
          </a:r>
          <a:r>
            <a:rPr lang="en-US" dirty="0"/>
            <a:t> o </a:t>
          </a:r>
          <a:r>
            <a:rPr lang="en-US" dirty="0" err="1"/>
            <a:t>administrativos</a:t>
          </a:r>
          <a:endParaRPr lang="en-US" dirty="0"/>
        </a:p>
      </dgm:t>
    </dgm:pt>
    <dgm:pt modelId="{FCA5D488-CF5B-4864-9AE9-76BE6E795B50}" type="parTrans" cxnId="{144BE9A6-B128-4E79-8DEC-4CBF7C694B07}">
      <dgm:prSet/>
      <dgm:spPr/>
      <dgm:t>
        <a:bodyPr/>
        <a:lstStyle/>
        <a:p>
          <a:endParaRPr lang="en-US"/>
        </a:p>
      </dgm:t>
    </dgm:pt>
    <dgm:pt modelId="{811773A3-192C-46C8-B61F-94500B933AE0}" type="sibTrans" cxnId="{144BE9A6-B128-4E79-8DEC-4CBF7C694B07}">
      <dgm:prSet/>
      <dgm:spPr/>
      <dgm:t>
        <a:bodyPr/>
        <a:lstStyle/>
        <a:p>
          <a:endParaRPr lang="en-US"/>
        </a:p>
      </dgm:t>
    </dgm:pt>
    <dgm:pt modelId="{50F32B55-0BA6-48BD-A978-0A076316BF88}">
      <dgm:prSet custT="1"/>
      <dgm:spPr>
        <a:solidFill>
          <a:srgbClr val="3FA6C4"/>
        </a:solidFill>
      </dgm:spPr>
      <dgm:t>
        <a:bodyPr/>
        <a:lstStyle/>
        <a:p>
          <a:pPr algn="ctr"/>
          <a:r>
            <a:rPr lang="es-ES" sz="1000" b="1"/>
            <a:t>Silos institucionales y falta de confianza</a:t>
          </a:r>
          <a:endParaRPr lang="en-US" sz="1000" b="0"/>
        </a:p>
      </dgm:t>
    </dgm:pt>
    <dgm:pt modelId="{2F02E42B-2455-45E9-B921-3678501CE20D}" type="parTrans" cxnId="{4BAA4D2A-A2A6-4A5D-BBBA-510F9B0F7CD8}">
      <dgm:prSet/>
      <dgm:spPr/>
      <dgm:t>
        <a:bodyPr/>
        <a:lstStyle/>
        <a:p>
          <a:endParaRPr lang="en-US"/>
        </a:p>
      </dgm:t>
    </dgm:pt>
    <dgm:pt modelId="{422E724E-6DC2-406C-8DE0-CEFB29B5C04F}" type="sibTrans" cxnId="{4BAA4D2A-A2A6-4A5D-BBBA-510F9B0F7CD8}">
      <dgm:prSet/>
      <dgm:spPr/>
      <dgm:t>
        <a:bodyPr/>
        <a:lstStyle/>
        <a:p>
          <a:endParaRPr lang="en-US"/>
        </a:p>
      </dgm:t>
    </dgm:pt>
    <dgm:pt modelId="{86B04E25-8926-4A12-8984-473962A6DF53}">
      <dgm:prSet/>
      <dgm:spPr>
        <a:solidFill>
          <a:srgbClr val="005984"/>
        </a:solidFill>
      </dgm:spPr>
      <dgm:t>
        <a:bodyPr anchor="ctr"/>
        <a:lstStyle/>
        <a:p>
          <a:pPr algn="ctr">
            <a:buNone/>
          </a:pPr>
          <a:r>
            <a:rPr lang="es-ES" sz="900" b="1"/>
            <a:t>Falta de claridad en las preguntas o instrucciones</a:t>
          </a:r>
          <a:endParaRPr lang="en-US" sz="900"/>
        </a:p>
      </dgm:t>
    </dgm:pt>
    <dgm:pt modelId="{DC68F04B-CF3B-422F-889F-56D8345FA08F}" type="parTrans" cxnId="{0DF8C448-9A45-4E8A-BC63-6F8913BFC7C4}">
      <dgm:prSet/>
      <dgm:spPr/>
      <dgm:t>
        <a:bodyPr/>
        <a:lstStyle/>
        <a:p>
          <a:endParaRPr lang="en-US"/>
        </a:p>
      </dgm:t>
    </dgm:pt>
    <dgm:pt modelId="{0DA561C2-0134-4A5A-89CB-E03A7D883CC1}" type="sibTrans" cxnId="{0DF8C448-9A45-4E8A-BC63-6F8913BFC7C4}">
      <dgm:prSet/>
      <dgm:spPr/>
      <dgm:t>
        <a:bodyPr/>
        <a:lstStyle/>
        <a:p>
          <a:endParaRPr lang="en-US"/>
        </a:p>
      </dgm:t>
    </dgm:pt>
    <dgm:pt modelId="{294623B3-EA99-4BE7-BDBF-7658A9C78060}">
      <dgm:prSet/>
      <dgm:spPr>
        <a:solidFill>
          <a:srgbClr val="005984"/>
        </a:solidFill>
      </dgm:spPr>
      <dgm:t>
        <a:bodyPr/>
        <a:lstStyle/>
        <a:p>
          <a:pPr rtl="0"/>
          <a:r>
            <a:rPr lang="es-ES" b="1" dirty="0"/>
            <a:t>Confusión interna sobre </a:t>
          </a:r>
          <a:r>
            <a:rPr lang="es-ES" b="1" dirty="0">
              <a:latin typeface="Lato"/>
            </a:rPr>
            <a:t>roles</a:t>
          </a:r>
          <a:br>
            <a:rPr lang="en-US" b="0" i="0" dirty="0"/>
          </a:br>
          <a:r>
            <a:rPr lang="en-US" b="0" i="0" dirty="0"/>
            <a:t>•</a:t>
          </a:r>
          <a:r>
            <a:rPr lang="en-US" b="0" i="0" dirty="0">
              <a:latin typeface="Lato"/>
            </a:rPr>
            <a:t> F</a:t>
          </a:r>
          <a:r>
            <a:rPr lang="es-ES" dirty="0">
              <a:latin typeface="Lato"/>
            </a:rPr>
            <a:t>alta </a:t>
          </a:r>
          <a:r>
            <a:rPr lang="es-ES" dirty="0"/>
            <a:t>de claridad sobre quién es responsable de</a:t>
          </a:r>
          <a:r>
            <a:rPr lang="es-ES" dirty="0">
              <a:latin typeface="Lato"/>
            </a:rPr>
            <a:t> reportar</a:t>
          </a:r>
          <a:r>
            <a:rPr lang="es-ES" dirty="0"/>
            <a:t> o </a:t>
          </a:r>
          <a:r>
            <a:rPr lang="es-ES" dirty="0">
              <a:latin typeface="Lato"/>
            </a:rPr>
            <a:t>capturar </a:t>
          </a:r>
          <a:r>
            <a:rPr lang="es-ES" dirty="0"/>
            <a:t>datos</a:t>
          </a:r>
        </a:p>
        <a:p>
          <a:pPr rtl="0">
            <a:buNone/>
          </a:pPr>
          <a:r>
            <a:rPr lang="es-ES" dirty="0"/>
            <a:t>• </a:t>
          </a:r>
          <a:r>
            <a:rPr lang="es-ES" dirty="0">
              <a:latin typeface="Lato"/>
            </a:rPr>
            <a:t>Desalineación</a:t>
          </a:r>
          <a:r>
            <a:rPr lang="es-ES" dirty="0"/>
            <a:t> entre las iniciativas de </a:t>
          </a:r>
          <a:r>
            <a:rPr lang="es-ES" dirty="0">
              <a:latin typeface="Lato"/>
            </a:rPr>
            <a:t>procuración </a:t>
          </a:r>
          <a:r>
            <a:rPr lang="es-ES" dirty="0"/>
            <a:t>de fondos y la presentación de informes institucionales (por ejemplo, unidades académicas que procuran fondos fuera </a:t>
          </a:r>
          <a:r>
            <a:rPr lang="es-ES" dirty="0">
              <a:latin typeface="Lato"/>
            </a:rPr>
            <a:t>de Avance Institucional</a:t>
          </a:r>
          <a:r>
            <a:rPr lang="es-ES" dirty="0"/>
            <a:t>)</a:t>
          </a:r>
          <a:br>
            <a:rPr lang="en-US" b="0" i="0" dirty="0"/>
          </a:br>
          <a:endParaRPr lang="en-US" dirty="0"/>
        </a:p>
      </dgm:t>
    </dgm:pt>
    <dgm:pt modelId="{DFE03BBF-E1F9-4403-B1C6-E5CFBB2A1F4F}" type="parTrans" cxnId="{968D76F4-5857-4DDB-A06C-0C9B538045EE}">
      <dgm:prSet/>
      <dgm:spPr/>
      <dgm:t>
        <a:bodyPr/>
        <a:lstStyle/>
        <a:p>
          <a:endParaRPr lang="en-US"/>
        </a:p>
      </dgm:t>
    </dgm:pt>
    <dgm:pt modelId="{17F3FF6D-F19C-441E-9CB8-A7A345D477F9}" type="sibTrans" cxnId="{968D76F4-5857-4DDB-A06C-0C9B538045EE}">
      <dgm:prSet/>
      <dgm:spPr/>
      <dgm:t>
        <a:bodyPr/>
        <a:lstStyle/>
        <a:p>
          <a:endParaRPr lang="en-US"/>
        </a:p>
      </dgm:t>
    </dgm:pt>
    <dgm:pt modelId="{68FCC9A3-70A1-41D5-BED6-FD84FE60A0AE}">
      <dgm:prSet custT="1"/>
      <dgm:spPr>
        <a:solidFill>
          <a:srgbClr val="005984"/>
        </a:solidFill>
      </dgm:spPr>
      <dgm:t>
        <a:bodyPr anchor="ctr"/>
        <a:lstStyle/>
        <a:p>
          <a:pPr algn="l" rtl="0"/>
          <a:r>
            <a:rPr lang="es-ES" sz="900" dirty="0"/>
            <a:t>Solicitudes de contexto (por ejemplo, ejercicios fiscales, tipos de cambio, tipos de donantes)</a:t>
          </a:r>
          <a:endParaRPr lang="es-ES" sz="900" b="0" dirty="0">
            <a:latin typeface="Lato"/>
          </a:endParaRPr>
        </a:p>
      </dgm:t>
    </dgm:pt>
    <dgm:pt modelId="{7EB0C69E-16D0-4F96-A220-E3E8C3FB1B86}" type="parTrans" cxnId="{A231A205-042D-445C-A865-0019EC2FBE37}">
      <dgm:prSet/>
      <dgm:spPr/>
      <dgm:t>
        <a:bodyPr/>
        <a:lstStyle/>
        <a:p>
          <a:endParaRPr lang="en-US"/>
        </a:p>
      </dgm:t>
    </dgm:pt>
    <dgm:pt modelId="{681ADB72-5DD5-4013-B187-609B93A38930}" type="sibTrans" cxnId="{A231A205-042D-445C-A865-0019EC2FBE37}">
      <dgm:prSet/>
      <dgm:spPr/>
      <dgm:t>
        <a:bodyPr/>
        <a:lstStyle/>
        <a:p>
          <a:endParaRPr lang="en-US"/>
        </a:p>
      </dgm:t>
    </dgm:pt>
    <dgm:pt modelId="{1E826157-FD12-4BAD-852A-375EE678E1D9}">
      <dgm:prSet custT="1"/>
      <dgm:spPr>
        <a:solidFill>
          <a:srgbClr val="3FA6C4"/>
        </a:solidFill>
      </dgm:spPr>
      <dgm:t>
        <a:bodyPr/>
        <a:lstStyle/>
        <a:p>
          <a:pPr algn="l" rtl="0"/>
          <a:r>
            <a:rPr lang="es-ES" sz="1000">
              <a:latin typeface="Lato"/>
            </a:rPr>
            <a:t>Incomodidad al compartir </a:t>
          </a:r>
          <a:r>
            <a:rPr lang="es-ES" sz="1000"/>
            <a:t> información entre áreas</a:t>
          </a:r>
          <a:endParaRPr lang="en-US" sz="1000" b="0"/>
        </a:p>
      </dgm:t>
    </dgm:pt>
    <dgm:pt modelId="{71034244-A231-45DB-954D-BD6F3F0BCDE1}" type="parTrans" cxnId="{7C9E7368-9C93-42D4-B295-34F6D2B0B3D5}">
      <dgm:prSet/>
      <dgm:spPr/>
      <dgm:t>
        <a:bodyPr/>
        <a:lstStyle/>
        <a:p>
          <a:endParaRPr lang="en-US"/>
        </a:p>
      </dgm:t>
    </dgm:pt>
    <dgm:pt modelId="{1D732D12-663A-4FEC-9B70-B9E7DB0EDF5D}" type="sibTrans" cxnId="{7C9E7368-9C93-42D4-B295-34F6D2B0B3D5}">
      <dgm:prSet/>
      <dgm:spPr/>
      <dgm:t>
        <a:bodyPr/>
        <a:lstStyle/>
        <a:p>
          <a:endParaRPr lang="en-US"/>
        </a:p>
      </dgm:t>
    </dgm:pt>
    <dgm:pt modelId="{E6EFF9B5-F99E-420D-8C89-2B27BBC2DAB9}">
      <dgm:prSet custT="1"/>
      <dgm:spPr>
        <a:solidFill>
          <a:srgbClr val="3FA6C4"/>
        </a:solidFill>
      </dgm:spPr>
      <dgm:t>
        <a:bodyPr/>
        <a:lstStyle/>
        <a:p>
          <a:pPr algn="l"/>
          <a:r>
            <a:rPr lang="es-ES" sz="1000"/>
            <a:t>Desconfianza por parte del liderazgo o la cultura institucional en torno a la transparencia</a:t>
          </a:r>
          <a:endParaRPr lang="en-US" sz="1000" b="0"/>
        </a:p>
      </dgm:t>
    </dgm:pt>
    <dgm:pt modelId="{A9064B1C-1F0C-48C2-A69E-181B159899F2}" type="parTrans" cxnId="{55A309F3-CC97-464F-BCD4-6C9102DAEA5E}">
      <dgm:prSet/>
      <dgm:spPr/>
      <dgm:t>
        <a:bodyPr/>
        <a:lstStyle/>
        <a:p>
          <a:endParaRPr lang="en-US"/>
        </a:p>
      </dgm:t>
    </dgm:pt>
    <dgm:pt modelId="{3D41DE23-68C9-4207-9137-942F65E5888E}" type="sibTrans" cxnId="{55A309F3-CC97-464F-BCD4-6C9102DAEA5E}">
      <dgm:prSet/>
      <dgm:spPr/>
      <dgm:t>
        <a:bodyPr/>
        <a:lstStyle/>
        <a:p>
          <a:endParaRPr lang="en-US"/>
        </a:p>
      </dgm:t>
    </dgm:pt>
    <dgm:pt modelId="{B4B6FCB2-E6B5-455A-8C4A-D6E51A9906E9}">
      <dgm:prSet custT="1"/>
      <dgm:spPr>
        <a:solidFill>
          <a:srgbClr val="3FA6C4"/>
        </a:solidFill>
      </dgm:spPr>
      <dgm:t>
        <a:bodyPr/>
        <a:lstStyle/>
        <a:p>
          <a:pPr algn="l" rtl="0"/>
          <a:r>
            <a:rPr lang="es-ES" sz="1000"/>
            <a:t>Los datos no se comparten</a:t>
          </a:r>
          <a:r>
            <a:rPr lang="es-ES" sz="1000">
              <a:latin typeface="Lato"/>
            </a:rPr>
            <a:t> incluso</a:t>
          </a:r>
          <a:r>
            <a:rPr lang="es-ES" sz="1000"/>
            <a:t> dentro de la misma institución o departamento</a:t>
          </a:r>
          <a:endParaRPr lang="en-US" sz="1000" b="0"/>
        </a:p>
      </dgm:t>
    </dgm:pt>
    <dgm:pt modelId="{6062C406-45D4-4644-B917-1CF9EDAD2845}" type="parTrans" cxnId="{345C961F-43E3-4AC9-97B3-53C3B3D4F522}">
      <dgm:prSet/>
      <dgm:spPr/>
      <dgm:t>
        <a:bodyPr/>
        <a:lstStyle/>
        <a:p>
          <a:endParaRPr lang="en-US"/>
        </a:p>
      </dgm:t>
    </dgm:pt>
    <dgm:pt modelId="{85E540D3-2A26-4E32-B264-72588DE389AD}" type="sibTrans" cxnId="{345C961F-43E3-4AC9-97B3-53C3B3D4F522}">
      <dgm:prSet/>
      <dgm:spPr/>
      <dgm:t>
        <a:bodyPr/>
        <a:lstStyle/>
        <a:p>
          <a:endParaRPr lang="en-US"/>
        </a:p>
      </dgm:t>
    </dgm:pt>
    <dgm:pt modelId="{E82F487A-9EEF-4D23-9413-74DE629D3029}">
      <dgm:prSet custT="1"/>
      <dgm:spPr>
        <a:solidFill>
          <a:srgbClr val="005984"/>
        </a:solidFill>
      </dgm:spPr>
      <dgm:t>
        <a:bodyPr anchor="ctr"/>
        <a:lstStyle/>
        <a:p>
          <a:pPr algn="l" rtl="0">
            <a:buFont typeface="Arial" panose="020B0604020202020204" pitchFamily="34" charset="0"/>
            <a:buChar char="•"/>
          </a:pPr>
          <a:r>
            <a:rPr lang="es-ES" sz="900">
              <a:latin typeface="Lato"/>
            </a:rPr>
            <a:t>Guía</a:t>
          </a:r>
          <a:r>
            <a:rPr lang="es-ES" sz="900"/>
            <a:t> poco clara</a:t>
          </a:r>
          <a:r>
            <a:rPr lang="es-ES" sz="900">
              <a:latin typeface="Lato"/>
            </a:rPr>
            <a:t> para</a:t>
          </a:r>
          <a:r>
            <a:rPr lang="es-ES" sz="900"/>
            <a:t> clasificar o</a:t>
          </a:r>
          <a:r>
            <a:rPr lang="es-ES" sz="900">
              <a:latin typeface="Lato"/>
            </a:rPr>
            <a:t> reportar</a:t>
          </a:r>
          <a:r>
            <a:rPr lang="es-ES" sz="900"/>
            <a:t> datos</a:t>
          </a:r>
          <a:endParaRPr lang="en-US" sz="900"/>
        </a:p>
      </dgm:t>
    </dgm:pt>
    <dgm:pt modelId="{E287B443-2882-469F-BD23-B1AD4D9E9C8F}" type="parTrans" cxnId="{D5FCC565-1B01-45C8-80C3-60CBE6AB9CCF}">
      <dgm:prSet/>
      <dgm:spPr/>
      <dgm:t>
        <a:bodyPr/>
        <a:lstStyle/>
        <a:p>
          <a:endParaRPr lang="en-US"/>
        </a:p>
      </dgm:t>
    </dgm:pt>
    <dgm:pt modelId="{9C65725E-1482-4E3F-B498-8C962BD1EF95}" type="sibTrans" cxnId="{D5FCC565-1B01-45C8-80C3-60CBE6AB9CCF}">
      <dgm:prSet/>
      <dgm:spPr/>
      <dgm:t>
        <a:bodyPr/>
        <a:lstStyle/>
        <a:p>
          <a:endParaRPr lang="en-US"/>
        </a:p>
      </dgm:t>
    </dgm:pt>
    <dgm:pt modelId="{6EE8D2B0-C28A-4A72-9388-9E74D51F7648}">
      <dgm:prSet custT="1"/>
      <dgm:spPr>
        <a:solidFill>
          <a:srgbClr val="005984"/>
        </a:solidFill>
      </dgm:spPr>
      <dgm:t>
        <a:bodyPr anchor="ctr"/>
        <a:lstStyle/>
        <a:p>
          <a:pPr algn="l">
            <a:buFont typeface="Arial" panose="020B0604020202020204" pitchFamily="34" charset="0"/>
            <a:buChar char="•"/>
          </a:pPr>
          <a:r>
            <a:rPr lang="es-ES" sz="900"/>
            <a:t>Deseo de ejemplos e instrucciones más detalladas</a:t>
          </a:r>
          <a:endParaRPr lang="en-US" sz="900"/>
        </a:p>
      </dgm:t>
    </dgm:pt>
    <dgm:pt modelId="{3DA0E6BD-81D5-4A01-921D-039C22256E28}" type="parTrans" cxnId="{DEDBD91C-2F4D-43C5-9004-D9DDF069B9AF}">
      <dgm:prSet/>
      <dgm:spPr/>
      <dgm:t>
        <a:bodyPr/>
        <a:lstStyle/>
        <a:p>
          <a:endParaRPr lang="en-US"/>
        </a:p>
      </dgm:t>
    </dgm:pt>
    <dgm:pt modelId="{FA9FC895-27D2-46F2-B144-362D5ABF3F4F}" type="sibTrans" cxnId="{DEDBD91C-2F4D-43C5-9004-D9DDF069B9AF}">
      <dgm:prSet/>
      <dgm:spPr/>
      <dgm:t>
        <a:bodyPr/>
        <a:lstStyle/>
        <a:p>
          <a:endParaRPr lang="en-US"/>
        </a:p>
      </dgm:t>
    </dgm:pt>
    <dgm:pt modelId="{5F251EF4-D273-4AB0-BFD9-4EE11C3C8D1A}">
      <dgm:prSet phldr="0" custT="1"/>
      <dgm:spPr>
        <a:solidFill>
          <a:srgbClr val="3FA6C4"/>
        </a:solidFill>
      </dgm:spPr>
      <dgm:t>
        <a:bodyPr/>
        <a:lstStyle/>
        <a:p>
          <a:pPr algn="l" rtl="0">
            <a:buNone/>
          </a:pPr>
          <a:r>
            <a:rPr lang="es-ES" sz="2200" b="1" dirty="0">
              <a:latin typeface="Lato"/>
            </a:rPr>
            <a:t> </a:t>
          </a:r>
          <a:r>
            <a:rPr lang="es-ES" sz="1000" b="1" dirty="0">
              <a:latin typeface="Lato"/>
            </a:rPr>
            <a:t>Limitaciones</a:t>
          </a:r>
          <a:r>
            <a:rPr lang="es-ES" sz="1000" b="1" dirty="0"/>
            <a:t> de tiempo y recursos</a:t>
          </a:r>
          <a:endParaRPr lang="es-ES" sz="1000" b="0" i="0" dirty="0">
            <a:latin typeface="+mj-lt"/>
          </a:endParaRPr>
        </a:p>
      </dgm:t>
    </dgm:pt>
    <dgm:pt modelId="{FAD42318-E1E6-46D5-A5DD-E6E66E380BE5}" type="parTrans" cxnId="{33E8D55F-EF9F-4EEA-BABB-BEB0158CCF57}">
      <dgm:prSet/>
      <dgm:spPr/>
      <dgm:t>
        <a:bodyPr/>
        <a:lstStyle/>
        <a:p>
          <a:endParaRPr lang="en-US"/>
        </a:p>
      </dgm:t>
    </dgm:pt>
    <dgm:pt modelId="{5DCB06E0-EC36-491E-A392-B462977077A6}" type="sibTrans" cxnId="{33E8D55F-EF9F-4EEA-BABB-BEB0158CCF57}">
      <dgm:prSet/>
      <dgm:spPr/>
      <dgm:t>
        <a:bodyPr/>
        <a:lstStyle/>
        <a:p>
          <a:endParaRPr lang="en-US"/>
        </a:p>
      </dgm:t>
    </dgm:pt>
    <dgm:pt modelId="{6B9A12E3-5C17-4D48-AE22-780D24E05BF4}">
      <dgm:prSet phldr="0" custT="1"/>
      <dgm:spPr>
        <a:solidFill>
          <a:srgbClr val="3FA6C4"/>
        </a:solidFill>
      </dgm:spPr>
      <dgm:t>
        <a:bodyPr/>
        <a:lstStyle/>
        <a:p>
          <a:pPr algn="l" rtl="0">
            <a:buFont typeface="Arial" panose="020B0604020202020204" pitchFamily="34" charset="0"/>
            <a:buChar char="•"/>
          </a:pPr>
          <a:r>
            <a:rPr lang="es-ES" sz="900" dirty="0">
              <a:latin typeface="+mj-lt"/>
            </a:rPr>
            <a:t>Desajuste entre las solicitudes de encuestas y la capacidad disponible del personal </a:t>
          </a:r>
        </a:p>
      </dgm:t>
    </dgm:pt>
    <dgm:pt modelId="{34506982-8C2C-458D-8BAB-0B7515B1157B}" type="parTrans" cxnId="{B1EC3E21-5A93-4752-A8B0-669242E9DC7D}">
      <dgm:prSet/>
      <dgm:spPr/>
      <dgm:t>
        <a:bodyPr/>
        <a:lstStyle/>
        <a:p>
          <a:endParaRPr lang="en-US"/>
        </a:p>
      </dgm:t>
    </dgm:pt>
    <dgm:pt modelId="{E7C3D139-143E-4B40-9C10-EA07181A7538}" type="sibTrans" cxnId="{B1EC3E21-5A93-4752-A8B0-669242E9DC7D}">
      <dgm:prSet/>
      <dgm:spPr/>
      <dgm:t>
        <a:bodyPr/>
        <a:lstStyle/>
        <a:p>
          <a:endParaRPr lang="en-US"/>
        </a:p>
      </dgm:t>
    </dgm:pt>
    <dgm:pt modelId="{542E887E-38D1-4233-B5CA-02E4103A6017}">
      <dgm:prSet phldr="0" custT="1"/>
      <dgm:spPr>
        <a:solidFill>
          <a:srgbClr val="3FA6C4"/>
        </a:solidFill>
      </dgm:spPr>
      <dgm:t>
        <a:bodyPr/>
        <a:lstStyle/>
        <a:p>
          <a:pPr algn="l" rtl="0">
            <a:buFont typeface="Arial" panose="020B0604020202020204" pitchFamily="34" charset="0"/>
            <a:buChar char="•"/>
          </a:pPr>
          <a:r>
            <a:rPr lang="es-ES" sz="900" dirty="0">
              <a:latin typeface="+mj-lt"/>
            </a:rPr>
            <a:t>Presión debido a prioridades contrapuestas</a:t>
          </a:r>
        </a:p>
      </dgm:t>
    </dgm:pt>
    <dgm:pt modelId="{7F28457D-F5AD-442D-9EAB-5B3CCA3C9538}" type="parTrans" cxnId="{09BAEAE1-0C14-486B-9919-8A0E06CD3546}">
      <dgm:prSet/>
      <dgm:spPr/>
      <dgm:t>
        <a:bodyPr/>
        <a:lstStyle/>
        <a:p>
          <a:endParaRPr lang="en-US"/>
        </a:p>
      </dgm:t>
    </dgm:pt>
    <dgm:pt modelId="{C11675A2-0D27-4452-B7AF-F74252310889}" type="sibTrans" cxnId="{09BAEAE1-0C14-486B-9919-8A0E06CD3546}">
      <dgm:prSet/>
      <dgm:spPr/>
      <dgm:t>
        <a:bodyPr/>
        <a:lstStyle/>
        <a:p>
          <a:endParaRPr lang="en-US"/>
        </a:p>
      </dgm:t>
    </dgm:pt>
    <dgm:pt modelId="{C6296936-8BC0-4A99-96C2-F486E6A0DF46}">
      <dgm:prSet phldr="0" custT="1"/>
      <dgm:spPr>
        <a:solidFill>
          <a:srgbClr val="3FA6C4"/>
        </a:solidFill>
      </dgm:spPr>
      <dgm:t>
        <a:bodyPr/>
        <a:lstStyle/>
        <a:p>
          <a:pPr algn="l" rtl="0">
            <a:buFont typeface="Arial" panose="020B0604020202020204" pitchFamily="34" charset="0"/>
            <a:buChar char="•"/>
          </a:pPr>
          <a:r>
            <a:rPr lang="es-ES" sz="900" dirty="0">
              <a:latin typeface="+mj-lt"/>
            </a:rPr>
            <a:t>Dificultad para dedicar tiempo a recopilar o verificar información</a:t>
          </a:r>
          <a:endParaRPr lang="es-ES" sz="900" b="0" i="0" dirty="0">
            <a:latin typeface="+mj-lt"/>
          </a:endParaRPr>
        </a:p>
      </dgm:t>
    </dgm:pt>
    <dgm:pt modelId="{64B79DB3-3F83-4991-801E-CAE41E53ECB4}" type="parTrans" cxnId="{5EB837D8-45DF-4B76-B2DA-52E5F3111A39}">
      <dgm:prSet/>
      <dgm:spPr/>
      <dgm:t>
        <a:bodyPr/>
        <a:lstStyle/>
        <a:p>
          <a:endParaRPr lang="en-US"/>
        </a:p>
      </dgm:t>
    </dgm:pt>
    <dgm:pt modelId="{3D5C87E4-DF0A-476F-94F7-D0D18DFA9621}" type="sibTrans" cxnId="{5EB837D8-45DF-4B76-B2DA-52E5F3111A39}">
      <dgm:prSet/>
      <dgm:spPr/>
      <dgm:t>
        <a:bodyPr/>
        <a:lstStyle/>
        <a:p>
          <a:endParaRPr lang="en-US"/>
        </a:p>
      </dgm:t>
    </dgm:pt>
    <dgm:pt modelId="{514F85F4-6256-46B0-B6B0-A1FA33726919}" type="pres">
      <dgm:prSet presAssocID="{50AC71AE-B189-44D8-8E7E-3F458E3C6925}" presName="diagram" presStyleCnt="0">
        <dgm:presLayoutVars>
          <dgm:dir/>
          <dgm:resizeHandles val="exact"/>
        </dgm:presLayoutVars>
      </dgm:prSet>
      <dgm:spPr/>
    </dgm:pt>
    <dgm:pt modelId="{9E3AD46A-5C7E-49EF-AFE7-4FC4D25E9CD8}" type="pres">
      <dgm:prSet presAssocID="{35EAB3A9-4C93-4DD7-98F6-6622F2F2E3F4}" presName="node" presStyleLbl="node1" presStyleIdx="0" presStyleCnt="5">
        <dgm:presLayoutVars>
          <dgm:bulletEnabled val="1"/>
        </dgm:presLayoutVars>
      </dgm:prSet>
      <dgm:spPr/>
    </dgm:pt>
    <dgm:pt modelId="{BCB98380-EA77-43E4-AB62-1DCE22F3794B}" type="pres">
      <dgm:prSet presAssocID="{811773A3-192C-46C8-B61F-94500B933AE0}" presName="sibTrans" presStyleCnt="0"/>
      <dgm:spPr/>
    </dgm:pt>
    <dgm:pt modelId="{4E8674C8-1023-48AC-9E7C-5F69C2FF5087}" type="pres">
      <dgm:prSet presAssocID="{50F32B55-0BA6-48BD-A978-0A076316BF88}" presName="node" presStyleLbl="node1" presStyleIdx="1" presStyleCnt="5">
        <dgm:presLayoutVars>
          <dgm:bulletEnabled val="1"/>
        </dgm:presLayoutVars>
      </dgm:prSet>
      <dgm:spPr/>
    </dgm:pt>
    <dgm:pt modelId="{3FCD3CDB-E203-445D-BBD8-FF1B37577FF4}" type="pres">
      <dgm:prSet presAssocID="{422E724E-6DC2-406C-8DE0-CEFB29B5C04F}" presName="sibTrans" presStyleCnt="0"/>
      <dgm:spPr/>
    </dgm:pt>
    <dgm:pt modelId="{70BF3FE5-063D-4F93-8D03-F6D8C3F99ED1}" type="pres">
      <dgm:prSet presAssocID="{86B04E25-8926-4A12-8984-473962A6DF53}" presName="node" presStyleLbl="node1" presStyleIdx="2" presStyleCnt="5">
        <dgm:presLayoutVars>
          <dgm:bulletEnabled val="1"/>
        </dgm:presLayoutVars>
      </dgm:prSet>
      <dgm:spPr/>
    </dgm:pt>
    <dgm:pt modelId="{E1AC3B36-BB45-4CD9-B245-AEB7C266F7A0}" type="pres">
      <dgm:prSet presAssocID="{0DA561C2-0134-4A5A-89CB-E03A7D883CC1}" presName="sibTrans" presStyleCnt="0"/>
      <dgm:spPr/>
    </dgm:pt>
    <dgm:pt modelId="{3D429F60-8AB0-4E50-B6B9-F58F40EBD3AE}" type="pres">
      <dgm:prSet presAssocID="{5F251EF4-D273-4AB0-BFD9-4EE11C3C8D1A}" presName="node" presStyleLbl="node1" presStyleIdx="3" presStyleCnt="5">
        <dgm:presLayoutVars>
          <dgm:bulletEnabled val="1"/>
        </dgm:presLayoutVars>
      </dgm:prSet>
      <dgm:spPr/>
    </dgm:pt>
    <dgm:pt modelId="{A0653C6D-CF4F-477C-ABEC-68596149774D}" type="pres">
      <dgm:prSet presAssocID="{5DCB06E0-EC36-491E-A392-B462977077A6}" presName="sibTrans" presStyleCnt="0"/>
      <dgm:spPr/>
    </dgm:pt>
    <dgm:pt modelId="{6328859D-B62E-4E1E-AA19-337BC31C4CB3}" type="pres">
      <dgm:prSet presAssocID="{294623B3-EA99-4BE7-BDBF-7658A9C78060}" presName="node" presStyleLbl="node1" presStyleIdx="4" presStyleCnt="5">
        <dgm:presLayoutVars>
          <dgm:bulletEnabled val="1"/>
        </dgm:presLayoutVars>
      </dgm:prSet>
      <dgm:spPr/>
    </dgm:pt>
  </dgm:ptLst>
  <dgm:cxnLst>
    <dgm:cxn modelId="{84653404-8FC5-4480-8117-4EBCB39030FD}" type="presOf" srcId="{86B04E25-8926-4A12-8984-473962A6DF53}" destId="{70BF3FE5-063D-4F93-8D03-F6D8C3F99ED1}" srcOrd="0" destOrd="0" presId="urn:microsoft.com/office/officeart/2005/8/layout/default"/>
    <dgm:cxn modelId="{A231A205-042D-445C-A865-0019EC2FBE37}" srcId="{86B04E25-8926-4A12-8984-473962A6DF53}" destId="{68FCC9A3-70A1-41D5-BED6-FD84FE60A0AE}" srcOrd="2" destOrd="0" parTransId="{7EB0C69E-16D0-4F96-A220-E3E8C3FB1B86}" sibTransId="{681ADB72-5DD5-4013-B187-609B93A38930}"/>
    <dgm:cxn modelId="{DEDBD91C-2F4D-43C5-9004-D9DDF069B9AF}" srcId="{86B04E25-8926-4A12-8984-473962A6DF53}" destId="{6EE8D2B0-C28A-4A72-9388-9E74D51F7648}" srcOrd="1" destOrd="0" parTransId="{3DA0E6BD-81D5-4A01-921D-039C22256E28}" sibTransId="{FA9FC895-27D2-46F2-B144-362D5ABF3F4F}"/>
    <dgm:cxn modelId="{345C961F-43E3-4AC9-97B3-53C3B3D4F522}" srcId="{50F32B55-0BA6-48BD-A978-0A076316BF88}" destId="{B4B6FCB2-E6B5-455A-8C4A-D6E51A9906E9}" srcOrd="2" destOrd="0" parTransId="{6062C406-45D4-4644-B917-1CF9EDAD2845}" sibTransId="{85E540D3-2A26-4E32-B264-72588DE389AD}"/>
    <dgm:cxn modelId="{B1EC3E21-5A93-4752-A8B0-669242E9DC7D}" srcId="{5F251EF4-D273-4AB0-BFD9-4EE11C3C8D1A}" destId="{6B9A12E3-5C17-4D48-AE22-780D24E05BF4}" srcOrd="1" destOrd="0" parTransId="{34506982-8C2C-458D-8BAB-0B7515B1157B}" sibTransId="{E7C3D139-143E-4B40-9C10-EA07181A7538}"/>
    <dgm:cxn modelId="{4BAA4D2A-A2A6-4A5D-BBBA-510F9B0F7CD8}" srcId="{50AC71AE-B189-44D8-8E7E-3F458E3C6925}" destId="{50F32B55-0BA6-48BD-A978-0A076316BF88}" srcOrd="1" destOrd="0" parTransId="{2F02E42B-2455-45E9-B921-3678501CE20D}" sibTransId="{422E724E-6DC2-406C-8DE0-CEFB29B5C04F}"/>
    <dgm:cxn modelId="{33E8D55F-EF9F-4EEA-BABB-BEB0158CCF57}" srcId="{50AC71AE-B189-44D8-8E7E-3F458E3C6925}" destId="{5F251EF4-D273-4AB0-BFD9-4EE11C3C8D1A}" srcOrd="3" destOrd="0" parTransId="{FAD42318-E1E6-46D5-A5DD-E6E66E380BE5}" sibTransId="{5DCB06E0-EC36-491E-A392-B462977077A6}"/>
    <dgm:cxn modelId="{D5FCC565-1B01-45C8-80C3-60CBE6AB9CCF}" srcId="{86B04E25-8926-4A12-8984-473962A6DF53}" destId="{E82F487A-9EEF-4D23-9413-74DE629D3029}" srcOrd="0" destOrd="0" parTransId="{E287B443-2882-469F-BD23-B1AD4D9E9C8F}" sibTransId="{9C65725E-1482-4E3F-B498-8C962BD1EF95}"/>
    <dgm:cxn modelId="{7C9E7368-9C93-42D4-B295-34F6D2B0B3D5}" srcId="{50F32B55-0BA6-48BD-A978-0A076316BF88}" destId="{1E826157-FD12-4BAD-852A-375EE678E1D9}" srcOrd="0" destOrd="0" parTransId="{71034244-A231-45DB-954D-BD6F3F0BCDE1}" sibTransId="{1D732D12-663A-4FEC-9B70-B9E7DB0EDF5D}"/>
    <dgm:cxn modelId="{0DF8C448-9A45-4E8A-BC63-6F8913BFC7C4}" srcId="{50AC71AE-B189-44D8-8E7E-3F458E3C6925}" destId="{86B04E25-8926-4A12-8984-473962A6DF53}" srcOrd="2" destOrd="0" parTransId="{DC68F04B-CF3B-422F-889F-56D8345FA08F}" sibTransId="{0DA561C2-0134-4A5A-89CB-E03A7D883CC1}"/>
    <dgm:cxn modelId="{C80FA54B-5CDA-486D-84E3-3398C6604D49}" type="presOf" srcId="{6EE8D2B0-C28A-4A72-9388-9E74D51F7648}" destId="{70BF3FE5-063D-4F93-8D03-F6D8C3F99ED1}" srcOrd="0" destOrd="2" presId="urn:microsoft.com/office/officeart/2005/8/layout/default"/>
    <dgm:cxn modelId="{ED76344D-0CD8-4383-A543-5B9D3E76ADEF}" type="presOf" srcId="{E82F487A-9EEF-4D23-9413-74DE629D3029}" destId="{70BF3FE5-063D-4F93-8D03-F6D8C3F99ED1}" srcOrd="0" destOrd="1" presId="urn:microsoft.com/office/officeart/2005/8/layout/default"/>
    <dgm:cxn modelId="{827B2181-441F-4B36-B388-62E885FC8C80}" type="presOf" srcId="{1E826157-FD12-4BAD-852A-375EE678E1D9}" destId="{4E8674C8-1023-48AC-9E7C-5F69C2FF5087}" srcOrd="0" destOrd="1" presId="urn:microsoft.com/office/officeart/2005/8/layout/default"/>
    <dgm:cxn modelId="{54CE408E-24A4-404A-B188-677A1D371D5A}" type="presOf" srcId="{68FCC9A3-70A1-41D5-BED6-FD84FE60A0AE}" destId="{70BF3FE5-063D-4F93-8D03-F6D8C3F99ED1}" srcOrd="0" destOrd="3" presId="urn:microsoft.com/office/officeart/2005/8/layout/default"/>
    <dgm:cxn modelId="{D75F589B-B38B-4777-A830-EEFD89093F08}" type="presOf" srcId="{50AC71AE-B189-44D8-8E7E-3F458E3C6925}" destId="{514F85F4-6256-46B0-B6B0-A1FA33726919}" srcOrd="0" destOrd="0" presId="urn:microsoft.com/office/officeart/2005/8/layout/default"/>
    <dgm:cxn modelId="{DD850CA2-EA83-4B68-AB21-E3D2CF57A45E}" type="presOf" srcId="{5F251EF4-D273-4AB0-BFD9-4EE11C3C8D1A}" destId="{3D429F60-8AB0-4E50-B6B9-F58F40EBD3AE}" srcOrd="0" destOrd="0" presId="urn:microsoft.com/office/officeart/2005/8/layout/default"/>
    <dgm:cxn modelId="{E2E261A6-84C5-4AB9-8F2F-0DD0B7678BAF}" type="presOf" srcId="{35EAB3A9-4C93-4DD7-98F6-6622F2F2E3F4}" destId="{9E3AD46A-5C7E-49EF-AFE7-4FC4D25E9CD8}" srcOrd="0" destOrd="0" presId="urn:microsoft.com/office/officeart/2005/8/layout/default"/>
    <dgm:cxn modelId="{144BE9A6-B128-4E79-8DEC-4CBF7C694B07}" srcId="{50AC71AE-B189-44D8-8E7E-3F458E3C6925}" destId="{35EAB3A9-4C93-4DD7-98F6-6622F2F2E3F4}" srcOrd="0" destOrd="0" parTransId="{FCA5D488-CF5B-4864-9AE9-76BE6E795B50}" sibTransId="{811773A3-192C-46C8-B61F-94500B933AE0}"/>
    <dgm:cxn modelId="{A56E7EB8-4BED-46A3-860C-A44C64C73F15}" type="presOf" srcId="{294623B3-EA99-4BE7-BDBF-7658A9C78060}" destId="{6328859D-B62E-4E1E-AA19-337BC31C4CB3}" srcOrd="0" destOrd="0" presId="urn:microsoft.com/office/officeart/2005/8/layout/default"/>
    <dgm:cxn modelId="{47D256BA-1964-4C81-AC5F-9725417DF0A1}" type="presOf" srcId="{6B9A12E3-5C17-4D48-AE22-780D24E05BF4}" destId="{3D429F60-8AB0-4E50-B6B9-F58F40EBD3AE}" srcOrd="0" destOrd="2" presId="urn:microsoft.com/office/officeart/2005/8/layout/default"/>
    <dgm:cxn modelId="{89656BD0-2D20-4E5A-91DF-CDC64AF3D48D}" type="presOf" srcId="{E6EFF9B5-F99E-420D-8C89-2B27BBC2DAB9}" destId="{4E8674C8-1023-48AC-9E7C-5F69C2FF5087}" srcOrd="0" destOrd="2" presId="urn:microsoft.com/office/officeart/2005/8/layout/default"/>
    <dgm:cxn modelId="{B05386D2-73D4-48D1-9F04-64CC26F2C7AD}" type="presOf" srcId="{50F32B55-0BA6-48BD-A978-0A076316BF88}" destId="{4E8674C8-1023-48AC-9E7C-5F69C2FF5087}" srcOrd="0" destOrd="0" presId="urn:microsoft.com/office/officeart/2005/8/layout/default"/>
    <dgm:cxn modelId="{2FBEA0D6-B458-4316-AB1A-8667861D8B29}" type="presOf" srcId="{C6296936-8BC0-4A99-96C2-F486E6A0DF46}" destId="{3D429F60-8AB0-4E50-B6B9-F58F40EBD3AE}" srcOrd="0" destOrd="1" presId="urn:microsoft.com/office/officeart/2005/8/layout/default"/>
    <dgm:cxn modelId="{5EB837D8-45DF-4B76-B2DA-52E5F3111A39}" srcId="{5F251EF4-D273-4AB0-BFD9-4EE11C3C8D1A}" destId="{C6296936-8BC0-4A99-96C2-F486E6A0DF46}" srcOrd="0" destOrd="0" parTransId="{64B79DB3-3F83-4991-801E-CAE41E53ECB4}" sibTransId="{3D5C87E4-DF0A-476F-94F7-D0D18DFA9621}"/>
    <dgm:cxn modelId="{09BAEAE1-0C14-486B-9919-8A0E06CD3546}" srcId="{5F251EF4-D273-4AB0-BFD9-4EE11C3C8D1A}" destId="{542E887E-38D1-4233-B5CA-02E4103A6017}" srcOrd="2" destOrd="0" parTransId="{7F28457D-F5AD-442D-9EAB-5B3CCA3C9538}" sibTransId="{C11675A2-0D27-4452-B7AF-F74252310889}"/>
    <dgm:cxn modelId="{90E5B0EE-4189-4093-B902-BF74FB7B3C88}" type="presOf" srcId="{B4B6FCB2-E6B5-455A-8C4A-D6E51A9906E9}" destId="{4E8674C8-1023-48AC-9E7C-5F69C2FF5087}" srcOrd="0" destOrd="3" presId="urn:microsoft.com/office/officeart/2005/8/layout/default"/>
    <dgm:cxn modelId="{55A309F3-CC97-464F-BCD4-6C9102DAEA5E}" srcId="{50F32B55-0BA6-48BD-A978-0A076316BF88}" destId="{E6EFF9B5-F99E-420D-8C89-2B27BBC2DAB9}" srcOrd="1" destOrd="0" parTransId="{A9064B1C-1F0C-48C2-A69E-181B159899F2}" sibTransId="{3D41DE23-68C9-4207-9137-942F65E5888E}"/>
    <dgm:cxn modelId="{968D76F4-5857-4DDB-A06C-0C9B538045EE}" srcId="{50AC71AE-B189-44D8-8E7E-3F458E3C6925}" destId="{294623B3-EA99-4BE7-BDBF-7658A9C78060}" srcOrd="4" destOrd="0" parTransId="{DFE03BBF-E1F9-4403-B1C6-E5CFBB2A1F4F}" sibTransId="{17F3FF6D-F19C-441E-9CB8-A7A345D477F9}"/>
    <dgm:cxn modelId="{B0F33BFC-5278-452F-8C65-863A2DD2999B}" type="presOf" srcId="{542E887E-38D1-4233-B5CA-02E4103A6017}" destId="{3D429F60-8AB0-4E50-B6B9-F58F40EBD3AE}" srcOrd="0" destOrd="3" presId="urn:microsoft.com/office/officeart/2005/8/layout/default"/>
    <dgm:cxn modelId="{D343A9DF-96FC-439E-85B3-4CF98D83A666}" type="presParOf" srcId="{514F85F4-6256-46B0-B6B0-A1FA33726919}" destId="{9E3AD46A-5C7E-49EF-AFE7-4FC4D25E9CD8}" srcOrd="0" destOrd="0" presId="urn:microsoft.com/office/officeart/2005/8/layout/default"/>
    <dgm:cxn modelId="{F6B3E51D-3A59-4545-9C3B-E212A872A7D0}" type="presParOf" srcId="{514F85F4-6256-46B0-B6B0-A1FA33726919}" destId="{BCB98380-EA77-43E4-AB62-1DCE22F3794B}" srcOrd="1" destOrd="0" presId="urn:microsoft.com/office/officeart/2005/8/layout/default"/>
    <dgm:cxn modelId="{72512A1E-C3E3-4E72-911D-03ED27D3212A}" type="presParOf" srcId="{514F85F4-6256-46B0-B6B0-A1FA33726919}" destId="{4E8674C8-1023-48AC-9E7C-5F69C2FF5087}" srcOrd="2" destOrd="0" presId="urn:microsoft.com/office/officeart/2005/8/layout/default"/>
    <dgm:cxn modelId="{DEEB0D81-B4C7-4F1C-942F-2EABD3760FD1}" type="presParOf" srcId="{514F85F4-6256-46B0-B6B0-A1FA33726919}" destId="{3FCD3CDB-E203-445D-BBD8-FF1B37577FF4}" srcOrd="3" destOrd="0" presId="urn:microsoft.com/office/officeart/2005/8/layout/default"/>
    <dgm:cxn modelId="{75329DD6-3A1A-42E9-9DD3-EED97304B03D}" type="presParOf" srcId="{514F85F4-6256-46B0-B6B0-A1FA33726919}" destId="{70BF3FE5-063D-4F93-8D03-F6D8C3F99ED1}" srcOrd="4" destOrd="0" presId="urn:microsoft.com/office/officeart/2005/8/layout/default"/>
    <dgm:cxn modelId="{962A1DB6-90B9-4D4B-99A3-6EB957A307D0}" type="presParOf" srcId="{514F85F4-6256-46B0-B6B0-A1FA33726919}" destId="{E1AC3B36-BB45-4CD9-B245-AEB7C266F7A0}" srcOrd="5" destOrd="0" presId="urn:microsoft.com/office/officeart/2005/8/layout/default"/>
    <dgm:cxn modelId="{C0F0271E-A21D-4AB3-887A-4646759E393E}" type="presParOf" srcId="{514F85F4-6256-46B0-B6B0-A1FA33726919}" destId="{3D429F60-8AB0-4E50-B6B9-F58F40EBD3AE}" srcOrd="6" destOrd="0" presId="urn:microsoft.com/office/officeart/2005/8/layout/default"/>
    <dgm:cxn modelId="{5639C528-6CE8-4F27-B2E4-9CDDAD956398}" type="presParOf" srcId="{514F85F4-6256-46B0-B6B0-A1FA33726919}" destId="{A0653C6D-CF4F-477C-ABEC-68596149774D}" srcOrd="7" destOrd="0" presId="urn:microsoft.com/office/officeart/2005/8/layout/default"/>
    <dgm:cxn modelId="{3E07763C-40B9-46B9-8C7D-91F9527D188B}" type="presParOf" srcId="{514F85F4-6256-46B0-B6B0-A1FA33726919}" destId="{6328859D-B62E-4E1E-AA19-337BC31C4CB3}"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1D31F0-8F52-48EE-8420-DBB391D9194A}"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F501B645-F2A0-4EFE-9676-73980F6F67C5}">
      <dgm:prSet/>
      <dgm:spPr/>
      <dgm:t>
        <a:bodyPr/>
        <a:lstStyle/>
        <a:p>
          <a:pPr>
            <a:lnSpc>
              <a:spcPct val="100000"/>
            </a:lnSpc>
            <a:defRPr cap="all"/>
          </a:pPr>
          <a:r>
            <a:rPr lang="es-ES" b="0" i="0" cap="none" baseline="0">
              <a:latin typeface="Lato"/>
            </a:rPr>
            <a:t>Establecer</a:t>
          </a:r>
          <a:r>
            <a:rPr lang="es-ES" b="0" i="0" cap="none" baseline="0"/>
            <a:t> protocolos internos para</a:t>
          </a:r>
          <a:r>
            <a:rPr lang="es-ES" b="0" i="0" cap="none" baseline="0">
              <a:latin typeface="Lato"/>
            </a:rPr>
            <a:t> el</a:t>
          </a:r>
          <a:r>
            <a:rPr lang="es-ES" b="0" i="0" cap="none" baseline="0"/>
            <a:t> </a:t>
          </a:r>
          <a:r>
            <a:rPr lang="es-ES" b="0" i="0" cap="none" baseline="0">
              <a:latin typeface="Lato"/>
            </a:rPr>
            <a:t>intercambio de </a:t>
          </a:r>
          <a:r>
            <a:rPr lang="es-ES" b="0" i="0" cap="none" baseline="0"/>
            <a:t>datos: </a:t>
          </a:r>
          <a:r>
            <a:rPr lang="es-ES" b="0" i="0" cap="none" baseline="0">
              <a:latin typeface="Lato"/>
            </a:rPr>
            <a:t>fomentar</a:t>
          </a:r>
          <a:r>
            <a:rPr lang="es-ES" b="0" i="0" cap="none" baseline="0"/>
            <a:t> la colaboración formal entre departamentos y designar </a:t>
          </a:r>
          <a:r>
            <a:rPr lang="es-ES" b="0" i="0" cap="none" baseline="0">
              <a:latin typeface="Lato"/>
            </a:rPr>
            <a:t>enlaces responsables de </a:t>
          </a:r>
          <a:r>
            <a:rPr lang="es-ES" b="0" i="0" cap="none" baseline="0"/>
            <a:t>datos.</a:t>
          </a:r>
          <a:endParaRPr lang="en-US" cap="none" baseline="0"/>
        </a:p>
      </dgm:t>
    </dgm:pt>
    <dgm:pt modelId="{D499352A-AE5F-47C6-BB9A-5B0A5312C8E4}" type="parTrans" cxnId="{FDA075A3-A8FC-4B4D-893B-66B45689952B}">
      <dgm:prSet/>
      <dgm:spPr/>
      <dgm:t>
        <a:bodyPr/>
        <a:lstStyle/>
        <a:p>
          <a:endParaRPr lang="en-US"/>
        </a:p>
      </dgm:t>
    </dgm:pt>
    <dgm:pt modelId="{E3B10BC1-4321-4167-ADE1-76C4360CAFF7}" type="sibTrans" cxnId="{FDA075A3-A8FC-4B4D-893B-66B45689952B}">
      <dgm:prSet/>
      <dgm:spPr/>
      <dgm:t>
        <a:bodyPr/>
        <a:lstStyle/>
        <a:p>
          <a:endParaRPr lang="en-US"/>
        </a:p>
      </dgm:t>
    </dgm:pt>
    <dgm:pt modelId="{42A31577-51C0-44B0-B886-FC7E35FA799D}">
      <dgm:prSet/>
      <dgm:spPr/>
      <dgm:t>
        <a:bodyPr/>
        <a:lstStyle/>
        <a:p>
          <a:pPr>
            <a:lnSpc>
              <a:spcPct val="100000"/>
            </a:lnSpc>
            <a:defRPr cap="all"/>
          </a:pPr>
          <a:r>
            <a:rPr lang="es-ES" b="0" i="0" cap="none" baseline="0">
              <a:latin typeface="Lato"/>
            </a:rPr>
            <a:t>Clarificar</a:t>
          </a:r>
          <a:r>
            <a:rPr lang="es-ES" b="0" i="0" cap="none" baseline="0"/>
            <a:t> las responsabilidades internas: definir claramente las funciones relacionadas con la </a:t>
          </a:r>
          <a:r>
            <a:rPr lang="es-ES" b="0" i="0" cap="none" baseline="0">
              <a:latin typeface="Lato"/>
            </a:rPr>
            <a:t>generación de reportes</a:t>
          </a:r>
          <a:r>
            <a:rPr lang="es-ES" b="0" i="0" cap="none" baseline="0"/>
            <a:t> de datos y la atribución de la procuración de fondos.</a:t>
          </a:r>
          <a:endParaRPr lang="en-US" cap="none" baseline="0"/>
        </a:p>
      </dgm:t>
    </dgm:pt>
    <dgm:pt modelId="{AB12327C-6F06-44D5-8D17-681FAFFB4D29}" type="parTrans" cxnId="{BC4B1185-24F6-46FD-BEE9-24326160D8BC}">
      <dgm:prSet/>
      <dgm:spPr/>
      <dgm:t>
        <a:bodyPr/>
        <a:lstStyle/>
        <a:p>
          <a:endParaRPr lang="en-US"/>
        </a:p>
      </dgm:t>
    </dgm:pt>
    <dgm:pt modelId="{66D58B3F-242D-4DA3-A04D-EEC999B36AC9}" type="sibTrans" cxnId="{BC4B1185-24F6-46FD-BEE9-24326160D8BC}">
      <dgm:prSet/>
      <dgm:spPr/>
      <dgm:t>
        <a:bodyPr/>
        <a:lstStyle/>
        <a:p>
          <a:endParaRPr lang="en-US"/>
        </a:p>
      </dgm:t>
    </dgm:pt>
    <dgm:pt modelId="{62FC445B-DCE0-4231-B73F-E33D47204749}">
      <dgm:prSet phldr="0"/>
      <dgm:spPr/>
      <dgm:t>
        <a:bodyPr/>
        <a:lstStyle/>
        <a:p>
          <a:pPr>
            <a:lnSpc>
              <a:spcPct val="100000"/>
            </a:lnSpc>
            <a:defRPr cap="all"/>
          </a:pPr>
          <a:r>
            <a:rPr lang="es-ES" cap="none" baseline="0" dirty="0">
              <a:latin typeface="Lato"/>
            </a:rPr>
            <a:t>Crear documentos internos de preguntas frecuentes y guías: utilizar temas comunes identificados (por ejemplo, definiciones del año fiscal, tipos de cambio) para elaborar la documentación interna.</a:t>
          </a:r>
          <a:endParaRPr lang="en-US" cap="none" baseline="0" dirty="0">
            <a:latin typeface="Lato"/>
          </a:endParaRPr>
        </a:p>
      </dgm:t>
    </dgm:pt>
    <dgm:pt modelId="{F284B6DD-7EF6-4D38-ADB6-2ABC4307DE88}" type="parTrans" cxnId="{B3057999-87FB-47A6-8F08-7AF6340A5942}">
      <dgm:prSet/>
      <dgm:spPr/>
      <dgm:t>
        <a:bodyPr/>
        <a:lstStyle/>
        <a:p>
          <a:endParaRPr lang="en-US"/>
        </a:p>
      </dgm:t>
    </dgm:pt>
    <dgm:pt modelId="{FC827008-030E-4EE5-843B-9CCC6474A038}" type="sibTrans" cxnId="{B3057999-87FB-47A6-8F08-7AF6340A5942}">
      <dgm:prSet/>
      <dgm:spPr/>
      <dgm:t>
        <a:bodyPr/>
        <a:lstStyle/>
        <a:p>
          <a:endParaRPr lang="en-US"/>
        </a:p>
      </dgm:t>
    </dgm:pt>
    <dgm:pt modelId="{A651C00A-17CB-43FE-B4E9-9A3D945B4B42}" type="pres">
      <dgm:prSet presAssocID="{C41D31F0-8F52-48EE-8420-DBB391D9194A}" presName="root" presStyleCnt="0">
        <dgm:presLayoutVars>
          <dgm:dir/>
          <dgm:resizeHandles val="exact"/>
        </dgm:presLayoutVars>
      </dgm:prSet>
      <dgm:spPr/>
    </dgm:pt>
    <dgm:pt modelId="{381FCDA6-B885-435E-90F4-0A65068D858B}" type="pres">
      <dgm:prSet presAssocID="{F501B645-F2A0-4EFE-9676-73980F6F67C5}" presName="compNode" presStyleCnt="0"/>
      <dgm:spPr/>
    </dgm:pt>
    <dgm:pt modelId="{7AF7F401-65D7-474E-A97D-FE11318FABC8}" type="pres">
      <dgm:prSet presAssocID="{F501B645-F2A0-4EFE-9676-73980F6F67C5}" presName="iconBgRect" presStyleLbl="bgShp" presStyleIdx="0" presStyleCnt="3"/>
      <dgm:spPr/>
    </dgm:pt>
    <dgm:pt modelId="{DC630A70-AD63-409D-BD61-1C528B40B2D3}" type="pres">
      <dgm:prSet presAssocID="{F501B645-F2A0-4EFE-9676-73980F6F67C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D8C63097-F71A-43B2-B219-108C35220F6E}" type="pres">
      <dgm:prSet presAssocID="{F501B645-F2A0-4EFE-9676-73980F6F67C5}" presName="spaceRect" presStyleCnt="0"/>
      <dgm:spPr/>
    </dgm:pt>
    <dgm:pt modelId="{87F57097-AF1C-4657-B795-F81D34458144}" type="pres">
      <dgm:prSet presAssocID="{F501B645-F2A0-4EFE-9676-73980F6F67C5}" presName="textRect" presStyleLbl="revTx" presStyleIdx="0" presStyleCnt="3">
        <dgm:presLayoutVars>
          <dgm:chMax val="1"/>
          <dgm:chPref val="1"/>
        </dgm:presLayoutVars>
      </dgm:prSet>
      <dgm:spPr/>
    </dgm:pt>
    <dgm:pt modelId="{6B6363B5-2BC9-45AE-96EB-BD07F6143BBF}" type="pres">
      <dgm:prSet presAssocID="{E3B10BC1-4321-4167-ADE1-76C4360CAFF7}" presName="sibTrans" presStyleCnt="0"/>
      <dgm:spPr/>
    </dgm:pt>
    <dgm:pt modelId="{CE86D823-8152-4938-B609-846316ACBDF9}" type="pres">
      <dgm:prSet presAssocID="{42A31577-51C0-44B0-B886-FC7E35FA799D}" presName="compNode" presStyleCnt="0"/>
      <dgm:spPr/>
    </dgm:pt>
    <dgm:pt modelId="{CC0B8508-B067-4917-B2CC-1CB48DF220E6}" type="pres">
      <dgm:prSet presAssocID="{42A31577-51C0-44B0-B886-FC7E35FA799D}" presName="iconBgRect" presStyleLbl="bgShp" presStyleIdx="1" presStyleCnt="3"/>
      <dgm:spPr/>
    </dgm:pt>
    <dgm:pt modelId="{37DAE3F4-97AF-413B-A53D-34782B9BAF56}" type="pres">
      <dgm:prSet presAssocID="{42A31577-51C0-44B0-B886-FC7E35FA799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9241C294-AABC-42A5-85C9-B9FE069F0CA3}" type="pres">
      <dgm:prSet presAssocID="{42A31577-51C0-44B0-B886-FC7E35FA799D}" presName="spaceRect" presStyleCnt="0"/>
      <dgm:spPr/>
    </dgm:pt>
    <dgm:pt modelId="{3FB8A13E-40B0-4FF8-B682-8E3C28C67D34}" type="pres">
      <dgm:prSet presAssocID="{42A31577-51C0-44B0-B886-FC7E35FA799D}" presName="textRect" presStyleLbl="revTx" presStyleIdx="1" presStyleCnt="3">
        <dgm:presLayoutVars>
          <dgm:chMax val="1"/>
          <dgm:chPref val="1"/>
        </dgm:presLayoutVars>
      </dgm:prSet>
      <dgm:spPr/>
    </dgm:pt>
    <dgm:pt modelId="{EBED41AA-4704-43FC-A3D5-F7A249E04E02}" type="pres">
      <dgm:prSet presAssocID="{66D58B3F-242D-4DA3-A04D-EEC999B36AC9}" presName="sibTrans" presStyleCnt="0"/>
      <dgm:spPr/>
    </dgm:pt>
    <dgm:pt modelId="{46B6582F-30F7-4E4F-946D-FA6F86C4C835}" type="pres">
      <dgm:prSet presAssocID="{62FC445B-DCE0-4231-B73F-E33D47204749}" presName="compNode" presStyleCnt="0"/>
      <dgm:spPr/>
    </dgm:pt>
    <dgm:pt modelId="{DC7A0BCC-09E2-4C12-A089-0149A95ADEDC}" type="pres">
      <dgm:prSet presAssocID="{62FC445B-DCE0-4231-B73F-E33D47204749}" presName="iconBgRect" presStyleLbl="bgShp" presStyleIdx="2" presStyleCnt="3"/>
      <dgm:spPr/>
    </dgm:pt>
    <dgm:pt modelId="{40D95BE7-11B1-44D5-B955-34D456B71A51}" type="pres">
      <dgm:prSet presAssocID="{62FC445B-DCE0-4231-B73F-E33D47204749}"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Document outline"/>
        </a:ext>
      </dgm:extLst>
    </dgm:pt>
    <dgm:pt modelId="{C0FD004C-3D09-4C67-BA4C-F869C15AD423}" type="pres">
      <dgm:prSet presAssocID="{62FC445B-DCE0-4231-B73F-E33D47204749}" presName="spaceRect" presStyleCnt="0"/>
      <dgm:spPr/>
    </dgm:pt>
    <dgm:pt modelId="{82A33DD6-042E-4ECD-AD63-17FC27E4DC0B}" type="pres">
      <dgm:prSet presAssocID="{62FC445B-DCE0-4231-B73F-E33D47204749}" presName="textRect" presStyleLbl="revTx" presStyleIdx="2" presStyleCnt="3">
        <dgm:presLayoutVars>
          <dgm:chMax val="1"/>
          <dgm:chPref val="1"/>
        </dgm:presLayoutVars>
      </dgm:prSet>
      <dgm:spPr/>
    </dgm:pt>
  </dgm:ptLst>
  <dgm:cxnLst>
    <dgm:cxn modelId="{0AA05537-40F7-4490-9265-EFC436FFEEFB}" type="presOf" srcId="{C41D31F0-8F52-48EE-8420-DBB391D9194A}" destId="{A651C00A-17CB-43FE-B4E9-9A3D945B4B42}" srcOrd="0" destOrd="0" presId="urn:microsoft.com/office/officeart/2018/5/layout/IconCircleLabelList"/>
    <dgm:cxn modelId="{16D9F339-BC72-4D2B-B7CF-36E595123338}" type="presOf" srcId="{F501B645-F2A0-4EFE-9676-73980F6F67C5}" destId="{87F57097-AF1C-4657-B795-F81D34458144}" srcOrd="0" destOrd="0" presId="urn:microsoft.com/office/officeart/2018/5/layout/IconCircleLabelList"/>
    <dgm:cxn modelId="{5D4F6E5E-CCE8-489B-89AA-4F1154B15CC2}" type="presOf" srcId="{62FC445B-DCE0-4231-B73F-E33D47204749}" destId="{82A33DD6-042E-4ECD-AD63-17FC27E4DC0B}" srcOrd="0" destOrd="0" presId="urn:microsoft.com/office/officeart/2018/5/layout/IconCircleLabelList"/>
    <dgm:cxn modelId="{BC4B1185-24F6-46FD-BEE9-24326160D8BC}" srcId="{C41D31F0-8F52-48EE-8420-DBB391D9194A}" destId="{42A31577-51C0-44B0-B886-FC7E35FA799D}" srcOrd="1" destOrd="0" parTransId="{AB12327C-6F06-44D5-8D17-681FAFFB4D29}" sibTransId="{66D58B3F-242D-4DA3-A04D-EEC999B36AC9}"/>
    <dgm:cxn modelId="{B3057999-87FB-47A6-8F08-7AF6340A5942}" srcId="{C41D31F0-8F52-48EE-8420-DBB391D9194A}" destId="{62FC445B-DCE0-4231-B73F-E33D47204749}" srcOrd="2" destOrd="0" parTransId="{F284B6DD-7EF6-4D38-ADB6-2ABC4307DE88}" sibTransId="{FC827008-030E-4EE5-843B-9CCC6474A038}"/>
    <dgm:cxn modelId="{FDA075A3-A8FC-4B4D-893B-66B45689952B}" srcId="{C41D31F0-8F52-48EE-8420-DBB391D9194A}" destId="{F501B645-F2A0-4EFE-9676-73980F6F67C5}" srcOrd="0" destOrd="0" parTransId="{D499352A-AE5F-47C6-BB9A-5B0A5312C8E4}" sibTransId="{E3B10BC1-4321-4167-ADE1-76C4360CAFF7}"/>
    <dgm:cxn modelId="{3D8426D0-FA1F-496F-B63C-672C82C9DF12}" type="presOf" srcId="{42A31577-51C0-44B0-B886-FC7E35FA799D}" destId="{3FB8A13E-40B0-4FF8-B682-8E3C28C67D34}" srcOrd="0" destOrd="0" presId="urn:microsoft.com/office/officeart/2018/5/layout/IconCircleLabelList"/>
    <dgm:cxn modelId="{C79B3B1B-C962-4EE7-B3AE-CBA9A4A276B5}" type="presParOf" srcId="{A651C00A-17CB-43FE-B4E9-9A3D945B4B42}" destId="{381FCDA6-B885-435E-90F4-0A65068D858B}" srcOrd="0" destOrd="0" presId="urn:microsoft.com/office/officeart/2018/5/layout/IconCircleLabelList"/>
    <dgm:cxn modelId="{1DECEC2D-4824-4469-BE03-B7F3825D7734}" type="presParOf" srcId="{381FCDA6-B885-435E-90F4-0A65068D858B}" destId="{7AF7F401-65D7-474E-A97D-FE11318FABC8}" srcOrd="0" destOrd="0" presId="urn:microsoft.com/office/officeart/2018/5/layout/IconCircleLabelList"/>
    <dgm:cxn modelId="{F842EE29-3F15-460B-9AD8-1F437A46D777}" type="presParOf" srcId="{381FCDA6-B885-435E-90F4-0A65068D858B}" destId="{DC630A70-AD63-409D-BD61-1C528B40B2D3}" srcOrd="1" destOrd="0" presId="urn:microsoft.com/office/officeart/2018/5/layout/IconCircleLabelList"/>
    <dgm:cxn modelId="{18DC4920-3632-4FB0-B675-98ABCCDE252F}" type="presParOf" srcId="{381FCDA6-B885-435E-90F4-0A65068D858B}" destId="{D8C63097-F71A-43B2-B219-108C35220F6E}" srcOrd="2" destOrd="0" presId="urn:microsoft.com/office/officeart/2018/5/layout/IconCircleLabelList"/>
    <dgm:cxn modelId="{76787828-4911-48CD-A2F3-C6C820F7DE06}" type="presParOf" srcId="{381FCDA6-B885-435E-90F4-0A65068D858B}" destId="{87F57097-AF1C-4657-B795-F81D34458144}" srcOrd="3" destOrd="0" presId="urn:microsoft.com/office/officeart/2018/5/layout/IconCircleLabelList"/>
    <dgm:cxn modelId="{D443849E-4A91-4F2D-9411-D6490C08153B}" type="presParOf" srcId="{A651C00A-17CB-43FE-B4E9-9A3D945B4B42}" destId="{6B6363B5-2BC9-45AE-96EB-BD07F6143BBF}" srcOrd="1" destOrd="0" presId="urn:microsoft.com/office/officeart/2018/5/layout/IconCircleLabelList"/>
    <dgm:cxn modelId="{288DAFDF-C21A-442C-AC6A-5E87612DE4B1}" type="presParOf" srcId="{A651C00A-17CB-43FE-B4E9-9A3D945B4B42}" destId="{CE86D823-8152-4938-B609-846316ACBDF9}" srcOrd="2" destOrd="0" presId="urn:microsoft.com/office/officeart/2018/5/layout/IconCircleLabelList"/>
    <dgm:cxn modelId="{7F29DA71-CAD9-44AF-B490-F962E7B7B007}" type="presParOf" srcId="{CE86D823-8152-4938-B609-846316ACBDF9}" destId="{CC0B8508-B067-4917-B2CC-1CB48DF220E6}" srcOrd="0" destOrd="0" presId="urn:microsoft.com/office/officeart/2018/5/layout/IconCircleLabelList"/>
    <dgm:cxn modelId="{54627B1A-12FB-440B-883F-C060C58A02EF}" type="presParOf" srcId="{CE86D823-8152-4938-B609-846316ACBDF9}" destId="{37DAE3F4-97AF-413B-A53D-34782B9BAF56}" srcOrd="1" destOrd="0" presId="urn:microsoft.com/office/officeart/2018/5/layout/IconCircleLabelList"/>
    <dgm:cxn modelId="{B886538D-9862-4125-BBFE-9DD2531FACF9}" type="presParOf" srcId="{CE86D823-8152-4938-B609-846316ACBDF9}" destId="{9241C294-AABC-42A5-85C9-B9FE069F0CA3}" srcOrd="2" destOrd="0" presId="urn:microsoft.com/office/officeart/2018/5/layout/IconCircleLabelList"/>
    <dgm:cxn modelId="{3241BFED-F7F8-43D8-B7E7-6BCCA0416628}" type="presParOf" srcId="{CE86D823-8152-4938-B609-846316ACBDF9}" destId="{3FB8A13E-40B0-4FF8-B682-8E3C28C67D34}" srcOrd="3" destOrd="0" presId="urn:microsoft.com/office/officeart/2018/5/layout/IconCircleLabelList"/>
    <dgm:cxn modelId="{BCC1F344-EEE5-4080-965F-68EADEBA088A}" type="presParOf" srcId="{A651C00A-17CB-43FE-B4E9-9A3D945B4B42}" destId="{EBED41AA-4704-43FC-A3D5-F7A249E04E02}" srcOrd="3" destOrd="0" presId="urn:microsoft.com/office/officeart/2018/5/layout/IconCircleLabelList"/>
    <dgm:cxn modelId="{9CC8826B-9611-408A-907A-E846E3D81ED7}" type="presParOf" srcId="{A651C00A-17CB-43FE-B4E9-9A3D945B4B42}" destId="{46B6582F-30F7-4E4F-946D-FA6F86C4C835}" srcOrd="4" destOrd="0" presId="urn:microsoft.com/office/officeart/2018/5/layout/IconCircleLabelList"/>
    <dgm:cxn modelId="{F5A3B39A-B560-4F03-89C4-AB190BF98F87}" type="presParOf" srcId="{46B6582F-30F7-4E4F-946D-FA6F86C4C835}" destId="{DC7A0BCC-09E2-4C12-A089-0149A95ADEDC}" srcOrd="0" destOrd="0" presId="urn:microsoft.com/office/officeart/2018/5/layout/IconCircleLabelList"/>
    <dgm:cxn modelId="{FD28AF5D-49E3-431E-B888-1A19556A0FD7}" type="presParOf" srcId="{46B6582F-30F7-4E4F-946D-FA6F86C4C835}" destId="{40D95BE7-11B1-44D5-B955-34D456B71A51}" srcOrd="1" destOrd="0" presId="urn:microsoft.com/office/officeart/2018/5/layout/IconCircleLabelList"/>
    <dgm:cxn modelId="{FD6FE562-D35B-4B5B-9DFC-0CD283EA92ED}" type="presParOf" srcId="{46B6582F-30F7-4E4F-946D-FA6F86C4C835}" destId="{C0FD004C-3D09-4C67-BA4C-F869C15AD423}" srcOrd="2" destOrd="0" presId="urn:microsoft.com/office/officeart/2018/5/layout/IconCircleLabelList"/>
    <dgm:cxn modelId="{41568241-D965-480D-8C01-05A3CD5DD796}" type="presParOf" srcId="{46B6582F-30F7-4E4F-946D-FA6F86C4C835}" destId="{82A33DD6-042E-4ECD-AD63-17FC27E4DC0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6A7ECBC-F62E-43AF-8255-35C3104DBE06}" type="doc">
      <dgm:prSet loTypeId="urn:microsoft.com/office/officeart/2016/7/layout/VerticalSolidActionList" loCatId="List" qsTypeId="urn:microsoft.com/office/officeart/2005/8/quickstyle/simple2" qsCatId="simple" csTypeId="urn:microsoft.com/office/officeart/2005/8/colors/accent1_2" csCatId="accent1" phldr="1"/>
      <dgm:spPr/>
      <dgm:t>
        <a:bodyPr/>
        <a:lstStyle/>
        <a:p>
          <a:endParaRPr lang="en-US"/>
        </a:p>
      </dgm:t>
    </dgm:pt>
    <dgm:pt modelId="{36B0EF1E-FB01-451A-A568-D3127D3262CE}">
      <dgm:prSet/>
      <dgm:spPr>
        <a:solidFill>
          <a:srgbClr val="005984"/>
        </a:solidFill>
      </dgm:spPr>
      <dgm:t>
        <a:bodyPr/>
        <a:lstStyle/>
        <a:p>
          <a:r>
            <a:rPr lang="en-US" err="1"/>
            <a:t>Mejorar</a:t>
          </a:r>
          <a:endParaRPr lang="en-US"/>
        </a:p>
      </dgm:t>
    </dgm:pt>
    <dgm:pt modelId="{A7364336-404C-4C75-A3A1-1C1CCC2889F5}" type="parTrans" cxnId="{F9CDB1AB-9983-4533-8914-B82659804BDD}">
      <dgm:prSet/>
      <dgm:spPr/>
      <dgm:t>
        <a:bodyPr/>
        <a:lstStyle/>
        <a:p>
          <a:endParaRPr lang="en-US"/>
        </a:p>
      </dgm:t>
    </dgm:pt>
    <dgm:pt modelId="{0BF3DDE8-FEBE-469C-BA85-FC8BD178B873}" type="sibTrans" cxnId="{F9CDB1AB-9983-4533-8914-B82659804BDD}">
      <dgm:prSet/>
      <dgm:spPr/>
      <dgm:t>
        <a:bodyPr/>
        <a:lstStyle/>
        <a:p>
          <a:endParaRPr lang="en-US"/>
        </a:p>
      </dgm:t>
    </dgm:pt>
    <dgm:pt modelId="{F85A84A1-FF5F-49C5-B9AF-2EAB1B549E65}">
      <dgm:prSet custT="1"/>
      <dgm:spPr/>
      <dgm:t>
        <a:bodyPr anchor="ctr"/>
        <a:lstStyle/>
        <a:p>
          <a:r>
            <a:rPr lang="es-ES" sz="1200"/>
            <a:t>Mejorar las instrucciones de la encuesta:</a:t>
          </a:r>
          <a:endParaRPr lang="en-US" sz="1200"/>
        </a:p>
      </dgm:t>
    </dgm:pt>
    <dgm:pt modelId="{5022AE15-EE6A-4576-A963-F631A93BD33F}" type="parTrans" cxnId="{731166D4-913A-4DD2-A1F8-4B88A9FDD7D0}">
      <dgm:prSet/>
      <dgm:spPr/>
      <dgm:t>
        <a:bodyPr/>
        <a:lstStyle/>
        <a:p>
          <a:endParaRPr lang="en-US"/>
        </a:p>
      </dgm:t>
    </dgm:pt>
    <dgm:pt modelId="{64275157-A0B9-470E-B3EB-09B41625EC3D}" type="sibTrans" cxnId="{731166D4-913A-4DD2-A1F8-4B88A9FDD7D0}">
      <dgm:prSet/>
      <dgm:spPr/>
      <dgm:t>
        <a:bodyPr/>
        <a:lstStyle/>
        <a:p>
          <a:endParaRPr lang="en-US"/>
        </a:p>
      </dgm:t>
    </dgm:pt>
    <dgm:pt modelId="{9E401485-6436-43B5-98BE-6D65772645A9}">
      <dgm:prSet/>
      <dgm:spPr>
        <a:solidFill>
          <a:srgbClr val="3FA6C4"/>
        </a:solidFill>
        <a:ln>
          <a:solidFill>
            <a:srgbClr val="3FA6C4"/>
          </a:solidFill>
        </a:ln>
      </dgm:spPr>
      <dgm:t>
        <a:bodyPr/>
        <a:lstStyle/>
        <a:p>
          <a:r>
            <a:rPr lang="en-US" err="1"/>
            <a:t>Proporcionar</a:t>
          </a:r>
          <a:endParaRPr lang="en-US"/>
        </a:p>
      </dgm:t>
    </dgm:pt>
    <dgm:pt modelId="{63D76DCD-E187-4B2D-8E1F-35A81C369677}" type="parTrans" cxnId="{F005C960-8851-4D76-B237-A79CDF377A04}">
      <dgm:prSet/>
      <dgm:spPr/>
      <dgm:t>
        <a:bodyPr/>
        <a:lstStyle/>
        <a:p>
          <a:endParaRPr lang="en-US"/>
        </a:p>
      </dgm:t>
    </dgm:pt>
    <dgm:pt modelId="{F9A0198C-F5B5-40B8-B3FE-4DDFE938DC53}" type="sibTrans" cxnId="{F005C960-8851-4D76-B237-A79CDF377A04}">
      <dgm:prSet/>
      <dgm:spPr/>
      <dgm:t>
        <a:bodyPr/>
        <a:lstStyle/>
        <a:p>
          <a:endParaRPr lang="en-US"/>
        </a:p>
      </dgm:t>
    </dgm:pt>
    <dgm:pt modelId="{A790960A-2C34-4997-8BC9-814FE7EDFBD3}">
      <dgm:prSet custT="1"/>
      <dgm:spPr/>
      <dgm:t>
        <a:bodyPr anchor="ctr"/>
        <a:lstStyle/>
        <a:p>
          <a:r>
            <a:rPr lang="es-ES" sz="1200"/>
            <a:t>Proporcionar materiales de orientación:</a:t>
          </a:r>
          <a:endParaRPr lang="en-US" sz="1200"/>
        </a:p>
      </dgm:t>
    </dgm:pt>
    <dgm:pt modelId="{02B44B6A-0C0C-4634-9258-0FF12B770375}" type="parTrans" cxnId="{207098DA-D04F-44CC-BBC8-A40978A60927}">
      <dgm:prSet/>
      <dgm:spPr/>
      <dgm:t>
        <a:bodyPr/>
        <a:lstStyle/>
        <a:p>
          <a:endParaRPr lang="en-US"/>
        </a:p>
      </dgm:t>
    </dgm:pt>
    <dgm:pt modelId="{ED0EA541-B2DA-4DE9-9C80-173F07E33B23}" type="sibTrans" cxnId="{207098DA-D04F-44CC-BBC8-A40978A60927}">
      <dgm:prSet/>
      <dgm:spPr/>
      <dgm:t>
        <a:bodyPr/>
        <a:lstStyle/>
        <a:p>
          <a:endParaRPr lang="en-US"/>
        </a:p>
      </dgm:t>
    </dgm:pt>
    <dgm:pt modelId="{CD05CF79-E130-4FB8-86C0-7B07639818E7}">
      <dgm:prSet/>
      <dgm:spPr>
        <a:solidFill>
          <a:srgbClr val="69C6B2"/>
        </a:solidFill>
        <a:ln>
          <a:solidFill>
            <a:srgbClr val="69C6B2"/>
          </a:solidFill>
        </a:ln>
      </dgm:spPr>
      <dgm:t>
        <a:bodyPr/>
        <a:lstStyle/>
        <a:p>
          <a:r>
            <a:rPr lang="en-US" err="1"/>
            <a:t>Adaptar</a:t>
          </a:r>
          <a:endParaRPr lang="en-US"/>
        </a:p>
      </dgm:t>
    </dgm:pt>
    <dgm:pt modelId="{0BD3189D-39B3-4C1E-A7A5-7FA9FD0462EB}" type="parTrans" cxnId="{5F32D9D2-CDCE-4063-A939-42F0087A489A}">
      <dgm:prSet/>
      <dgm:spPr/>
      <dgm:t>
        <a:bodyPr/>
        <a:lstStyle/>
        <a:p>
          <a:endParaRPr lang="en-US"/>
        </a:p>
      </dgm:t>
    </dgm:pt>
    <dgm:pt modelId="{311DFA23-FF2E-4C6F-9079-273CF32463A0}" type="sibTrans" cxnId="{5F32D9D2-CDCE-4063-A939-42F0087A489A}">
      <dgm:prSet/>
      <dgm:spPr/>
      <dgm:t>
        <a:bodyPr/>
        <a:lstStyle/>
        <a:p>
          <a:endParaRPr lang="en-US"/>
        </a:p>
      </dgm:t>
    </dgm:pt>
    <dgm:pt modelId="{FBA7935B-9376-44BA-9EC5-F843B5FFE9EB}">
      <dgm:prSet custT="1"/>
      <dgm:spPr/>
      <dgm:t>
        <a:bodyPr anchor="ctr"/>
        <a:lstStyle/>
        <a:p>
          <a:r>
            <a:rPr lang="es-ES" sz="1200"/>
            <a:t>Adaptar el diseño de la encuesta:</a:t>
          </a:r>
          <a:endParaRPr lang="en-US" sz="1200"/>
        </a:p>
      </dgm:t>
    </dgm:pt>
    <dgm:pt modelId="{C3F4E746-9631-45D7-9BCC-B288A2C15893}" type="parTrans" cxnId="{57764A4D-9502-4846-83C9-94C6213605C4}">
      <dgm:prSet/>
      <dgm:spPr/>
      <dgm:t>
        <a:bodyPr/>
        <a:lstStyle/>
        <a:p>
          <a:endParaRPr lang="en-US"/>
        </a:p>
      </dgm:t>
    </dgm:pt>
    <dgm:pt modelId="{D11BBA11-C741-4446-BF50-4353F5CB216A}" type="sibTrans" cxnId="{57764A4D-9502-4846-83C9-94C6213605C4}">
      <dgm:prSet/>
      <dgm:spPr/>
      <dgm:t>
        <a:bodyPr/>
        <a:lstStyle/>
        <a:p>
          <a:endParaRPr lang="en-US"/>
        </a:p>
      </dgm:t>
    </dgm:pt>
    <dgm:pt modelId="{B3BD5E10-A606-4B7D-AE8C-96ED2C32FE47}">
      <dgm:prSet/>
      <dgm:spPr>
        <a:solidFill>
          <a:srgbClr val="F16025"/>
        </a:solidFill>
        <a:ln>
          <a:solidFill>
            <a:srgbClr val="F16025"/>
          </a:solidFill>
        </a:ln>
      </dgm:spPr>
      <dgm:t>
        <a:bodyPr/>
        <a:lstStyle/>
        <a:p>
          <a:r>
            <a:rPr lang="en-US" err="1"/>
            <a:t>Apoyar</a:t>
          </a:r>
          <a:endParaRPr lang="en-US"/>
        </a:p>
      </dgm:t>
    </dgm:pt>
    <dgm:pt modelId="{E97A90F9-79D1-46A5-A080-F0F057F4671A}" type="parTrans" cxnId="{A4DA2913-AA87-49E4-AE10-E914FC4A0FDD}">
      <dgm:prSet/>
      <dgm:spPr/>
      <dgm:t>
        <a:bodyPr/>
        <a:lstStyle/>
        <a:p>
          <a:endParaRPr lang="en-US"/>
        </a:p>
      </dgm:t>
    </dgm:pt>
    <dgm:pt modelId="{8147324F-5C01-4B0D-B7B6-D6345E39C164}" type="sibTrans" cxnId="{A4DA2913-AA87-49E4-AE10-E914FC4A0FDD}">
      <dgm:prSet/>
      <dgm:spPr/>
      <dgm:t>
        <a:bodyPr/>
        <a:lstStyle/>
        <a:p>
          <a:endParaRPr lang="en-US"/>
        </a:p>
      </dgm:t>
    </dgm:pt>
    <dgm:pt modelId="{B48D0E91-D16E-4713-8CD3-49D230B5EEC8}">
      <dgm:prSet custT="1"/>
      <dgm:spPr/>
      <dgm:t>
        <a:bodyPr anchor="ctr"/>
        <a:lstStyle/>
        <a:p>
          <a:r>
            <a:rPr lang="es-ES" sz="1200"/>
            <a:t>Apoyar a las instituciones en la gestión del cambio</a:t>
          </a:r>
          <a:r>
            <a:rPr lang="en-US" sz="1200"/>
            <a:t>: </a:t>
          </a:r>
        </a:p>
      </dgm:t>
    </dgm:pt>
    <dgm:pt modelId="{23C8D675-E1EC-40C5-874A-A0935C9ABAFB}" type="parTrans" cxnId="{EB19AAC3-E465-4BBE-A9F1-F8BF2198D53B}">
      <dgm:prSet/>
      <dgm:spPr/>
      <dgm:t>
        <a:bodyPr/>
        <a:lstStyle/>
        <a:p>
          <a:endParaRPr lang="en-US"/>
        </a:p>
      </dgm:t>
    </dgm:pt>
    <dgm:pt modelId="{17C0234B-067F-4494-A32E-014F5DD33B64}" type="sibTrans" cxnId="{EB19AAC3-E465-4BBE-A9F1-F8BF2198D53B}">
      <dgm:prSet/>
      <dgm:spPr/>
      <dgm:t>
        <a:bodyPr/>
        <a:lstStyle/>
        <a:p>
          <a:endParaRPr lang="en-US"/>
        </a:p>
      </dgm:t>
    </dgm:pt>
    <dgm:pt modelId="{76A2D383-47EF-4CDB-9D84-CA26E7A49505}">
      <dgm:prSet custT="1"/>
      <dgm:spPr/>
      <dgm:t>
        <a:bodyPr anchor="ctr"/>
        <a:lstStyle/>
        <a:p>
          <a:r>
            <a:rPr lang="es-ES" sz="1000"/>
            <a:t>Aclarar la terminología y las expectativas (por ejemplo, «fondos comprometidos», categorías de donantes)</a:t>
          </a:r>
          <a:endParaRPr lang="en-US" sz="1000"/>
        </a:p>
      </dgm:t>
    </dgm:pt>
    <dgm:pt modelId="{3F13CEB0-8C91-43CB-A2D7-172DC04D34E2}" type="parTrans" cxnId="{30A5A7E7-0416-47D2-888A-A658AFC7458B}">
      <dgm:prSet/>
      <dgm:spPr/>
      <dgm:t>
        <a:bodyPr/>
        <a:lstStyle/>
        <a:p>
          <a:endParaRPr lang="en-US"/>
        </a:p>
      </dgm:t>
    </dgm:pt>
    <dgm:pt modelId="{7E3184CB-CA79-4C7F-B37E-3C4EC31B11DB}" type="sibTrans" cxnId="{30A5A7E7-0416-47D2-888A-A658AFC7458B}">
      <dgm:prSet/>
      <dgm:spPr/>
      <dgm:t>
        <a:bodyPr/>
        <a:lstStyle/>
        <a:p>
          <a:endParaRPr lang="en-US"/>
        </a:p>
      </dgm:t>
    </dgm:pt>
    <dgm:pt modelId="{7094A9EC-9AF1-403F-ACF2-A98A5E67AEFA}">
      <dgm:prSet custT="1"/>
      <dgm:spPr/>
      <dgm:t>
        <a:bodyPr anchor="ctr"/>
        <a:lstStyle/>
        <a:p>
          <a:r>
            <a:rPr lang="es-ES" sz="1000"/>
            <a:t>Incluir ejemplos concretos y </a:t>
          </a:r>
          <a:r>
            <a:rPr lang="es-ES" sz="1000">
              <a:latin typeface="Lato"/>
            </a:rPr>
            <a:t>apoyos</a:t>
          </a:r>
          <a:r>
            <a:rPr lang="es-ES" sz="1000"/>
            <a:t> visuales</a:t>
          </a:r>
          <a:endParaRPr lang="en-US" sz="1000"/>
        </a:p>
      </dgm:t>
    </dgm:pt>
    <dgm:pt modelId="{4DECA051-4D93-4585-AA38-15D458826265}" type="parTrans" cxnId="{C2FED00D-71C8-45FA-80EC-1A8D978A4AC7}">
      <dgm:prSet/>
      <dgm:spPr/>
      <dgm:t>
        <a:bodyPr/>
        <a:lstStyle/>
        <a:p>
          <a:endParaRPr lang="en-US"/>
        </a:p>
      </dgm:t>
    </dgm:pt>
    <dgm:pt modelId="{D9C8B1EC-4DBF-4BF6-8D96-5D1993254753}" type="sibTrans" cxnId="{C2FED00D-71C8-45FA-80EC-1A8D978A4AC7}">
      <dgm:prSet/>
      <dgm:spPr/>
      <dgm:t>
        <a:bodyPr/>
        <a:lstStyle/>
        <a:p>
          <a:endParaRPr lang="en-US"/>
        </a:p>
      </dgm:t>
    </dgm:pt>
    <dgm:pt modelId="{41F19704-95E3-4A45-9F6D-080091068A21}">
      <dgm:prSet custT="1"/>
      <dgm:spPr/>
      <dgm:t>
        <a:bodyPr anchor="ctr"/>
        <a:lstStyle/>
        <a:p>
          <a:r>
            <a:rPr lang="es-ES" sz="1000"/>
            <a:t>Breves </a:t>
          </a:r>
          <a:r>
            <a:rPr lang="es-ES" sz="1000">
              <a:latin typeface="Lato"/>
            </a:rPr>
            <a:t>videos</a:t>
          </a:r>
          <a:r>
            <a:rPr lang="es-ES" sz="1000"/>
            <a:t> explicativos sobre la lógica de la encuesta
Definiciones claras y un glosario de términos</a:t>
          </a:r>
          <a:endParaRPr lang="en-US" sz="1000"/>
        </a:p>
      </dgm:t>
    </dgm:pt>
    <dgm:pt modelId="{B251F6AA-423D-4A29-A5C6-B21A152E4A01}" type="parTrans" cxnId="{2F061A56-03E2-4494-BC6B-33B87E421B07}">
      <dgm:prSet/>
      <dgm:spPr/>
      <dgm:t>
        <a:bodyPr/>
        <a:lstStyle/>
        <a:p>
          <a:endParaRPr lang="en-US"/>
        </a:p>
      </dgm:t>
    </dgm:pt>
    <dgm:pt modelId="{F5E865D7-11AA-4ADE-9453-B6EB6C5D0688}" type="sibTrans" cxnId="{2F061A56-03E2-4494-BC6B-33B87E421B07}">
      <dgm:prSet/>
      <dgm:spPr/>
      <dgm:t>
        <a:bodyPr/>
        <a:lstStyle/>
        <a:p>
          <a:endParaRPr lang="en-US"/>
        </a:p>
      </dgm:t>
    </dgm:pt>
    <dgm:pt modelId="{B44BB067-3FE1-4C34-93F4-2513403D60EA}">
      <dgm:prSet custT="1"/>
      <dgm:spPr/>
      <dgm:t>
        <a:bodyPr anchor="ctr"/>
        <a:lstStyle/>
        <a:p>
          <a:pPr rtl="0"/>
          <a:r>
            <a:rPr lang="es-ES" sz="1000"/>
            <a:t>Simplificar el lenguaje</a:t>
          </a:r>
          <a:r>
            <a:rPr lang="es-ES" sz="1000">
              <a:latin typeface="Lato"/>
            </a:rPr>
            <a:t> cuando</a:t>
          </a:r>
          <a:r>
            <a:rPr lang="es-ES" sz="1000"/>
            <a:t> sea posible
Permitir respuestas parciales o por niveles si los datos están incompletos</a:t>
          </a:r>
          <a:endParaRPr lang="en-US" sz="1000"/>
        </a:p>
      </dgm:t>
    </dgm:pt>
    <dgm:pt modelId="{9BA7D473-8799-41D6-A501-C9FF158545AD}" type="parTrans" cxnId="{9680093A-6F4D-4B79-AB78-06D9914EB6EB}">
      <dgm:prSet/>
      <dgm:spPr/>
      <dgm:t>
        <a:bodyPr/>
        <a:lstStyle/>
        <a:p>
          <a:endParaRPr lang="en-US"/>
        </a:p>
      </dgm:t>
    </dgm:pt>
    <dgm:pt modelId="{0B725948-409B-434E-9331-F622B4F2FD52}" type="sibTrans" cxnId="{9680093A-6F4D-4B79-AB78-06D9914EB6EB}">
      <dgm:prSet/>
      <dgm:spPr/>
      <dgm:t>
        <a:bodyPr/>
        <a:lstStyle/>
        <a:p>
          <a:endParaRPr lang="en-US"/>
        </a:p>
      </dgm:t>
    </dgm:pt>
    <dgm:pt modelId="{B84E44EF-C3E5-4C50-8AFC-504A9AB91F88}">
      <dgm:prSet custT="1"/>
      <dgm:spPr/>
      <dgm:t>
        <a:bodyPr anchor="ctr"/>
        <a:lstStyle/>
        <a:p>
          <a:pPr rtl="0"/>
          <a:r>
            <a:rPr lang="es-ES" sz="1000"/>
            <a:t>Ofrecer</a:t>
          </a:r>
          <a:r>
            <a:rPr lang="es-ES" sz="1000">
              <a:latin typeface="Lato"/>
            </a:rPr>
            <a:t> guías</a:t>
          </a:r>
          <a:r>
            <a:rPr lang="es-ES" sz="1000"/>
            <a:t> sobre la comunicación interna y la alineación de las partes interesadas
Reconocer las limitaciones de recursos y sugerir la presentación de</a:t>
          </a:r>
          <a:r>
            <a:rPr lang="es-ES" sz="1000">
              <a:latin typeface="Lato"/>
            </a:rPr>
            <a:t> reportes</a:t>
          </a:r>
          <a:r>
            <a:rPr lang="es-ES" sz="1000"/>
            <a:t> por fases</a:t>
          </a:r>
          <a:endParaRPr lang="en-US" sz="1000"/>
        </a:p>
      </dgm:t>
    </dgm:pt>
    <dgm:pt modelId="{82ECF638-1F2C-4B35-BE5E-0CB7728A0F76}" type="parTrans" cxnId="{0EF89CC9-5AD2-493C-A921-12880EA5B1FF}">
      <dgm:prSet/>
      <dgm:spPr/>
      <dgm:t>
        <a:bodyPr/>
        <a:lstStyle/>
        <a:p>
          <a:endParaRPr lang="en-US"/>
        </a:p>
      </dgm:t>
    </dgm:pt>
    <dgm:pt modelId="{0572B980-7303-46B5-8FFB-132A9268B1FA}" type="sibTrans" cxnId="{0EF89CC9-5AD2-493C-A921-12880EA5B1FF}">
      <dgm:prSet/>
      <dgm:spPr/>
      <dgm:t>
        <a:bodyPr/>
        <a:lstStyle/>
        <a:p>
          <a:endParaRPr lang="en-US"/>
        </a:p>
      </dgm:t>
    </dgm:pt>
    <dgm:pt modelId="{463B0990-98B4-45A5-9C31-047C630DD126}" type="pres">
      <dgm:prSet presAssocID="{56A7ECBC-F62E-43AF-8255-35C3104DBE06}" presName="Name0" presStyleCnt="0">
        <dgm:presLayoutVars>
          <dgm:dir/>
          <dgm:animLvl val="lvl"/>
          <dgm:resizeHandles val="exact"/>
        </dgm:presLayoutVars>
      </dgm:prSet>
      <dgm:spPr/>
    </dgm:pt>
    <dgm:pt modelId="{92043D12-25A7-4F82-BF81-2F56478CC40C}" type="pres">
      <dgm:prSet presAssocID="{36B0EF1E-FB01-451A-A568-D3127D3262CE}" presName="linNode" presStyleCnt="0"/>
      <dgm:spPr/>
    </dgm:pt>
    <dgm:pt modelId="{E3289271-BD97-4A3A-99E4-FAE5F0854507}" type="pres">
      <dgm:prSet presAssocID="{36B0EF1E-FB01-451A-A568-D3127D3262CE}" presName="parentText" presStyleLbl="alignNode1" presStyleIdx="0" presStyleCnt="4">
        <dgm:presLayoutVars>
          <dgm:chMax val="1"/>
          <dgm:bulletEnabled/>
        </dgm:presLayoutVars>
      </dgm:prSet>
      <dgm:spPr/>
    </dgm:pt>
    <dgm:pt modelId="{424B0DA7-F2F6-452F-8037-83DF1AD1B487}" type="pres">
      <dgm:prSet presAssocID="{36B0EF1E-FB01-451A-A568-D3127D3262CE}" presName="descendantText" presStyleLbl="alignAccFollowNode1" presStyleIdx="0" presStyleCnt="4">
        <dgm:presLayoutVars>
          <dgm:bulletEnabled/>
        </dgm:presLayoutVars>
      </dgm:prSet>
      <dgm:spPr/>
    </dgm:pt>
    <dgm:pt modelId="{B0E984EB-A45D-4F6A-AE66-C2AB57EA95C7}" type="pres">
      <dgm:prSet presAssocID="{0BF3DDE8-FEBE-469C-BA85-FC8BD178B873}" presName="sp" presStyleCnt="0"/>
      <dgm:spPr/>
    </dgm:pt>
    <dgm:pt modelId="{EA9543BA-B008-45A4-8F6E-775E977A11D2}" type="pres">
      <dgm:prSet presAssocID="{9E401485-6436-43B5-98BE-6D65772645A9}" presName="linNode" presStyleCnt="0"/>
      <dgm:spPr/>
    </dgm:pt>
    <dgm:pt modelId="{12B43911-C065-462B-9F58-92D23B08758C}" type="pres">
      <dgm:prSet presAssocID="{9E401485-6436-43B5-98BE-6D65772645A9}" presName="parentText" presStyleLbl="alignNode1" presStyleIdx="1" presStyleCnt="4">
        <dgm:presLayoutVars>
          <dgm:chMax val="1"/>
          <dgm:bulletEnabled/>
        </dgm:presLayoutVars>
      </dgm:prSet>
      <dgm:spPr/>
    </dgm:pt>
    <dgm:pt modelId="{86A15670-B13F-4AE2-8A9E-95B511F9FBB6}" type="pres">
      <dgm:prSet presAssocID="{9E401485-6436-43B5-98BE-6D65772645A9}" presName="descendantText" presStyleLbl="alignAccFollowNode1" presStyleIdx="1" presStyleCnt="4">
        <dgm:presLayoutVars>
          <dgm:bulletEnabled/>
        </dgm:presLayoutVars>
      </dgm:prSet>
      <dgm:spPr/>
    </dgm:pt>
    <dgm:pt modelId="{67A55767-5180-444F-8FB1-39D28DC86A5B}" type="pres">
      <dgm:prSet presAssocID="{F9A0198C-F5B5-40B8-B3FE-4DDFE938DC53}" presName="sp" presStyleCnt="0"/>
      <dgm:spPr/>
    </dgm:pt>
    <dgm:pt modelId="{B0BC50B0-76B4-42AF-AA41-8C5401E4FA0B}" type="pres">
      <dgm:prSet presAssocID="{CD05CF79-E130-4FB8-86C0-7B07639818E7}" presName="linNode" presStyleCnt="0"/>
      <dgm:spPr/>
    </dgm:pt>
    <dgm:pt modelId="{6B2F6649-01AB-4056-83F5-6E92DC5C1632}" type="pres">
      <dgm:prSet presAssocID="{CD05CF79-E130-4FB8-86C0-7B07639818E7}" presName="parentText" presStyleLbl="alignNode1" presStyleIdx="2" presStyleCnt="4">
        <dgm:presLayoutVars>
          <dgm:chMax val="1"/>
          <dgm:bulletEnabled/>
        </dgm:presLayoutVars>
      </dgm:prSet>
      <dgm:spPr/>
    </dgm:pt>
    <dgm:pt modelId="{36C559D8-5655-4E72-9EAC-85EC370295FE}" type="pres">
      <dgm:prSet presAssocID="{CD05CF79-E130-4FB8-86C0-7B07639818E7}" presName="descendantText" presStyleLbl="alignAccFollowNode1" presStyleIdx="2" presStyleCnt="4">
        <dgm:presLayoutVars>
          <dgm:bulletEnabled/>
        </dgm:presLayoutVars>
      </dgm:prSet>
      <dgm:spPr/>
    </dgm:pt>
    <dgm:pt modelId="{FC0C5CA1-F957-468B-9841-4A3C12C2BC6B}" type="pres">
      <dgm:prSet presAssocID="{311DFA23-FF2E-4C6F-9079-273CF32463A0}" presName="sp" presStyleCnt="0"/>
      <dgm:spPr/>
    </dgm:pt>
    <dgm:pt modelId="{AAD57738-6216-47A0-AF97-D670C3EB6A35}" type="pres">
      <dgm:prSet presAssocID="{B3BD5E10-A606-4B7D-AE8C-96ED2C32FE47}" presName="linNode" presStyleCnt="0"/>
      <dgm:spPr/>
    </dgm:pt>
    <dgm:pt modelId="{199A246F-5FD3-4ED6-818F-5AA56E56B89C}" type="pres">
      <dgm:prSet presAssocID="{B3BD5E10-A606-4B7D-AE8C-96ED2C32FE47}" presName="parentText" presStyleLbl="alignNode1" presStyleIdx="3" presStyleCnt="4">
        <dgm:presLayoutVars>
          <dgm:chMax val="1"/>
          <dgm:bulletEnabled/>
        </dgm:presLayoutVars>
      </dgm:prSet>
      <dgm:spPr/>
    </dgm:pt>
    <dgm:pt modelId="{7685C1F9-A10B-4F2A-A9ED-9CF4145C0E0C}" type="pres">
      <dgm:prSet presAssocID="{B3BD5E10-A606-4B7D-AE8C-96ED2C32FE47}" presName="descendantText" presStyleLbl="alignAccFollowNode1" presStyleIdx="3" presStyleCnt="4" custLinFactX="44460" custLinFactNeighborX="100000" custLinFactNeighborY="21809">
        <dgm:presLayoutVars>
          <dgm:bulletEnabled/>
        </dgm:presLayoutVars>
      </dgm:prSet>
      <dgm:spPr/>
    </dgm:pt>
  </dgm:ptLst>
  <dgm:cxnLst>
    <dgm:cxn modelId="{6557C700-95E9-4DB9-B501-61FA4FFE09CC}" type="presOf" srcId="{9E401485-6436-43B5-98BE-6D65772645A9}" destId="{12B43911-C065-462B-9F58-92D23B08758C}" srcOrd="0" destOrd="0" presId="urn:microsoft.com/office/officeart/2016/7/layout/VerticalSolidActionList"/>
    <dgm:cxn modelId="{50B81C01-FF29-48EB-8D82-0B0557256802}" type="presOf" srcId="{FBA7935B-9376-44BA-9EC5-F843B5FFE9EB}" destId="{36C559D8-5655-4E72-9EAC-85EC370295FE}" srcOrd="0" destOrd="0" presId="urn:microsoft.com/office/officeart/2016/7/layout/VerticalSolidActionList"/>
    <dgm:cxn modelId="{C2FED00D-71C8-45FA-80EC-1A8D978A4AC7}" srcId="{F85A84A1-FF5F-49C5-B9AF-2EAB1B549E65}" destId="{7094A9EC-9AF1-403F-ACF2-A98A5E67AEFA}" srcOrd="0" destOrd="0" parTransId="{4DECA051-4D93-4585-AA38-15D458826265}" sibTransId="{D9C8B1EC-4DBF-4BF6-8D96-5D1993254753}"/>
    <dgm:cxn modelId="{9944B70F-4C93-4D09-8DE1-296587548A2A}" type="presOf" srcId="{B48D0E91-D16E-4713-8CD3-49D230B5EEC8}" destId="{7685C1F9-A10B-4F2A-A9ED-9CF4145C0E0C}" srcOrd="0" destOrd="0" presId="urn:microsoft.com/office/officeart/2016/7/layout/VerticalSolidActionList"/>
    <dgm:cxn modelId="{A4DA2913-AA87-49E4-AE10-E914FC4A0FDD}" srcId="{56A7ECBC-F62E-43AF-8255-35C3104DBE06}" destId="{B3BD5E10-A606-4B7D-AE8C-96ED2C32FE47}" srcOrd="3" destOrd="0" parTransId="{E97A90F9-79D1-46A5-A080-F0F057F4671A}" sibTransId="{8147324F-5C01-4B0D-B7B6-D6345E39C164}"/>
    <dgm:cxn modelId="{C5828522-E6EA-4652-A548-4D968FC4DC3C}" type="presOf" srcId="{76A2D383-47EF-4CDB-9D84-CA26E7A49505}" destId="{424B0DA7-F2F6-452F-8037-83DF1AD1B487}" srcOrd="0" destOrd="2" presId="urn:microsoft.com/office/officeart/2016/7/layout/VerticalSolidActionList"/>
    <dgm:cxn modelId="{7B2B652F-8129-4AA1-A10F-FF38E3090475}" type="presOf" srcId="{7094A9EC-9AF1-403F-ACF2-A98A5E67AEFA}" destId="{424B0DA7-F2F6-452F-8037-83DF1AD1B487}" srcOrd="0" destOrd="1" presId="urn:microsoft.com/office/officeart/2016/7/layout/VerticalSolidActionList"/>
    <dgm:cxn modelId="{9680093A-6F4D-4B79-AB78-06D9914EB6EB}" srcId="{FBA7935B-9376-44BA-9EC5-F843B5FFE9EB}" destId="{B44BB067-3FE1-4C34-93F4-2513403D60EA}" srcOrd="0" destOrd="0" parTransId="{9BA7D473-8799-41D6-A501-C9FF158545AD}" sibTransId="{0B725948-409B-434E-9331-F622B4F2FD52}"/>
    <dgm:cxn modelId="{F005C960-8851-4D76-B237-A79CDF377A04}" srcId="{56A7ECBC-F62E-43AF-8255-35C3104DBE06}" destId="{9E401485-6436-43B5-98BE-6D65772645A9}" srcOrd="1" destOrd="0" parTransId="{63D76DCD-E187-4B2D-8E1F-35A81C369677}" sibTransId="{F9A0198C-F5B5-40B8-B3FE-4DDFE938DC53}"/>
    <dgm:cxn modelId="{24668A41-6E0C-45A3-85E0-C322EFFF0130}" type="presOf" srcId="{F85A84A1-FF5F-49C5-B9AF-2EAB1B549E65}" destId="{424B0DA7-F2F6-452F-8037-83DF1AD1B487}" srcOrd="0" destOrd="0" presId="urn:microsoft.com/office/officeart/2016/7/layout/VerticalSolidActionList"/>
    <dgm:cxn modelId="{31211D42-03A1-488E-91DB-FCE7B757ADAB}" type="presOf" srcId="{B3BD5E10-A606-4B7D-AE8C-96ED2C32FE47}" destId="{199A246F-5FD3-4ED6-818F-5AA56E56B89C}" srcOrd="0" destOrd="0" presId="urn:microsoft.com/office/officeart/2016/7/layout/VerticalSolidActionList"/>
    <dgm:cxn modelId="{57764A4D-9502-4846-83C9-94C6213605C4}" srcId="{CD05CF79-E130-4FB8-86C0-7B07639818E7}" destId="{FBA7935B-9376-44BA-9EC5-F843B5FFE9EB}" srcOrd="0" destOrd="0" parTransId="{C3F4E746-9631-45D7-9BCC-B288A2C15893}" sibTransId="{D11BBA11-C741-4446-BF50-4353F5CB216A}"/>
    <dgm:cxn modelId="{2F061A56-03E2-4494-BC6B-33B87E421B07}" srcId="{A790960A-2C34-4997-8BC9-814FE7EDFBD3}" destId="{41F19704-95E3-4A45-9F6D-080091068A21}" srcOrd="0" destOrd="0" parTransId="{B251F6AA-423D-4A29-A5C6-B21A152E4A01}" sibTransId="{F5E865D7-11AA-4ADE-9453-B6EB6C5D0688}"/>
    <dgm:cxn modelId="{016EF476-07F0-46A3-91E0-E14626AE1A2E}" type="presOf" srcId="{A790960A-2C34-4997-8BC9-814FE7EDFBD3}" destId="{86A15670-B13F-4AE2-8A9E-95B511F9FBB6}" srcOrd="0" destOrd="0" presId="urn:microsoft.com/office/officeart/2016/7/layout/VerticalSolidActionList"/>
    <dgm:cxn modelId="{7F1D4985-7028-4F18-8B10-50640263385C}" type="presOf" srcId="{B44BB067-3FE1-4C34-93F4-2513403D60EA}" destId="{36C559D8-5655-4E72-9EAC-85EC370295FE}" srcOrd="0" destOrd="1" presId="urn:microsoft.com/office/officeart/2016/7/layout/VerticalSolidActionList"/>
    <dgm:cxn modelId="{FD022F98-875F-45F2-9B3D-F9D3EF6A87A4}" type="presOf" srcId="{B84E44EF-C3E5-4C50-8AFC-504A9AB91F88}" destId="{7685C1F9-A10B-4F2A-A9ED-9CF4145C0E0C}" srcOrd="0" destOrd="1" presId="urn:microsoft.com/office/officeart/2016/7/layout/VerticalSolidActionList"/>
    <dgm:cxn modelId="{53B1929F-02D5-4759-AB6E-FB85D6B56F3C}" type="presOf" srcId="{41F19704-95E3-4A45-9F6D-080091068A21}" destId="{86A15670-B13F-4AE2-8A9E-95B511F9FBB6}" srcOrd="0" destOrd="1" presId="urn:microsoft.com/office/officeart/2016/7/layout/VerticalSolidActionList"/>
    <dgm:cxn modelId="{F9CDB1AB-9983-4533-8914-B82659804BDD}" srcId="{56A7ECBC-F62E-43AF-8255-35C3104DBE06}" destId="{36B0EF1E-FB01-451A-A568-D3127D3262CE}" srcOrd="0" destOrd="0" parTransId="{A7364336-404C-4C75-A3A1-1C1CCC2889F5}" sibTransId="{0BF3DDE8-FEBE-469C-BA85-FC8BD178B873}"/>
    <dgm:cxn modelId="{F5CB05BA-AF98-45B3-B3C6-95020FCFE26B}" type="presOf" srcId="{56A7ECBC-F62E-43AF-8255-35C3104DBE06}" destId="{463B0990-98B4-45A5-9C31-047C630DD126}" srcOrd="0" destOrd="0" presId="urn:microsoft.com/office/officeart/2016/7/layout/VerticalSolidActionList"/>
    <dgm:cxn modelId="{EB19AAC3-E465-4BBE-A9F1-F8BF2198D53B}" srcId="{B3BD5E10-A606-4B7D-AE8C-96ED2C32FE47}" destId="{B48D0E91-D16E-4713-8CD3-49D230B5EEC8}" srcOrd="0" destOrd="0" parTransId="{23C8D675-E1EC-40C5-874A-A0935C9ABAFB}" sibTransId="{17C0234B-067F-4494-A32E-014F5DD33B64}"/>
    <dgm:cxn modelId="{C03046C5-5F67-47F3-A60B-1F2BB417499B}" type="presOf" srcId="{36B0EF1E-FB01-451A-A568-D3127D3262CE}" destId="{E3289271-BD97-4A3A-99E4-FAE5F0854507}" srcOrd="0" destOrd="0" presId="urn:microsoft.com/office/officeart/2016/7/layout/VerticalSolidActionList"/>
    <dgm:cxn modelId="{0EF89CC9-5AD2-493C-A921-12880EA5B1FF}" srcId="{B48D0E91-D16E-4713-8CD3-49D230B5EEC8}" destId="{B84E44EF-C3E5-4C50-8AFC-504A9AB91F88}" srcOrd="0" destOrd="0" parTransId="{82ECF638-1F2C-4B35-BE5E-0CB7728A0F76}" sibTransId="{0572B980-7303-46B5-8FFB-132A9268B1FA}"/>
    <dgm:cxn modelId="{5F32D9D2-CDCE-4063-A939-42F0087A489A}" srcId="{56A7ECBC-F62E-43AF-8255-35C3104DBE06}" destId="{CD05CF79-E130-4FB8-86C0-7B07639818E7}" srcOrd="2" destOrd="0" parTransId="{0BD3189D-39B3-4C1E-A7A5-7FA9FD0462EB}" sibTransId="{311DFA23-FF2E-4C6F-9079-273CF32463A0}"/>
    <dgm:cxn modelId="{731166D4-913A-4DD2-A1F8-4B88A9FDD7D0}" srcId="{36B0EF1E-FB01-451A-A568-D3127D3262CE}" destId="{F85A84A1-FF5F-49C5-B9AF-2EAB1B549E65}" srcOrd="0" destOrd="0" parTransId="{5022AE15-EE6A-4576-A963-F631A93BD33F}" sibTransId="{64275157-A0B9-470E-B3EB-09B41625EC3D}"/>
    <dgm:cxn modelId="{207098DA-D04F-44CC-BBC8-A40978A60927}" srcId="{9E401485-6436-43B5-98BE-6D65772645A9}" destId="{A790960A-2C34-4997-8BC9-814FE7EDFBD3}" srcOrd="0" destOrd="0" parTransId="{02B44B6A-0C0C-4634-9258-0FF12B770375}" sibTransId="{ED0EA541-B2DA-4DE9-9C80-173F07E33B23}"/>
    <dgm:cxn modelId="{9C0397DE-6686-4321-A55C-AD36E00C0EDD}" type="presOf" srcId="{CD05CF79-E130-4FB8-86C0-7B07639818E7}" destId="{6B2F6649-01AB-4056-83F5-6E92DC5C1632}" srcOrd="0" destOrd="0" presId="urn:microsoft.com/office/officeart/2016/7/layout/VerticalSolidActionList"/>
    <dgm:cxn modelId="{30A5A7E7-0416-47D2-888A-A658AFC7458B}" srcId="{F85A84A1-FF5F-49C5-B9AF-2EAB1B549E65}" destId="{76A2D383-47EF-4CDB-9D84-CA26E7A49505}" srcOrd="1" destOrd="0" parTransId="{3F13CEB0-8C91-43CB-A2D7-172DC04D34E2}" sibTransId="{7E3184CB-CA79-4C7F-B37E-3C4EC31B11DB}"/>
    <dgm:cxn modelId="{6E46C116-EC4D-4AFD-B2DE-7030B6831D90}" type="presParOf" srcId="{463B0990-98B4-45A5-9C31-047C630DD126}" destId="{92043D12-25A7-4F82-BF81-2F56478CC40C}" srcOrd="0" destOrd="0" presId="urn:microsoft.com/office/officeart/2016/7/layout/VerticalSolidActionList"/>
    <dgm:cxn modelId="{6BC9DBDA-43C0-42D6-B3F6-D008663FBB34}" type="presParOf" srcId="{92043D12-25A7-4F82-BF81-2F56478CC40C}" destId="{E3289271-BD97-4A3A-99E4-FAE5F0854507}" srcOrd="0" destOrd="0" presId="urn:microsoft.com/office/officeart/2016/7/layout/VerticalSolidActionList"/>
    <dgm:cxn modelId="{A17DC0F5-7D56-41B8-9F53-2ACEA4F0E297}" type="presParOf" srcId="{92043D12-25A7-4F82-BF81-2F56478CC40C}" destId="{424B0DA7-F2F6-452F-8037-83DF1AD1B487}" srcOrd="1" destOrd="0" presId="urn:microsoft.com/office/officeart/2016/7/layout/VerticalSolidActionList"/>
    <dgm:cxn modelId="{5C0DD133-DDF2-43BB-B2AF-523F151FE659}" type="presParOf" srcId="{463B0990-98B4-45A5-9C31-047C630DD126}" destId="{B0E984EB-A45D-4F6A-AE66-C2AB57EA95C7}" srcOrd="1" destOrd="0" presId="urn:microsoft.com/office/officeart/2016/7/layout/VerticalSolidActionList"/>
    <dgm:cxn modelId="{4AA9E032-A856-4464-B931-E7599CC2758D}" type="presParOf" srcId="{463B0990-98B4-45A5-9C31-047C630DD126}" destId="{EA9543BA-B008-45A4-8F6E-775E977A11D2}" srcOrd="2" destOrd="0" presId="urn:microsoft.com/office/officeart/2016/7/layout/VerticalSolidActionList"/>
    <dgm:cxn modelId="{E7EDCE99-3A8B-4551-BF4C-9200E166D005}" type="presParOf" srcId="{EA9543BA-B008-45A4-8F6E-775E977A11D2}" destId="{12B43911-C065-462B-9F58-92D23B08758C}" srcOrd="0" destOrd="0" presId="urn:microsoft.com/office/officeart/2016/7/layout/VerticalSolidActionList"/>
    <dgm:cxn modelId="{C0F12578-DAD5-4E50-B30F-081D42CC115C}" type="presParOf" srcId="{EA9543BA-B008-45A4-8F6E-775E977A11D2}" destId="{86A15670-B13F-4AE2-8A9E-95B511F9FBB6}" srcOrd="1" destOrd="0" presId="urn:microsoft.com/office/officeart/2016/7/layout/VerticalSolidActionList"/>
    <dgm:cxn modelId="{68F1606B-15A3-4DB8-8D81-AE927C9B5735}" type="presParOf" srcId="{463B0990-98B4-45A5-9C31-047C630DD126}" destId="{67A55767-5180-444F-8FB1-39D28DC86A5B}" srcOrd="3" destOrd="0" presId="urn:microsoft.com/office/officeart/2016/7/layout/VerticalSolidActionList"/>
    <dgm:cxn modelId="{81379E49-B16C-4C44-819F-8AE1867D814A}" type="presParOf" srcId="{463B0990-98B4-45A5-9C31-047C630DD126}" destId="{B0BC50B0-76B4-42AF-AA41-8C5401E4FA0B}" srcOrd="4" destOrd="0" presId="urn:microsoft.com/office/officeart/2016/7/layout/VerticalSolidActionList"/>
    <dgm:cxn modelId="{096708E9-EFF3-44DF-8ABC-D9B827290296}" type="presParOf" srcId="{B0BC50B0-76B4-42AF-AA41-8C5401E4FA0B}" destId="{6B2F6649-01AB-4056-83F5-6E92DC5C1632}" srcOrd="0" destOrd="0" presId="urn:microsoft.com/office/officeart/2016/7/layout/VerticalSolidActionList"/>
    <dgm:cxn modelId="{0687FD1B-92F0-41A7-BC01-0D1D806CBB54}" type="presParOf" srcId="{B0BC50B0-76B4-42AF-AA41-8C5401E4FA0B}" destId="{36C559D8-5655-4E72-9EAC-85EC370295FE}" srcOrd="1" destOrd="0" presId="urn:microsoft.com/office/officeart/2016/7/layout/VerticalSolidActionList"/>
    <dgm:cxn modelId="{92576873-A52C-43E9-B093-20FA883D25A6}" type="presParOf" srcId="{463B0990-98B4-45A5-9C31-047C630DD126}" destId="{FC0C5CA1-F957-468B-9841-4A3C12C2BC6B}" srcOrd="5" destOrd="0" presId="urn:microsoft.com/office/officeart/2016/7/layout/VerticalSolidActionList"/>
    <dgm:cxn modelId="{A8819A67-62BE-4073-B9CB-5964F32B701E}" type="presParOf" srcId="{463B0990-98B4-45A5-9C31-047C630DD126}" destId="{AAD57738-6216-47A0-AF97-D670C3EB6A35}" srcOrd="6" destOrd="0" presId="urn:microsoft.com/office/officeart/2016/7/layout/VerticalSolidActionList"/>
    <dgm:cxn modelId="{DFE1180B-C093-41C8-8D53-A90C2826A1A6}" type="presParOf" srcId="{AAD57738-6216-47A0-AF97-D670C3EB6A35}" destId="{199A246F-5FD3-4ED6-818F-5AA56E56B89C}" srcOrd="0" destOrd="0" presId="urn:microsoft.com/office/officeart/2016/7/layout/VerticalSolidActionList"/>
    <dgm:cxn modelId="{C546F5D3-BE14-417E-A474-8660D40F61B0}" type="presParOf" srcId="{AAD57738-6216-47A0-AF97-D670C3EB6A35}" destId="{7685C1F9-A10B-4F2A-A9ED-9CF4145C0E0C}" srcOrd="1" destOrd="0" presId="urn:microsoft.com/office/officeart/2016/7/layout/VerticalSolidActionList"/>
  </dgm:cxnLst>
  <dgm:bg/>
  <dgm:whole>
    <a:ln>
      <a:solidFill>
        <a:srgbClr val="005984"/>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69617D-DEDE-4881-A1A0-1BD2C8A07DCF}">
      <dsp:nvSpPr>
        <dsp:cNvPr id="0" name=""/>
        <dsp:cNvSpPr/>
      </dsp:nvSpPr>
      <dsp:spPr>
        <a:xfrm>
          <a:off x="0" y="2544"/>
          <a:ext cx="7808719" cy="54205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4C8C12-F7A6-4DD8-B6A6-914797C7FC8B}">
      <dsp:nvSpPr>
        <dsp:cNvPr id="0" name=""/>
        <dsp:cNvSpPr/>
      </dsp:nvSpPr>
      <dsp:spPr>
        <a:xfrm>
          <a:off x="163971" y="124507"/>
          <a:ext cx="298130" cy="2981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6F56969-95E7-4C2C-8814-688E818A1260}">
      <dsp:nvSpPr>
        <dsp:cNvPr id="0" name=""/>
        <dsp:cNvSpPr/>
      </dsp:nvSpPr>
      <dsp:spPr>
        <a:xfrm>
          <a:off x="626074" y="2544"/>
          <a:ext cx="7182644" cy="542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368" tIns="57368" rIns="57368" bIns="57368" numCol="1" spcCol="1270" anchor="ctr" anchorCtr="0">
          <a:noAutofit/>
        </a:bodyPr>
        <a:lstStyle/>
        <a:p>
          <a:pPr marL="0" lvl="0" indent="0" algn="l" defTabSz="622300">
            <a:lnSpc>
              <a:spcPct val="100000"/>
            </a:lnSpc>
            <a:spcBef>
              <a:spcPct val="0"/>
            </a:spcBef>
            <a:spcAft>
              <a:spcPct val="35000"/>
            </a:spcAft>
            <a:buNone/>
          </a:pPr>
          <a:r>
            <a:rPr lang="es-ES" sz="1400" kern="1200"/>
            <a:t>El programa piloto fue un éxito y permitirá a CASE lanzar una encuesta anual de benchmarking para esta región</a:t>
          </a:r>
          <a:endParaRPr lang="en-US" sz="1400" kern="1200"/>
        </a:p>
      </dsp:txBody>
      <dsp:txXfrm>
        <a:off x="626074" y="2544"/>
        <a:ext cx="7182644" cy="542056"/>
      </dsp:txXfrm>
    </dsp:sp>
    <dsp:sp modelId="{953139BF-7FEF-4962-B198-8D3E0794FADB}">
      <dsp:nvSpPr>
        <dsp:cNvPr id="0" name=""/>
        <dsp:cNvSpPr/>
      </dsp:nvSpPr>
      <dsp:spPr>
        <a:xfrm>
          <a:off x="0" y="680114"/>
          <a:ext cx="7808719" cy="54205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0611D3-064A-4FEF-BD29-9235B0DDA4F8}">
      <dsp:nvSpPr>
        <dsp:cNvPr id="0" name=""/>
        <dsp:cNvSpPr/>
      </dsp:nvSpPr>
      <dsp:spPr>
        <a:xfrm>
          <a:off x="163971" y="802077"/>
          <a:ext cx="298130" cy="2981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93EAE6C-388B-4934-958B-2A54AF3D8320}">
      <dsp:nvSpPr>
        <dsp:cNvPr id="0" name=""/>
        <dsp:cNvSpPr/>
      </dsp:nvSpPr>
      <dsp:spPr>
        <a:xfrm>
          <a:off x="626074" y="680114"/>
          <a:ext cx="7182644" cy="542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368" tIns="57368" rIns="57368" bIns="57368" numCol="1" spcCol="1270" anchor="ctr" anchorCtr="0">
          <a:noAutofit/>
        </a:bodyPr>
        <a:lstStyle/>
        <a:p>
          <a:pPr marL="0" lvl="0" indent="0" algn="l" defTabSz="622300">
            <a:lnSpc>
              <a:spcPct val="100000"/>
            </a:lnSpc>
            <a:spcBef>
              <a:spcPct val="0"/>
            </a:spcBef>
            <a:spcAft>
              <a:spcPct val="35000"/>
            </a:spcAft>
            <a:buNone/>
          </a:pPr>
          <a:r>
            <a:rPr lang="es-ES" sz="1400" kern="1200"/>
            <a:t>La procuración de fondos es una maratón: existe una correlación entre los fondos recibidos y la</a:t>
          </a:r>
          <a:r>
            <a:rPr lang="es-ES" sz="1400" kern="1200">
              <a:latin typeface="Lato"/>
            </a:rPr>
            <a:t> antigüedad</a:t>
          </a:r>
          <a:r>
            <a:rPr lang="es-ES" sz="1400" kern="1200"/>
            <a:t> de la oficina de procuración de fondos.</a:t>
          </a:r>
          <a:endParaRPr lang="en-US" sz="1400" kern="1200"/>
        </a:p>
      </dsp:txBody>
      <dsp:txXfrm>
        <a:off x="626074" y="680114"/>
        <a:ext cx="7182644" cy="542056"/>
      </dsp:txXfrm>
    </dsp:sp>
    <dsp:sp modelId="{69EC9438-A324-4FEF-95BC-0B11DBD71651}">
      <dsp:nvSpPr>
        <dsp:cNvPr id="0" name=""/>
        <dsp:cNvSpPr/>
      </dsp:nvSpPr>
      <dsp:spPr>
        <a:xfrm>
          <a:off x="0" y="1357684"/>
          <a:ext cx="7808719" cy="54205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5D6990-DACB-4DBC-A96C-566B9E376D42}">
      <dsp:nvSpPr>
        <dsp:cNvPr id="0" name=""/>
        <dsp:cNvSpPr/>
      </dsp:nvSpPr>
      <dsp:spPr>
        <a:xfrm>
          <a:off x="163971" y="1479647"/>
          <a:ext cx="298130" cy="2981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0E57058-1A0D-4945-90EC-2F845E53D25F}">
      <dsp:nvSpPr>
        <dsp:cNvPr id="0" name=""/>
        <dsp:cNvSpPr/>
      </dsp:nvSpPr>
      <dsp:spPr>
        <a:xfrm>
          <a:off x="626074" y="1357684"/>
          <a:ext cx="7182644" cy="542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368" tIns="57368" rIns="57368" bIns="57368" numCol="1" spcCol="1270" anchor="ctr" anchorCtr="0">
          <a:noAutofit/>
        </a:bodyPr>
        <a:lstStyle/>
        <a:p>
          <a:pPr marL="0" lvl="0" indent="0" algn="l" defTabSz="622300">
            <a:lnSpc>
              <a:spcPct val="100000"/>
            </a:lnSpc>
            <a:spcBef>
              <a:spcPct val="0"/>
            </a:spcBef>
            <a:spcAft>
              <a:spcPct val="35000"/>
            </a:spcAft>
            <a:buNone/>
          </a:pPr>
          <a:r>
            <a:rPr lang="es-ES" sz="1400" kern="1200"/>
            <a:t>Las donaciones individuales representan una parte mayor de los fondos recibidos de lo previsto, en comparación con otras regiones.</a:t>
          </a:r>
          <a:endParaRPr lang="en-US" sz="1400" kern="1200"/>
        </a:p>
      </dsp:txBody>
      <dsp:txXfrm>
        <a:off x="626074" y="1357684"/>
        <a:ext cx="7182644" cy="542056"/>
      </dsp:txXfrm>
    </dsp:sp>
    <dsp:sp modelId="{EA403CFA-79C0-4A73-BAFB-361C29F173EA}">
      <dsp:nvSpPr>
        <dsp:cNvPr id="0" name=""/>
        <dsp:cNvSpPr/>
      </dsp:nvSpPr>
      <dsp:spPr>
        <a:xfrm>
          <a:off x="0" y="2035255"/>
          <a:ext cx="7808719" cy="54205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39179A-5A8E-45DD-B9DE-D50803E09099}">
      <dsp:nvSpPr>
        <dsp:cNvPr id="0" name=""/>
        <dsp:cNvSpPr/>
      </dsp:nvSpPr>
      <dsp:spPr>
        <a:xfrm>
          <a:off x="163971" y="2157217"/>
          <a:ext cx="298130" cy="29813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C27D8BE-0A6B-48A6-A5AB-7955D48E148E}">
      <dsp:nvSpPr>
        <dsp:cNvPr id="0" name=""/>
        <dsp:cNvSpPr/>
      </dsp:nvSpPr>
      <dsp:spPr>
        <a:xfrm>
          <a:off x="626074" y="2035255"/>
          <a:ext cx="7182644" cy="542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368" tIns="57368" rIns="57368" bIns="57368" numCol="1" spcCol="1270" anchor="ctr" anchorCtr="0">
          <a:noAutofit/>
        </a:bodyPr>
        <a:lstStyle/>
        <a:p>
          <a:pPr marL="0" lvl="0" indent="0" algn="l" defTabSz="622300">
            <a:lnSpc>
              <a:spcPct val="100000"/>
            </a:lnSpc>
            <a:spcBef>
              <a:spcPct val="0"/>
            </a:spcBef>
            <a:spcAft>
              <a:spcPct val="35000"/>
            </a:spcAft>
            <a:buNone/>
          </a:pPr>
          <a:r>
            <a:rPr lang="es-ES" sz="1400" kern="1200"/>
            <a:t>La misión es fundamental para el resultado de la procuración de fondos, como se ha visto con el éxito en la procuración de fondos para estudiantes y programas sociales.</a:t>
          </a:r>
          <a:endParaRPr lang="en-US" sz="1400" kern="1200"/>
        </a:p>
      </dsp:txBody>
      <dsp:txXfrm>
        <a:off x="626074" y="2035255"/>
        <a:ext cx="7182644" cy="542056"/>
      </dsp:txXfrm>
    </dsp:sp>
    <dsp:sp modelId="{4D486230-35FA-488B-BC03-86555AA0E58B}">
      <dsp:nvSpPr>
        <dsp:cNvPr id="0" name=""/>
        <dsp:cNvSpPr/>
      </dsp:nvSpPr>
      <dsp:spPr>
        <a:xfrm>
          <a:off x="0" y="2712825"/>
          <a:ext cx="7808719" cy="54205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4937A8-95E9-4A18-A188-3CD189A545D7}">
      <dsp:nvSpPr>
        <dsp:cNvPr id="0" name=""/>
        <dsp:cNvSpPr/>
      </dsp:nvSpPr>
      <dsp:spPr>
        <a:xfrm>
          <a:off x="163971" y="2834787"/>
          <a:ext cx="298130" cy="29813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B650D4-14A8-4C22-8380-D23D60F3FCA8}">
      <dsp:nvSpPr>
        <dsp:cNvPr id="0" name=""/>
        <dsp:cNvSpPr/>
      </dsp:nvSpPr>
      <dsp:spPr>
        <a:xfrm>
          <a:off x="626074" y="2712825"/>
          <a:ext cx="7182644" cy="542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368" tIns="57368" rIns="57368" bIns="57368" numCol="1" spcCol="1270" anchor="ctr" anchorCtr="0">
          <a:noAutofit/>
        </a:bodyPr>
        <a:lstStyle/>
        <a:p>
          <a:pPr marL="0" lvl="0" indent="0" algn="l" defTabSz="622300">
            <a:lnSpc>
              <a:spcPct val="100000"/>
            </a:lnSpc>
            <a:spcBef>
              <a:spcPct val="0"/>
            </a:spcBef>
            <a:spcAft>
              <a:spcPct val="35000"/>
            </a:spcAft>
            <a:buNone/>
          </a:pPr>
          <a:r>
            <a:rPr lang="es-ES" sz="1400" kern="1200"/>
            <a:t>Aún se necesita inversión y colaboración para que las universidades maximicen los fondos filantrópicos recibidos.</a:t>
          </a:r>
          <a:endParaRPr lang="en-US" sz="1400" kern="1200"/>
        </a:p>
      </dsp:txBody>
      <dsp:txXfrm>
        <a:off x="626074" y="2712825"/>
        <a:ext cx="7182644" cy="5420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1EA3D-CE24-43B8-AB40-A2217D187275}">
      <dsp:nvSpPr>
        <dsp:cNvPr id="0" name=""/>
        <dsp:cNvSpPr/>
      </dsp:nvSpPr>
      <dsp:spPr>
        <a:xfrm>
          <a:off x="0" y="110644"/>
          <a:ext cx="3444457" cy="561600"/>
        </a:xfrm>
        <a:prstGeom prst="roundRect">
          <a:avLst/>
        </a:prstGeom>
        <a:solidFill>
          <a:srgbClr val="1F4E7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MX" sz="1100" kern="1200" noProof="0">
              <a:solidFill>
                <a:srgbClr val="FFFFFF"/>
              </a:solidFill>
              <a:ea typeface="+mn-ea"/>
              <a:cs typeface="+mn-cs"/>
            </a:rPr>
            <a:t>Nuevas promesas o donaciones periódicas. </a:t>
          </a:r>
        </a:p>
      </dsp:txBody>
      <dsp:txXfrm>
        <a:off x="27415" y="138059"/>
        <a:ext cx="3389627" cy="506770"/>
      </dsp:txXfrm>
    </dsp:sp>
    <dsp:sp modelId="{ACA98A01-84C0-4510-AC2A-06D19A1BE93E}">
      <dsp:nvSpPr>
        <dsp:cNvPr id="0" name=""/>
        <dsp:cNvSpPr/>
      </dsp:nvSpPr>
      <dsp:spPr>
        <a:xfrm>
          <a:off x="0" y="661546"/>
          <a:ext cx="3444457" cy="561600"/>
        </a:xfrm>
        <a:prstGeom prst="roundRect">
          <a:avLst/>
        </a:prstGeom>
        <a:solidFill>
          <a:srgbClr val="1F4E7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MX" sz="1100" kern="1200" noProof="0">
              <a:solidFill>
                <a:srgbClr val="FFFFFF"/>
              </a:solidFill>
              <a:ea typeface="+mn-ea"/>
              <a:cs typeface="+mn-cs"/>
            </a:rPr>
            <a:t>Nuevos legados (donantes mayores de 65 años)</a:t>
          </a:r>
        </a:p>
      </dsp:txBody>
      <dsp:txXfrm>
        <a:off x="27415" y="688961"/>
        <a:ext cx="3389627" cy="506770"/>
      </dsp:txXfrm>
    </dsp:sp>
    <dsp:sp modelId="{91252CF3-5B92-40CD-AFAE-66BB3AEBD5A2}">
      <dsp:nvSpPr>
        <dsp:cNvPr id="0" name=""/>
        <dsp:cNvSpPr/>
      </dsp:nvSpPr>
      <dsp:spPr>
        <a:xfrm>
          <a:off x="0" y="1309546"/>
          <a:ext cx="3444457" cy="561600"/>
        </a:xfrm>
        <a:prstGeom prst="roundRect">
          <a:avLst/>
        </a:prstGeom>
        <a:solidFill>
          <a:srgbClr val="F15F2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MX" sz="1100" kern="1200" noProof="0">
              <a:solidFill>
                <a:srgbClr val="FFFFFF"/>
              </a:solidFill>
              <a:ea typeface="+mn-ea"/>
              <a:cs typeface="+mn-cs"/>
            </a:rPr>
            <a:t>Donaciones directas (no asociadas a una promesa)</a:t>
          </a:r>
        </a:p>
      </dsp:txBody>
      <dsp:txXfrm>
        <a:off x="27415" y="1336961"/>
        <a:ext cx="3389627" cy="5067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1EA3D-CE24-43B8-AB40-A2217D187275}">
      <dsp:nvSpPr>
        <dsp:cNvPr id="0" name=""/>
        <dsp:cNvSpPr/>
      </dsp:nvSpPr>
      <dsp:spPr>
        <a:xfrm>
          <a:off x="0" y="0"/>
          <a:ext cx="3444458" cy="524160"/>
        </a:xfrm>
        <a:prstGeom prst="roundRect">
          <a:avLst/>
        </a:prstGeom>
        <a:solidFill>
          <a:srgbClr val="00B5E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MX" sz="1100" kern="1200" noProof="0">
              <a:ea typeface="+mn-ea"/>
              <a:cs typeface="+mn-cs"/>
            </a:rPr>
            <a:t>Pagos de promesas de donativos recibidos</a:t>
          </a:r>
        </a:p>
      </dsp:txBody>
      <dsp:txXfrm>
        <a:off x="25587" y="25587"/>
        <a:ext cx="3393284" cy="472986"/>
      </dsp:txXfrm>
    </dsp:sp>
    <dsp:sp modelId="{F2D7DBAC-A7D1-41D2-9A82-BBB006C89205}">
      <dsp:nvSpPr>
        <dsp:cNvPr id="0" name=""/>
        <dsp:cNvSpPr/>
      </dsp:nvSpPr>
      <dsp:spPr>
        <a:xfrm>
          <a:off x="0" y="625361"/>
          <a:ext cx="3444458" cy="524160"/>
        </a:xfrm>
        <a:prstGeom prst="roundRect">
          <a:avLst/>
        </a:prstGeom>
        <a:solidFill>
          <a:srgbClr val="00B5E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MX" sz="1100" kern="1200" noProof="0">
              <a:ea typeface="+mn-ea"/>
              <a:cs typeface="+mn-cs"/>
            </a:rPr>
            <a:t>Legados/Testamentos recibidos</a:t>
          </a:r>
        </a:p>
      </dsp:txBody>
      <dsp:txXfrm>
        <a:off x="25587" y="650948"/>
        <a:ext cx="3393284" cy="472986"/>
      </dsp:txXfrm>
    </dsp:sp>
    <dsp:sp modelId="{91252CF3-5B92-40CD-AFAE-66BB3AEBD5A2}">
      <dsp:nvSpPr>
        <dsp:cNvPr id="0" name=""/>
        <dsp:cNvSpPr/>
      </dsp:nvSpPr>
      <dsp:spPr>
        <a:xfrm>
          <a:off x="0" y="1230161"/>
          <a:ext cx="3444458" cy="524160"/>
        </a:xfrm>
        <a:prstGeom prst="roundRect">
          <a:avLst/>
        </a:prstGeom>
        <a:solidFill>
          <a:srgbClr val="F15F2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MX" sz="1100" kern="1200" noProof="0">
              <a:ea typeface="+mn-ea"/>
              <a:cs typeface="+mn-cs"/>
            </a:rPr>
            <a:t>Donaciones directas (no asociadas a una promesa)</a:t>
          </a:r>
        </a:p>
      </dsp:txBody>
      <dsp:txXfrm>
        <a:off x="25587" y="1255748"/>
        <a:ext cx="3393284" cy="4729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AD46A-5C7E-49EF-AFE7-4FC4D25E9CD8}">
      <dsp:nvSpPr>
        <dsp:cNvPr id="0" name=""/>
        <dsp:cNvSpPr/>
      </dsp:nvSpPr>
      <dsp:spPr>
        <a:xfrm>
          <a:off x="380811" y="1852"/>
          <a:ext cx="2482075" cy="1489245"/>
        </a:xfrm>
        <a:prstGeom prst="rect">
          <a:avLst/>
        </a:prstGeom>
        <a:solidFill>
          <a:srgbClr val="00598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algn="ctr" defTabSz="400050">
            <a:lnSpc>
              <a:spcPct val="90000"/>
            </a:lnSpc>
            <a:spcBef>
              <a:spcPct val="0"/>
            </a:spcBef>
            <a:spcAft>
              <a:spcPct val="35000"/>
            </a:spcAft>
            <a:buNone/>
          </a:pPr>
          <a:r>
            <a:rPr lang="en-US" sz="900" b="1" kern="1200" dirty="0" err="1"/>
            <a:t>Acceso</a:t>
          </a:r>
          <a:r>
            <a:rPr lang="en-US" sz="900" b="1" kern="1200" dirty="0"/>
            <a:t> </a:t>
          </a:r>
          <a:r>
            <a:rPr lang="en-US" sz="900" b="1" kern="1200" dirty="0" err="1"/>
            <a:t>limitado</a:t>
          </a:r>
          <a:r>
            <a:rPr lang="en-US" sz="900" b="1" kern="1200" dirty="0"/>
            <a:t> a </a:t>
          </a:r>
          <a:r>
            <a:rPr lang="en-US" sz="900" b="1" kern="1200" dirty="0" err="1"/>
            <a:t>datos</a:t>
          </a:r>
          <a:r>
            <a:rPr lang="en-US" sz="900" b="1" kern="1200" dirty="0"/>
            <a:t> </a:t>
          </a:r>
          <a:r>
            <a:rPr lang="en-US" sz="900" b="1" kern="1200" dirty="0" err="1"/>
            <a:t>oportunos</a:t>
          </a:r>
          <a:r>
            <a:rPr lang="en-US" sz="900" b="1" kern="1200" dirty="0"/>
            <a:t> o </a:t>
          </a:r>
          <a:r>
            <a:rPr lang="en-US" sz="900" b="1" kern="1200" dirty="0" err="1">
              <a:latin typeface="Lato"/>
            </a:rPr>
            <a:t>completos</a:t>
          </a:r>
          <a:endParaRPr lang="en-US" sz="900" b="1" kern="1200" dirty="0"/>
        </a:p>
        <a:p>
          <a:pPr marL="115888" lvl="0" indent="-115888" algn="l" defTabSz="400050">
            <a:lnSpc>
              <a:spcPct val="90000"/>
            </a:lnSpc>
            <a:spcBef>
              <a:spcPct val="0"/>
            </a:spcBef>
            <a:spcAft>
              <a:spcPct val="35000"/>
            </a:spcAft>
            <a:buNone/>
          </a:pPr>
          <a:r>
            <a:rPr lang="en-US" sz="900" b="0" i="0" kern="1200" dirty="0"/>
            <a:t>•</a:t>
          </a:r>
          <a:r>
            <a:rPr lang="es-ES" sz="900" kern="1200" dirty="0"/>
            <a:t> No recibir información con prontitud</a:t>
          </a:r>
        </a:p>
        <a:p>
          <a:pPr marL="115888" lvl="0" indent="-115888" algn="l" defTabSz="400050" rtl="0">
            <a:lnSpc>
              <a:spcPct val="90000"/>
            </a:lnSpc>
            <a:spcBef>
              <a:spcPct val="0"/>
            </a:spcBef>
            <a:spcAft>
              <a:spcPct val="35000"/>
            </a:spcAft>
            <a:buNone/>
          </a:pPr>
          <a:r>
            <a:rPr lang="es-ES" sz="900" kern="1200" dirty="0"/>
            <a:t>• </a:t>
          </a:r>
          <a:r>
            <a:rPr lang="es-ES" sz="900" kern="1200" dirty="0">
              <a:latin typeface="Lato"/>
            </a:rPr>
            <a:t> Acceso</a:t>
          </a:r>
          <a:r>
            <a:rPr lang="es-ES" sz="900" kern="1200" dirty="0"/>
            <a:t> </a:t>
          </a:r>
          <a:r>
            <a:rPr lang="es-ES" sz="900" kern="1200" dirty="0">
              <a:latin typeface="Lato"/>
            </a:rPr>
            <a:t>incompleto a</a:t>
          </a:r>
          <a:r>
            <a:rPr lang="es-ES" sz="900" kern="1200" dirty="0"/>
            <a:t> </a:t>
          </a:r>
          <a:r>
            <a:rPr lang="es-ES" sz="900" kern="1200" dirty="0">
              <a:latin typeface="Lato"/>
            </a:rPr>
            <a:t>la información</a:t>
          </a:r>
          <a:r>
            <a:rPr lang="es-ES" sz="900" kern="1200" dirty="0"/>
            <a:t> </a:t>
          </a:r>
          <a:r>
            <a:rPr lang="es-ES" sz="900" kern="1200" dirty="0">
              <a:latin typeface="Lato"/>
            </a:rPr>
            <a:t>requerida</a:t>
          </a:r>
          <a:endParaRPr lang="es-ES" sz="900" kern="1200" dirty="0"/>
        </a:p>
        <a:p>
          <a:pPr marL="115888" lvl="0" indent="-115888" algn="l" defTabSz="400050">
            <a:lnSpc>
              <a:spcPct val="90000"/>
            </a:lnSpc>
            <a:spcBef>
              <a:spcPct val="0"/>
            </a:spcBef>
            <a:spcAft>
              <a:spcPct val="35000"/>
            </a:spcAft>
            <a:buNone/>
          </a:pPr>
          <a:r>
            <a:rPr lang="es-ES" sz="900" kern="1200" dirty="0"/>
            <a:t>• Datos no integrados o no disponibles en el formato solicitado</a:t>
          </a:r>
        </a:p>
        <a:p>
          <a:pPr marL="115888" lvl="0" indent="-115888" algn="l" defTabSz="400050">
            <a:lnSpc>
              <a:spcPct val="90000"/>
            </a:lnSpc>
            <a:spcBef>
              <a:spcPct val="0"/>
            </a:spcBef>
            <a:spcAft>
              <a:spcPct val="35000"/>
            </a:spcAft>
            <a:buNone/>
          </a:pPr>
          <a:r>
            <a:rPr lang="en-US" sz="900" kern="1200" dirty="0"/>
            <a:t>• Falta de </a:t>
          </a:r>
          <a:r>
            <a:rPr lang="en-US" sz="900" kern="1200" dirty="0" err="1"/>
            <a:t>acceso</a:t>
          </a:r>
          <a:r>
            <a:rPr lang="en-US" sz="900" kern="1200" dirty="0"/>
            <a:t> a </a:t>
          </a:r>
          <a:r>
            <a:rPr lang="en-US" sz="900" kern="1200" dirty="0" err="1"/>
            <a:t>determinados</a:t>
          </a:r>
          <a:r>
            <a:rPr lang="en-US" sz="900" kern="1200" dirty="0"/>
            <a:t> </a:t>
          </a:r>
          <a:r>
            <a:rPr lang="en-US" sz="900" kern="1200" dirty="0" err="1"/>
            <a:t>datos</a:t>
          </a:r>
          <a:r>
            <a:rPr lang="en-US" sz="900" kern="1200" dirty="0"/>
            <a:t> </a:t>
          </a:r>
          <a:r>
            <a:rPr lang="en-US" sz="900" kern="1200" dirty="0" err="1"/>
            <a:t>financieros</a:t>
          </a:r>
          <a:r>
            <a:rPr lang="en-US" sz="900" kern="1200" dirty="0"/>
            <a:t> o </a:t>
          </a:r>
          <a:r>
            <a:rPr lang="en-US" sz="900" kern="1200" dirty="0" err="1"/>
            <a:t>administrativos</a:t>
          </a:r>
          <a:endParaRPr lang="en-US" sz="900" kern="1200" dirty="0"/>
        </a:p>
      </dsp:txBody>
      <dsp:txXfrm>
        <a:off x="380811" y="1852"/>
        <a:ext cx="2482075" cy="1489245"/>
      </dsp:txXfrm>
    </dsp:sp>
    <dsp:sp modelId="{4E8674C8-1023-48AC-9E7C-5F69C2FF5087}">
      <dsp:nvSpPr>
        <dsp:cNvPr id="0" name=""/>
        <dsp:cNvSpPr/>
      </dsp:nvSpPr>
      <dsp:spPr>
        <a:xfrm>
          <a:off x="3111095" y="1852"/>
          <a:ext cx="2482075" cy="1489245"/>
        </a:xfrm>
        <a:prstGeom prst="rect">
          <a:avLst/>
        </a:prstGeom>
        <a:solidFill>
          <a:srgbClr val="3FA6C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t" anchorCtr="0">
          <a:noAutofit/>
        </a:bodyPr>
        <a:lstStyle/>
        <a:p>
          <a:pPr marL="0" lvl="0" indent="0" algn="ctr" defTabSz="444500">
            <a:lnSpc>
              <a:spcPct val="90000"/>
            </a:lnSpc>
            <a:spcBef>
              <a:spcPct val="0"/>
            </a:spcBef>
            <a:spcAft>
              <a:spcPct val="35000"/>
            </a:spcAft>
            <a:buNone/>
          </a:pPr>
          <a:r>
            <a:rPr lang="es-ES" sz="1000" b="1" kern="1200"/>
            <a:t>Silos institucionales y falta de confianza</a:t>
          </a:r>
          <a:endParaRPr lang="en-US" sz="1000" b="0" kern="1200"/>
        </a:p>
        <a:p>
          <a:pPr marL="57150" lvl="1" indent="-57150" algn="l" defTabSz="444500" rtl="0">
            <a:lnSpc>
              <a:spcPct val="90000"/>
            </a:lnSpc>
            <a:spcBef>
              <a:spcPct val="0"/>
            </a:spcBef>
            <a:spcAft>
              <a:spcPct val="15000"/>
            </a:spcAft>
            <a:buChar char="•"/>
          </a:pPr>
          <a:r>
            <a:rPr lang="es-ES" sz="1000" kern="1200">
              <a:latin typeface="Lato"/>
            </a:rPr>
            <a:t>Incomodidad al compartir </a:t>
          </a:r>
          <a:r>
            <a:rPr lang="es-ES" sz="1000" kern="1200"/>
            <a:t> información entre áreas</a:t>
          </a:r>
          <a:endParaRPr lang="en-US" sz="1000" b="0" kern="1200"/>
        </a:p>
        <a:p>
          <a:pPr marL="57150" lvl="1" indent="-57150" algn="l" defTabSz="444500">
            <a:lnSpc>
              <a:spcPct val="90000"/>
            </a:lnSpc>
            <a:spcBef>
              <a:spcPct val="0"/>
            </a:spcBef>
            <a:spcAft>
              <a:spcPct val="15000"/>
            </a:spcAft>
            <a:buChar char="•"/>
          </a:pPr>
          <a:r>
            <a:rPr lang="es-ES" sz="1000" kern="1200"/>
            <a:t>Desconfianza por parte del liderazgo o la cultura institucional en torno a la transparencia</a:t>
          </a:r>
          <a:endParaRPr lang="en-US" sz="1000" b="0" kern="1200"/>
        </a:p>
        <a:p>
          <a:pPr marL="57150" lvl="1" indent="-57150" algn="l" defTabSz="444500" rtl="0">
            <a:lnSpc>
              <a:spcPct val="90000"/>
            </a:lnSpc>
            <a:spcBef>
              <a:spcPct val="0"/>
            </a:spcBef>
            <a:spcAft>
              <a:spcPct val="15000"/>
            </a:spcAft>
            <a:buChar char="•"/>
          </a:pPr>
          <a:r>
            <a:rPr lang="es-ES" sz="1000" kern="1200"/>
            <a:t>Los datos no se comparten</a:t>
          </a:r>
          <a:r>
            <a:rPr lang="es-ES" sz="1000" kern="1200">
              <a:latin typeface="Lato"/>
            </a:rPr>
            <a:t> incluso</a:t>
          </a:r>
          <a:r>
            <a:rPr lang="es-ES" sz="1000" kern="1200"/>
            <a:t> dentro de la misma institución o departamento</a:t>
          </a:r>
          <a:endParaRPr lang="en-US" sz="1000" b="0" kern="1200"/>
        </a:p>
      </dsp:txBody>
      <dsp:txXfrm>
        <a:off x="3111095" y="1852"/>
        <a:ext cx="2482075" cy="1489245"/>
      </dsp:txXfrm>
    </dsp:sp>
    <dsp:sp modelId="{70BF3FE5-063D-4F93-8D03-F6D8C3F99ED1}">
      <dsp:nvSpPr>
        <dsp:cNvPr id="0" name=""/>
        <dsp:cNvSpPr/>
      </dsp:nvSpPr>
      <dsp:spPr>
        <a:xfrm>
          <a:off x="5841378" y="1852"/>
          <a:ext cx="2482075" cy="1489245"/>
        </a:xfrm>
        <a:prstGeom prst="rect">
          <a:avLst/>
        </a:prstGeom>
        <a:solidFill>
          <a:srgbClr val="00598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ES" sz="900" b="1" kern="1200"/>
            <a:t>Falta de claridad en las preguntas o instrucciones</a:t>
          </a:r>
          <a:endParaRPr lang="en-US" sz="900" kern="1200"/>
        </a:p>
        <a:p>
          <a:pPr marL="57150" lvl="1" indent="-57150" algn="l" defTabSz="400050" rtl="0">
            <a:lnSpc>
              <a:spcPct val="90000"/>
            </a:lnSpc>
            <a:spcBef>
              <a:spcPct val="0"/>
            </a:spcBef>
            <a:spcAft>
              <a:spcPct val="15000"/>
            </a:spcAft>
            <a:buFont typeface="Arial" panose="020B0604020202020204" pitchFamily="34" charset="0"/>
            <a:buChar char="•"/>
          </a:pPr>
          <a:r>
            <a:rPr lang="es-ES" sz="900" kern="1200">
              <a:latin typeface="Lato"/>
            </a:rPr>
            <a:t>Guía</a:t>
          </a:r>
          <a:r>
            <a:rPr lang="es-ES" sz="900" kern="1200"/>
            <a:t> poco clara</a:t>
          </a:r>
          <a:r>
            <a:rPr lang="es-ES" sz="900" kern="1200">
              <a:latin typeface="Lato"/>
            </a:rPr>
            <a:t> para</a:t>
          </a:r>
          <a:r>
            <a:rPr lang="es-ES" sz="900" kern="1200"/>
            <a:t> clasificar o</a:t>
          </a:r>
          <a:r>
            <a:rPr lang="es-ES" sz="900" kern="1200">
              <a:latin typeface="Lato"/>
            </a:rPr>
            <a:t> reportar</a:t>
          </a:r>
          <a:r>
            <a:rPr lang="es-ES" sz="900" kern="1200"/>
            <a:t> datos</a:t>
          </a:r>
          <a:endParaRPr lang="en-US" sz="900" kern="1200"/>
        </a:p>
        <a:p>
          <a:pPr marL="57150" lvl="1" indent="-57150" algn="l" defTabSz="400050">
            <a:lnSpc>
              <a:spcPct val="90000"/>
            </a:lnSpc>
            <a:spcBef>
              <a:spcPct val="0"/>
            </a:spcBef>
            <a:spcAft>
              <a:spcPct val="15000"/>
            </a:spcAft>
            <a:buFont typeface="Arial" panose="020B0604020202020204" pitchFamily="34" charset="0"/>
            <a:buChar char="•"/>
          </a:pPr>
          <a:r>
            <a:rPr lang="es-ES" sz="900" kern="1200"/>
            <a:t>Deseo de ejemplos e instrucciones más detalladas</a:t>
          </a:r>
          <a:endParaRPr lang="en-US" sz="900" kern="1200"/>
        </a:p>
        <a:p>
          <a:pPr marL="57150" lvl="1" indent="-57150" algn="l" defTabSz="400050" rtl="0">
            <a:lnSpc>
              <a:spcPct val="90000"/>
            </a:lnSpc>
            <a:spcBef>
              <a:spcPct val="0"/>
            </a:spcBef>
            <a:spcAft>
              <a:spcPct val="15000"/>
            </a:spcAft>
            <a:buChar char="•"/>
          </a:pPr>
          <a:r>
            <a:rPr lang="es-ES" sz="900" kern="1200" dirty="0"/>
            <a:t>Solicitudes de contexto (por ejemplo, ejercicios fiscales, tipos de cambio, tipos de donantes)</a:t>
          </a:r>
          <a:endParaRPr lang="es-ES" sz="900" b="0" kern="1200" dirty="0">
            <a:latin typeface="Lato"/>
          </a:endParaRPr>
        </a:p>
      </dsp:txBody>
      <dsp:txXfrm>
        <a:off x="5841378" y="1852"/>
        <a:ext cx="2482075" cy="1489245"/>
      </dsp:txXfrm>
    </dsp:sp>
    <dsp:sp modelId="{3D429F60-8AB0-4E50-B6B9-F58F40EBD3AE}">
      <dsp:nvSpPr>
        <dsp:cNvPr id="0" name=""/>
        <dsp:cNvSpPr/>
      </dsp:nvSpPr>
      <dsp:spPr>
        <a:xfrm>
          <a:off x="1745953" y="1739305"/>
          <a:ext cx="2482075" cy="1489245"/>
        </a:xfrm>
        <a:prstGeom prst="rect">
          <a:avLst/>
        </a:prstGeom>
        <a:solidFill>
          <a:srgbClr val="3FA6C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s-ES" sz="2200" b="1" kern="1200" dirty="0">
              <a:latin typeface="Lato"/>
            </a:rPr>
            <a:t> </a:t>
          </a:r>
          <a:r>
            <a:rPr lang="es-ES" sz="1000" b="1" kern="1200" dirty="0">
              <a:latin typeface="Lato"/>
            </a:rPr>
            <a:t>Limitaciones</a:t>
          </a:r>
          <a:r>
            <a:rPr lang="es-ES" sz="1000" b="1" kern="1200" dirty="0"/>
            <a:t> de tiempo y recursos</a:t>
          </a:r>
          <a:endParaRPr lang="es-ES" sz="1000" b="0" i="0" kern="1200" dirty="0">
            <a:latin typeface="+mj-lt"/>
          </a:endParaRPr>
        </a:p>
        <a:p>
          <a:pPr marL="57150" lvl="1" indent="-57150" algn="l" defTabSz="400050" rtl="0">
            <a:lnSpc>
              <a:spcPct val="90000"/>
            </a:lnSpc>
            <a:spcBef>
              <a:spcPct val="0"/>
            </a:spcBef>
            <a:spcAft>
              <a:spcPct val="15000"/>
            </a:spcAft>
            <a:buFont typeface="Arial" panose="020B0604020202020204" pitchFamily="34" charset="0"/>
            <a:buChar char="•"/>
          </a:pPr>
          <a:r>
            <a:rPr lang="es-ES" sz="900" kern="1200" dirty="0">
              <a:latin typeface="+mj-lt"/>
            </a:rPr>
            <a:t>Dificultad para dedicar tiempo a recopilar o verificar información</a:t>
          </a:r>
          <a:endParaRPr lang="es-ES" sz="900" b="0" i="0" kern="1200" dirty="0">
            <a:latin typeface="+mj-lt"/>
          </a:endParaRPr>
        </a:p>
        <a:p>
          <a:pPr marL="57150" lvl="1" indent="-57150" algn="l" defTabSz="400050" rtl="0">
            <a:lnSpc>
              <a:spcPct val="90000"/>
            </a:lnSpc>
            <a:spcBef>
              <a:spcPct val="0"/>
            </a:spcBef>
            <a:spcAft>
              <a:spcPct val="15000"/>
            </a:spcAft>
            <a:buFont typeface="Arial" panose="020B0604020202020204" pitchFamily="34" charset="0"/>
            <a:buChar char="•"/>
          </a:pPr>
          <a:r>
            <a:rPr lang="es-ES" sz="900" kern="1200" dirty="0">
              <a:latin typeface="+mj-lt"/>
            </a:rPr>
            <a:t>Desajuste entre las solicitudes de encuestas y la capacidad disponible del personal </a:t>
          </a:r>
        </a:p>
        <a:p>
          <a:pPr marL="57150" lvl="1" indent="-57150" algn="l" defTabSz="400050" rtl="0">
            <a:lnSpc>
              <a:spcPct val="90000"/>
            </a:lnSpc>
            <a:spcBef>
              <a:spcPct val="0"/>
            </a:spcBef>
            <a:spcAft>
              <a:spcPct val="15000"/>
            </a:spcAft>
            <a:buFont typeface="Arial" panose="020B0604020202020204" pitchFamily="34" charset="0"/>
            <a:buChar char="•"/>
          </a:pPr>
          <a:r>
            <a:rPr lang="es-ES" sz="900" kern="1200" dirty="0">
              <a:latin typeface="+mj-lt"/>
            </a:rPr>
            <a:t>Presión debido a prioridades contrapuestas</a:t>
          </a:r>
        </a:p>
      </dsp:txBody>
      <dsp:txXfrm>
        <a:off x="1745953" y="1739305"/>
        <a:ext cx="2482075" cy="1489245"/>
      </dsp:txXfrm>
    </dsp:sp>
    <dsp:sp modelId="{6328859D-B62E-4E1E-AA19-337BC31C4CB3}">
      <dsp:nvSpPr>
        <dsp:cNvPr id="0" name=""/>
        <dsp:cNvSpPr/>
      </dsp:nvSpPr>
      <dsp:spPr>
        <a:xfrm>
          <a:off x="4476236" y="1739305"/>
          <a:ext cx="2482075" cy="1489245"/>
        </a:xfrm>
        <a:prstGeom prst="rect">
          <a:avLst/>
        </a:prstGeom>
        <a:solidFill>
          <a:srgbClr val="00598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es-ES" sz="900" b="1" kern="1200" dirty="0"/>
            <a:t>Confusión interna sobre </a:t>
          </a:r>
          <a:r>
            <a:rPr lang="es-ES" sz="900" b="1" kern="1200" dirty="0">
              <a:latin typeface="Lato"/>
            </a:rPr>
            <a:t>roles</a:t>
          </a:r>
          <a:br>
            <a:rPr lang="en-US" sz="900" b="0" i="0" kern="1200" dirty="0"/>
          </a:br>
          <a:r>
            <a:rPr lang="en-US" sz="900" b="0" i="0" kern="1200" dirty="0"/>
            <a:t>•</a:t>
          </a:r>
          <a:r>
            <a:rPr lang="en-US" sz="900" b="0" i="0" kern="1200" dirty="0">
              <a:latin typeface="Lato"/>
            </a:rPr>
            <a:t> F</a:t>
          </a:r>
          <a:r>
            <a:rPr lang="es-ES" sz="900" kern="1200" dirty="0">
              <a:latin typeface="Lato"/>
            </a:rPr>
            <a:t>alta </a:t>
          </a:r>
          <a:r>
            <a:rPr lang="es-ES" sz="900" kern="1200" dirty="0"/>
            <a:t>de claridad sobre quién es responsable de</a:t>
          </a:r>
          <a:r>
            <a:rPr lang="es-ES" sz="900" kern="1200" dirty="0">
              <a:latin typeface="Lato"/>
            </a:rPr>
            <a:t> reportar</a:t>
          </a:r>
          <a:r>
            <a:rPr lang="es-ES" sz="900" kern="1200" dirty="0"/>
            <a:t> o </a:t>
          </a:r>
          <a:r>
            <a:rPr lang="es-ES" sz="900" kern="1200" dirty="0">
              <a:latin typeface="Lato"/>
            </a:rPr>
            <a:t>capturar </a:t>
          </a:r>
          <a:r>
            <a:rPr lang="es-ES" sz="900" kern="1200" dirty="0"/>
            <a:t>datos</a:t>
          </a:r>
        </a:p>
        <a:p>
          <a:pPr marL="0" lvl="0" indent="0" algn="ctr" defTabSz="400050" rtl="0">
            <a:lnSpc>
              <a:spcPct val="90000"/>
            </a:lnSpc>
            <a:spcBef>
              <a:spcPct val="0"/>
            </a:spcBef>
            <a:spcAft>
              <a:spcPct val="35000"/>
            </a:spcAft>
            <a:buNone/>
          </a:pPr>
          <a:r>
            <a:rPr lang="es-ES" sz="900" kern="1200" dirty="0"/>
            <a:t>• </a:t>
          </a:r>
          <a:r>
            <a:rPr lang="es-ES" sz="900" kern="1200" dirty="0">
              <a:latin typeface="Lato"/>
            </a:rPr>
            <a:t>Desalineación</a:t>
          </a:r>
          <a:r>
            <a:rPr lang="es-ES" sz="900" kern="1200" dirty="0"/>
            <a:t> entre las iniciativas de </a:t>
          </a:r>
          <a:r>
            <a:rPr lang="es-ES" sz="900" kern="1200" dirty="0">
              <a:latin typeface="Lato"/>
            </a:rPr>
            <a:t>procuración </a:t>
          </a:r>
          <a:r>
            <a:rPr lang="es-ES" sz="900" kern="1200" dirty="0"/>
            <a:t>de fondos y la presentación de informes institucionales (por ejemplo, unidades académicas que procuran fondos fuera </a:t>
          </a:r>
          <a:r>
            <a:rPr lang="es-ES" sz="900" kern="1200" dirty="0">
              <a:latin typeface="Lato"/>
            </a:rPr>
            <a:t>de Avance Institucional</a:t>
          </a:r>
          <a:r>
            <a:rPr lang="es-ES" sz="900" kern="1200" dirty="0"/>
            <a:t>)</a:t>
          </a:r>
          <a:br>
            <a:rPr lang="en-US" sz="900" b="0" i="0" kern="1200" dirty="0"/>
          </a:br>
          <a:endParaRPr lang="en-US" sz="900" kern="1200" dirty="0"/>
        </a:p>
      </dsp:txBody>
      <dsp:txXfrm>
        <a:off x="4476236" y="1739305"/>
        <a:ext cx="2482075" cy="14892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F7F401-65D7-474E-A97D-FE11318FABC8}">
      <dsp:nvSpPr>
        <dsp:cNvPr id="0" name=""/>
        <dsp:cNvSpPr/>
      </dsp:nvSpPr>
      <dsp:spPr>
        <a:xfrm>
          <a:off x="646651" y="19998"/>
          <a:ext cx="1406812" cy="14068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630A70-AD63-409D-BD61-1C528B40B2D3}">
      <dsp:nvSpPr>
        <dsp:cNvPr id="0" name=""/>
        <dsp:cNvSpPr/>
      </dsp:nvSpPr>
      <dsp:spPr>
        <a:xfrm>
          <a:off x="946464" y="319811"/>
          <a:ext cx="807187" cy="807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7F57097-AF1C-4657-B795-F81D34458144}">
      <dsp:nvSpPr>
        <dsp:cNvPr id="0" name=""/>
        <dsp:cNvSpPr/>
      </dsp:nvSpPr>
      <dsp:spPr>
        <a:xfrm>
          <a:off x="196932" y="1864998"/>
          <a:ext cx="2306250" cy="1010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s-ES" sz="1100" b="0" i="0" kern="1200" cap="none" baseline="0">
              <a:latin typeface="Lato"/>
            </a:rPr>
            <a:t>Establecer</a:t>
          </a:r>
          <a:r>
            <a:rPr lang="es-ES" sz="1100" b="0" i="0" kern="1200" cap="none" baseline="0"/>
            <a:t> protocolos internos para</a:t>
          </a:r>
          <a:r>
            <a:rPr lang="es-ES" sz="1100" b="0" i="0" kern="1200" cap="none" baseline="0">
              <a:latin typeface="Lato"/>
            </a:rPr>
            <a:t> el</a:t>
          </a:r>
          <a:r>
            <a:rPr lang="es-ES" sz="1100" b="0" i="0" kern="1200" cap="none" baseline="0"/>
            <a:t> </a:t>
          </a:r>
          <a:r>
            <a:rPr lang="es-ES" sz="1100" b="0" i="0" kern="1200" cap="none" baseline="0">
              <a:latin typeface="Lato"/>
            </a:rPr>
            <a:t>intercambio de </a:t>
          </a:r>
          <a:r>
            <a:rPr lang="es-ES" sz="1100" b="0" i="0" kern="1200" cap="none" baseline="0"/>
            <a:t>datos: </a:t>
          </a:r>
          <a:r>
            <a:rPr lang="es-ES" sz="1100" b="0" i="0" kern="1200" cap="none" baseline="0">
              <a:latin typeface="Lato"/>
            </a:rPr>
            <a:t>fomentar</a:t>
          </a:r>
          <a:r>
            <a:rPr lang="es-ES" sz="1100" b="0" i="0" kern="1200" cap="none" baseline="0"/>
            <a:t> la colaboración formal entre departamentos y designar </a:t>
          </a:r>
          <a:r>
            <a:rPr lang="es-ES" sz="1100" b="0" i="0" kern="1200" cap="none" baseline="0">
              <a:latin typeface="Lato"/>
            </a:rPr>
            <a:t>enlaces responsables de </a:t>
          </a:r>
          <a:r>
            <a:rPr lang="es-ES" sz="1100" b="0" i="0" kern="1200" cap="none" baseline="0"/>
            <a:t>datos.</a:t>
          </a:r>
          <a:endParaRPr lang="en-US" sz="1100" kern="1200" cap="none" baseline="0"/>
        </a:p>
      </dsp:txBody>
      <dsp:txXfrm>
        <a:off x="196932" y="1864998"/>
        <a:ext cx="2306250" cy="1010302"/>
      </dsp:txXfrm>
    </dsp:sp>
    <dsp:sp modelId="{CC0B8508-B067-4917-B2CC-1CB48DF220E6}">
      <dsp:nvSpPr>
        <dsp:cNvPr id="0" name=""/>
        <dsp:cNvSpPr/>
      </dsp:nvSpPr>
      <dsp:spPr>
        <a:xfrm>
          <a:off x="3356495" y="19998"/>
          <a:ext cx="1406812" cy="14068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DAE3F4-97AF-413B-A53D-34782B9BAF56}">
      <dsp:nvSpPr>
        <dsp:cNvPr id="0" name=""/>
        <dsp:cNvSpPr/>
      </dsp:nvSpPr>
      <dsp:spPr>
        <a:xfrm>
          <a:off x="3656307" y="319811"/>
          <a:ext cx="807187" cy="807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FB8A13E-40B0-4FF8-B682-8E3C28C67D34}">
      <dsp:nvSpPr>
        <dsp:cNvPr id="0" name=""/>
        <dsp:cNvSpPr/>
      </dsp:nvSpPr>
      <dsp:spPr>
        <a:xfrm>
          <a:off x="2906776" y="1864998"/>
          <a:ext cx="2306250" cy="1010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s-ES" sz="1100" b="0" i="0" kern="1200" cap="none" baseline="0">
              <a:latin typeface="Lato"/>
            </a:rPr>
            <a:t>Clarificar</a:t>
          </a:r>
          <a:r>
            <a:rPr lang="es-ES" sz="1100" b="0" i="0" kern="1200" cap="none" baseline="0"/>
            <a:t> las responsabilidades internas: definir claramente las funciones relacionadas con la </a:t>
          </a:r>
          <a:r>
            <a:rPr lang="es-ES" sz="1100" b="0" i="0" kern="1200" cap="none" baseline="0">
              <a:latin typeface="Lato"/>
            </a:rPr>
            <a:t>generación de reportes</a:t>
          </a:r>
          <a:r>
            <a:rPr lang="es-ES" sz="1100" b="0" i="0" kern="1200" cap="none" baseline="0"/>
            <a:t> de datos y la atribución de la procuración de fondos.</a:t>
          </a:r>
          <a:endParaRPr lang="en-US" sz="1100" kern="1200" cap="none" baseline="0"/>
        </a:p>
      </dsp:txBody>
      <dsp:txXfrm>
        <a:off x="2906776" y="1864998"/>
        <a:ext cx="2306250" cy="1010302"/>
      </dsp:txXfrm>
    </dsp:sp>
    <dsp:sp modelId="{DC7A0BCC-09E2-4C12-A089-0149A95ADEDC}">
      <dsp:nvSpPr>
        <dsp:cNvPr id="0" name=""/>
        <dsp:cNvSpPr/>
      </dsp:nvSpPr>
      <dsp:spPr>
        <a:xfrm>
          <a:off x="6066338" y="19998"/>
          <a:ext cx="1406812" cy="14068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D95BE7-11B1-44D5-B955-34D456B71A51}">
      <dsp:nvSpPr>
        <dsp:cNvPr id="0" name=""/>
        <dsp:cNvSpPr/>
      </dsp:nvSpPr>
      <dsp:spPr>
        <a:xfrm>
          <a:off x="6366151" y="319811"/>
          <a:ext cx="807187" cy="80718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A33DD6-042E-4ECD-AD63-17FC27E4DC0B}">
      <dsp:nvSpPr>
        <dsp:cNvPr id="0" name=""/>
        <dsp:cNvSpPr/>
      </dsp:nvSpPr>
      <dsp:spPr>
        <a:xfrm>
          <a:off x="5616620" y="1864998"/>
          <a:ext cx="2306250" cy="1010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s-ES" sz="1100" kern="1200" cap="none" baseline="0" dirty="0">
              <a:latin typeface="Lato"/>
            </a:rPr>
            <a:t>Crear documentos internos de preguntas frecuentes y guías: utilizar temas comunes identificados (por ejemplo, definiciones del año fiscal, tipos de cambio) para elaborar la documentación interna.</a:t>
          </a:r>
          <a:endParaRPr lang="en-US" sz="1100" kern="1200" cap="none" baseline="0" dirty="0">
            <a:latin typeface="Lato"/>
          </a:endParaRPr>
        </a:p>
      </dsp:txBody>
      <dsp:txXfrm>
        <a:off x="5616620" y="1864998"/>
        <a:ext cx="2306250" cy="10103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4B0DA7-F2F6-452F-8037-83DF1AD1B487}">
      <dsp:nvSpPr>
        <dsp:cNvPr id="0" name=""/>
        <dsp:cNvSpPr/>
      </dsp:nvSpPr>
      <dsp:spPr>
        <a:xfrm>
          <a:off x="1556087" y="1335"/>
          <a:ext cx="6224350" cy="69201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770" tIns="175772" rIns="120770" bIns="175772" numCol="1" spcCol="1270" anchor="ctr" anchorCtr="0">
          <a:noAutofit/>
        </a:bodyPr>
        <a:lstStyle/>
        <a:p>
          <a:pPr marL="0" lvl="0" indent="0" algn="l" defTabSz="533400">
            <a:lnSpc>
              <a:spcPct val="90000"/>
            </a:lnSpc>
            <a:spcBef>
              <a:spcPct val="0"/>
            </a:spcBef>
            <a:spcAft>
              <a:spcPct val="35000"/>
            </a:spcAft>
            <a:buNone/>
          </a:pPr>
          <a:r>
            <a:rPr lang="es-ES" sz="1200" kern="1200"/>
            <a:t>Mejorar las instrucciones de la encuesta:</a:t>
          </a:r>
          <a:endParaRPr lang="en-US" sz="1200" kern="1200"/>
        </a:p>
        <a:p>
          <a:pPr marL="57150" lvl="1" indent="-57150" algn="l" defTabSz="444500">
            <a:lnSpc>
              <a:spcPct val="90000"/>
            </a:lnSpc>
            <a:spcBef>
              <a:spcPct val="0"/>
            </a:spcBef>
            <a:spcAft>
              <a:spcPct val="15000"/>
            </a:spcAft>
            <a:buChar char="•"/>
          </a:pPr>
          <a:r>
            <a:rPr lang="es-ES" sz="1000" kern="1200"/>
            <a:t>Incluir ejemplos concretos y </a:t>
          </a:r>
          <a:r>
            <a:rPr lang="es-ES" sz="1000" kern="1200">
              <a:latin typeface="Lato"/>
            </a:rPr>
            <a:t>apoyos</a:t>
          </a:r>
          <a:r>
            <a:rPr lang="es-ES" sz="1000" kern="1200"/>
            <a:t> visuales</a:t>
          </a:r>
          <a:endParaRPr lang="en-US" sz="1000" kern="1200"/>
        </a:p>
        <a:p>
          <a:pPr marL="57150" lvl="1" indent="-57150" algn="l" defTabSz="444500">
            <a:lnSpc>
              <a:spcPct val="90000"/>
            </a:lnSpc>
            <a:spcBef>
              <a:spcPct val="0"/>
            </a:spcBef>
            <a:spcAft>
              <a:spcPct val="15000"/>
            </a:spcAft>
            <a:buChar char="•"/>
          </a:pPr>
          <a:r>
            <a:rPr lang="es-ES" sz="1000" kern="1200"/>
            <a:t>Aclarar la terminología y las expectativas (por ejemplo, «fondos comprometidos», categorías de donantes)</a:t>
          </a:r>
          <a:endParaRPr lang="en-US" sz="1000" kern="1200"/>
        </a:p>
      </dsp:txBody>
      <dsp:txXfrm>
        <a:off x="1556087" y="1335"/>
        <a:ext cx="6224350" cy="692016"/>
      </dsp:txXfrm>
    </dsp:sp>
    <dsp:sp modelId="{E3289271-BD97-4A3A-99E4-FAE5F0854507}">
      <dsp:nvSpPr>
        <dsp:cNvPr id="0" name=""/>
        <dsp:cNvSpPr/>
      </dsp:nvSpPr>
      <dsp:spPr>
        <a:xfrm>
          <a:off x="0" y="1335"/>
          <a:ext cx="1556087" cy="692016"/>
        </a:xfrm>
        <a:prstGeom prst="rect">
          <a:avLst/>
        </a:prstGeom>
        <a:solidFill>
          <a:srgbClr val="005984"/>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82343" tIns="68356" rIns="82343" bIns="68356" numCol="1" spcCol="1270" anchor="ctr" anchorCtr="0">
          <a:noAutofit/>
        </a:bodyPr>
        <a:lstStyle/>
        <a:p>
          <a:pPr marL="0" lvl="0" indent="0" algn="ctr" defTabSz="844550">
            <a:lnSpc>
              <a:spcPct val="90000"/>
            </a:lnSpc>
            <a:spcBef>
              <a:spcPct val="0"/>
            </a:spcBef>
            <a:spcAft>
              <a:spcPct val="35000"/>
            </a:spcAft>
            <a:buNone/>
          </a:pPr>
          <a:r>
            <a:rPr lang="en-US" sz="1900" kern="1200" err="1"/>
            <a:t>Mejorar</a:t>
          </a:r>
          <a:endParaRPr lang="en-US" sz="1900" kern="1200"/>
        </a:p>
      </dsp:txBody>
      <dsp:txXfrm>
        <a:off x="0" y="1335"/>
        <a:ext cx="1556087" cy="692016"/>
      </dsp:txXfrm>
    </dsp:sp>
    <dsp:sp modelId="{86A15670-B13F-4AE2-8A9E-95B511F9FBB6}">
      <dsp:nvSpPr>
        <dsp:cNvPr id="0" name=""/>
        <dsp:cNvSpPr/>
      </dsp:nvSpPr>
      <dsp:spPr>
        <a:xfrm>
          <a:off x="1556087" y="734873"/>
          <a:ext cx="6224350" cy="69201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770" tIns="175772" rIns="120770" bIns="175772" numCol="1" spcCol="1270" anchor="ctr" anchorCtr="0">
          <a:noAutofit/>
        </a:bodyPr>
        <a:lstStyle/>
        <a:p>
          <a:pPr marL="0" lvl="0" indent="0" algn="l" defTabSz="533400">
            <a:lnSpc>
              <a:spcPct val="90000"/>
            </a:lnSpc>
            <a:spcBef>
              <a:spcPct val="0"/>
            </a:spcBef>
            <a:spcAft>
              <a:spcPct val="35000"/>
            </a:spcAft>
            <a:buNone/>
          </a:pPr>
          <a:r>
            <a:rPr lang="es-ES" sz="1200" kern="1200"/>
            <a:t>Proporcionar materiales de orientación:</a:t>
          </a:r>
          <a:endParaRPr lang="en-US" sz="1200" kern="1200"/>
        </a:p>
        <a:p>
          <a:pPr marL="57150" lvl="1" indent="-57150" algn="l" defTabSz="444500">
            <a:lnSpc>
              <a:spcPct val="90000"/>
            </a:lnSpc>
            <a:spcBef>
              <a:spcPct val="0"/>
            </a:spcBef>
            <a:spcAft>
              <a:spcPct val="15000"/>
            </a:spcAft>
            <a:buChar char="•"/>
          </a:pPr>
          <a:r>
            <a:rPr lang="es-ES" sz="1000" kern="1200"/>
            <a:t>Breves </a:t>
          </a:r>
          <a:r>
            <a:rPr lang="es-ES" sz="1000" kern="1200">
              <a:latin typeface="Lato"/>
            </a:rPr>
            <a:t>videos</a:t>
          </a:r>
          <a:r>
            <a:rPr lang="es-ES" sz="1000" kern="1200"/>
            <a:t> explicativos sobre la lógica de la encuesta
Definiciones claras y un glosario de términos</a:t>
          </a:r>
          <a:endParaRPr lang="en-US" sz="1000" kern="1200"/>
        </a:p>
      </dsp:txBody>
      <dsp:txXfrm>
        <a:off x="1556087" y="734873"/>
        <a:ext cx="6224350" cy="692016"/>
      </dsp:txXfrm>
    </dsp:sp>
    <dsp:sp modelId="{12B43911-C065-462B-9F58-92D23B08758C}">
      <dsp:nvSpPr>
        <dsp:cNvPr id="0" name=""/>
        <dsp:cNvSpPr/>
      </dsp:nvSpPr>
      <dsp:spPr>
        <a:xfrm>
          <a:off x="0" y="734873"/>
          <a:ext cx="1556087" cy="692016"/>
        </a:xfrm>
        <a:prstGeom prst="rect">
          <a:avLst/>
        </a:prstGeom>
        <a:solidFill>
          <a:srgbClr val="3FA6C4"/>
        </a:solidFill>
        <a:ln w="25400" cap="flat" cmpd="sng" algn="ctr">
          <a:solidFill>
            <a:srgbClr val="3FA6C4"/>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82343" tIns="68356" rIns="82343" bIns="68356" numCol="1" spcCol="1270" anchor="ctr" anchorCtr="0">
          <a:noAutofit/>
        </a:bodyPr>
        <a:lstStyle/>
        <a:p>
          <a:pPr marL="0" lvl="0" indent="0" algn="ctr" defTabSz="844550">
            <a:lnSpc>
              <a:spcPct val="90000"/>
            </a:lnSpc>
            <a:spcBef>
              <a:spcPct val="0"/>
            </a:spcBef>
            <a:spcAft>
              <a:spcPct val="35000"/>
            </a:spcAft>
            <a:buNone/>
          </a:pPr>
          <a:r>
            <a:rPr lang="en-US" sz="1900" kern="1200" err="1"/>
            <a:t>Proporcionar</a:t>
          </a:r>
          <a:endParaRPr lang="en-US" sz="1900" kern="1200"/>
        </a:p>
      </dsp:txBody>
      <dsp:txXfrm>
        <a:off x="0" y="734873"/>
        <a:ext cx="1556087" cy="692016"/>
      </dsp:txXfrm>
    </dsp:sp>
    <dsp:sp modelId="{36C559D8-5655-4E72-9EAC-85EC370295FE}">
      <dsp:nvSpPr>
        <dsp:cNvPr id="0" name=""/>
        <dsp:cNvSpPr/>
      </dsp:nvSpPr>
      <dsp:spPr>
        <a:xfrm>
          <a:off x="1556087" y="1468410"/>
          <a:ext cx="6224350" cy="69201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770" tIns="175772" rIns="120770" bIns="175772" numCol="1" spcCol="1270" anchor="ctr" anchorCtr="0">
          <a:noAutofit/>
        </a:bodyPr>
        <a:lstStyle/>
        <a:p>
          <a:pPr marL="0" lvl="0" indent="0" algn="l" defTabSz="533400">
            <a:lnSpc>
              <a:spcPct val="90000"/>
            </a:lnSpc>
            <a:spcBef>
              <a:spcPct val="0"/>
            </a:spcBef>
            <a:spcAft>
              <a:spcPct val="35000"/>
            </a:spcAft>
            <a:buNone/>
          </a:pPr>
          <a:r>
            <a:rPr lang="es-ES" sz="1200" kern="1200"/>
            <a:t>Adaptar el diseño de la encuesta:</a:t>
          </a:r>
          <a:endParaRPr lang="en-US" sz="1200" kern="1200"/>
        </a:p>
        <a:p>
          <a:pPr marL="57150" lvl="1" indent="-57150" algn="l" defTabSz="444500" rtl="0">
            <a:lnSpc>
              <a:spcPct val="90000"/>
            </a:lnSpc>
            <a:spcBef>
              <a:spcPct val="0"/>
            </a:spcBef>
            <a:spcAft>
              <a:spcPct val="15000"/>
            </a:spcAft>
            <a:buChar char="•"/>
          </a:pPr>
          <a:r>
            <a:rPr lang="es-ES" sz="1000" kern="1200"/>
            <a:t>Simplificar el lenguaje</a:t>
          </a:r>
          <a:r>
            <a:rPr lang="es-ES" sz="1000" kern="1200">
              <a:latin typeface="Lato"/>
            </a:rPr>
            <a:t> cuando</a:t>
          </a:r>
          <a:r>
            <a:rPr lang="es-ES" sz="1000" kern="1200"/>
            <a:t> sea posible
Permitir respuestas parciales o por niveles si los datos están incompletos</a:t>
          </a:r>
          <a:endParaRPr lang="en-US" sz="1000" kern="1200"/>
        </a:p>
      </dsp:txBody>
      <dsp:txXfrm>
        <a:off x="1556087" y="1468410"/>
        <a:ext cx="6224350" cy="692016"/>
      </dsp:txXfrm>
    </dsp:sp>
    <dsp:sp modelId="{6B2F6649-01AB-4056-83F5-6E92DC5C1632}">
      <dsp:nvSpPr>
        <dsp:cNvPr id="0" name=""/>
        <dsp:cNvSpPr/>
      </dsp:nvSpPr>
      <dsp:spPr>
        <a:xfrm>
          <a:off x="0" y="1468410"/>
          <a:ext cx="1556087" cy="692016"/>
        </a:xfrm>
        <a:prstGeom prst="rect">
          <a:avLst/>
        </a:prstGeom>
        <a:solidFill>
          <a:srgbClr val="69C6B2"/>
        </a:solidFill>
        <a:ln w="25400" cap="flat" cmpd="sng" algn="ctr">
          <a:solidFill>
            <a:srgbClr val="69C6B2"/>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82343" tIns="68356" rIns="82343" bIns="68356" numCol="1" spcCol="1270" anchor="ctr" anchorCtr="0">
          <a:noAutofit/>
        </a:bodyPr>
        <a:lstStyle/>
        <a:p>
          <a:pPr marL="0" lvl="0" indent="0" algn="ctr" defTabSz="844550">
            <a:lnSpc>
              <a:spcPct val="90000"/>
            </a:lnSpc>
            <a:spcBef>
              <a:spcPct val="0"/>
            </a:spcBef>
            <a:spcAft>
              <a:spcPct val="35000"/>
            </a:spcAft>
            <a:buNone/>
          </a:pPr>
          <a:r>
            <a:rPr lang="en-US" sz="1900" kern="1200" err="1"/>
            <a:t>Adaptar</a:t>
          </a:r>
          <a:endParaRPr lang="en-US" sz="1900" kern="1200"/>
        </a:p>
      </dsp:txBody>
      <dsp:txXfrm>
        <a:off x="0" y="1468410"/>
        <a:ext cx="1556087" cy="692016"/>
      </dsp:txXfrm>
    </dsp:sp>
    <dsp:sp modelId="{7685C1F9-A10B-4F2A-A9ED-9CF4145C0E0C}">
      <dsp:nvSpPr>
        <dsp:cNvPr id="0" name=""/>
        <dsp:cNvSpPr/>
      </dsp:nvSpPr>
      <dsp:spPr>
        <a:xfrm>
          <a:off x="1556087" y="2203283"/>
          <a:ext cx="6224350" cy="69201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770" tIns="175772" rIns="120770" bIns="175772" numCol="1" spcCol="1270" anchor="ctr" anchorCtr="0">
          <a:noAutofit/>
        </a:bodyPr>
        <a:lstStyle/>
        <a:p>
          <a:pPr marL="0" lvl="0" indent="0" algn="l" defTabSz="533400">
            <a:lnSpc>
              <a:spcPct val="90000"/>
            </a:lnSpc>
            <a:spcBef>
              <a:spcPct val="0"/>
            </a:spcBef>
            <a:spcAft>
              <a:spcPct val="35000"/>
            </a:spcAft>
            <a:buNone/>
          </a:pPr>
          <a:r>
            <a:rPr lang="es-ES" sz="1200" kern="1200"/>
            <a:t>Apoyar a las instituciones en la gestión del cambio</a:t>
          </a:r>
          <a:r>
            <a:rPr lang="en-US" sz="1200" kern="1200"/>
            <a:t>: </a:t>
          </a:r>
        </a:p>
        <a:p>
          <a:pPr marL="57150" lvl="1" indent="-57150" algn="l" defTabSz="444500" rtl="0">
            <a:lnSpc>
              <a:spcPct val="90000"/>
            </a:lnSpc>
            <a:spcBef>
              <a:spcPct val="0"/>
            </a:spcBef>
            <a:spcAft>
              <a:spcPct val="15000"/>
            </a:spcAft>
            <a:buChar char="•"/>
          </a:pPr>
          <a:r>
            <a:rPr lang="es-ES" sz="1000" kern="1200"/>
            <a:t>Ofrecer</a:t>
          </a:r>
          <a:r>
            <a:rPr lang="es-ES" sz="1000" kern="1200">
              <a:latin typeface="Lato"/>
            </a:rPr>
            <a:t> guías</a:t>
          </a:r>
          <a:r>
            <a:rPr lang="es-ES" sz="1000" kern="1200"/>
            <a:t> sobre la comunicación interna y la alineación de las partes interesadas
Reconocer las limitaciones de recursos y sugerir la presentación de</a:t>
          </a:r>
          <a:r>
            <a:rPr lang="es-ES" sz="1000" kern="1200">
              <a:latin typeface="Lato"/>
            </a:rPr>
            <a:t> reportes</a:t>
          </a:r>
          <a:r>
            <a:rPr lang="es-ES" sz="1000" kern="1200"/>
            <a:t> por fases</a:t>
          </a:r>
          <a:endParaRPr lang="en-US" sz="1000" kern="1200"/>
        </a:p>
      </dsp:txBody>
      <dsp:txXfrm>
        <a:off x="1556087" y="2203283"/>
        <a:ext cx="6224350" cy="692016"/>
      </dsp:txXfrm>
    </dsp:sp>
    <dsp:sp modelId="{199A246F-5FD3-4ED6-818F-5AA56E56B89C}">
      <dsp:nvSpPr>
        <dsp:cNvPr id="0" name=""/>
        <dsp:cNvSpPr/>
      </dsp:nvSpPr>
      <dsp:spPr>
        <a:xfrm>
          <a:off x="0" y="2201947"/>
          <a:ext cx="1556087" cy="692016"/>
        </a:xfrm>
        <a:prstGeom prst="rect">
          <a:avLst/>
        </a:prstGeom>
        <a:solidFill>
          <a:srgbClr val="F16025"/>
        </a:solidFill>
        <a:ln w="25400" cap="flat" cmpd="sng" algn="ctr">
          <a:solidFill>
            <a:srgbClr val="F16025"/>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82343" tIns="68356" rIns="82343" bIns="68356" numCol="1" spcCol="1270" anchor="ctr" anchorCtr="0">
          <a:noAutofit/>
        </a:bodyPr>
        <a:lstStyle/>
        <a:p>
          <a:pPr marL="0" lvl="0" indent="0" algn="ctr" defTabSz="844550">
            <a:lnSpc>
              <a:spcPct val="90000"/>
            </a:lnSpc>
            <a:spcBef>
              <a:spcPct val="0"/>
            </a:spcBef>
            <a:spcAft>
              <a:spcPct val="35000"/>
            </a:spcAft>
            <a:buNone/>
          </a:pPr>
          <a:r>
            <a:rPr lang="en-US" sz="1900" kern="1200" err="1"/>
            <a:t>Apoyar</a:t>
          </a:r>
          <a:endParaRPr lang="en-US" sz="1900" kern="1200"/>
        </a:p>
      </dsp:txBody>
      <dsp:txXfrm>
        <a:off x="0" y="2201947"/>
        <a:ext cx="1556087" cy="69201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cdr:y>
    </cdr:from>
    <cdr:to>
      <cdr:x>0.21645</cdr:x>
      <cdr:y>0.25641</cdr:y>
    </cdr:to>
    <cdr:sp macro="" textlink="">
      <cdr:nvSpPr>
        <cdr:cNvPr id="2" name="TextBox 1">
          <a:extLst xmlns:a="http://schemas.openxmlformats.org/drawingml/2006/main">
            <a:ext uri="{FF2B5EF4-FFF2-40B4-BE49-F238E27FC236}">
              <a16:creationId xmlns:a16="http://schemas.microsoft.com/office/drawing/2014/main" id="{98780F0C-5CAC-5990-A423-F91FE2B6A4D7}"/>
            </a:ext>
          </a:extLst>
        </cdr:cNvPr>
        <cdr:cNvSpPr txBox="1"/>
      </cdr:nvSpPr>
      <cdr:spPr>
        <a:xfrm xmlns:a="http://schemas.openxmlformats.org/drawingml/2006/main">
          <a:off x="-4695185" y="0"/>
          <a:ext cx="914400"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kern="1200" dirty="0" err="1"/>
            <a:t>Distribución</a:t>
          </a:r>
          <a:r>
            <a:rPr lang="en-US" sz="1400" kern="1200" dirty="0"/>
            <a:t> </a:t>
          </a:r>
          <a:r>
            <a:rPr lang="en-US" sz="1400" kern="1200" dirty="0" err="1"/>
            <a:t>por</a:t>
          </a:r>
          <a:r>
            <a:rPr lang="en-US" sz="1400" kern="1200" dirty="0"/>
            <a:t> </a:t>
          </a:r>
          <a:r>
            <a:rPr lang="en-US" sz="1400" kern="1200" dirty="0" err="1"/>
            <a:t>número</a:t>
          </a:r>
          <a:r>
            <a:rPr lang="en-US" sz="1400" kern="1200" dirty="0"/>
            <a:t> de </a:t>
          </a:r>
          <a:r>
            <a:rPr lang="en-US" sz="1400" kern="1200" dirty="0" err="1"/>
            <a:t>donantes</a:t>
          </a:r>
          <a:endParaRPr lang="en-US" sz="1400" kern="1200" dirty="0"/>
        </a:p>
      </cdr:txBody>
    </cdr:sp>
  </cdr:relSizeAnchor>
</c:userShapes>
</file>

<file path=ppt/drawings/drawing2.xml><?xml version="1.0" encoding="utf-8"?>
<c:userShapes xmlns:c="http://schemas.openxmlformats.org/drawingml/2006/chart">
  <cdr:relSizeAnchor xmlns:cdr="http://schemas.openxmlformats.org/drawingml/2006/chartDrawing">
    <cdr:from>
      <cdr:x>0.01203</cdr:x>
      <cdr:y>0.01425</cdr:y>
    </cdr:from>
    <cdr:to>
      <cdr:x>0.22847</cdr:x>
      <cdr:y>0.27065</cdr:y>
    </cdr:to>
    <cdr:sp macro="" textlink="">
      <cdr:nvSpPr>
        <cdr:cNvPr id="2" name="TextBox 1">
          <a:extLst xmlns:a="http://schemas.openxmlformats.org/drawingml/2006/main">
            <a:ext uri="{FF2B5EF4-FFF2-40B4-BE49-F238E27FC236}">
              <a16:creationId xmlns:a16="http://schemas.microsoft.com/office/drawing/2014/main" id="{9AB4C3E4-E03D-9ABE-DF75-5D4BC959496E}"/>
            </a:ext>
          </a:extLst>
        </cdr:cNvPr>
        <cdr:cNvSpPr txBox="1"/>
      </cdr:nvSpPr>
      <cdr:spPr>
        <a:xfrm xmlns:a="http://schemas.openxmlformats.org/drawingml/2006/main">
          <a:off x="50800" y="50800"/>
          <a:ext cx="914399" cy="91439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kern="1200" dirty="0" err="1"/>
            <a:t>Distribución</a:t>
          </a:r>
          <a:r>
            <a:rPr lang="en-US" sz="1400" kern="1200" dirty="0"/>
            <a:t> </a:t>
          </a:r>
          <a:r>
            <a:rPr lang="en-US" sz="1400" kern="1200" dirty="0" err="1"/>
            <a:t>por</a:t>
          </a:r>
          <a:r>
            <a:rPr lang="en-US" sz="1400" kern="1200" dirty="0"/>
            <a:t> valor</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wordhippo.com/what-is/the-meaning-of/spanish-word-traducciyn.htm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FLEMING</a:t>
            </a:r>
          </a:p>
        </p:txBody>
      </p:sp>
    </p:spTree>
    <p:extLst>
      <p:ext uri="{BB962C8B-B14F-4D97-AF65-F5344CB8AC3E}">
        <p14:creationId xmlns:p14="http://schemas.microsoft.com/office/powerpoint/2010/main" val="548026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lvl="0" indent="0">
              <a:buNone/>
            </a:pPr>
            <a:r>
              <a:rPr lang="en-US"/>
              <a:t>Y Acqui Son </a:t>
            </a:r>
            <a:r>
              <a:rPr lang="en-US" err="1"/>
              <a:t>los</a:t>
            </a:r>
            <a:r>
              <a:rPr lang="en-US"/>
              <a:t> </a:t>
            </a:r>
            <a:r>
              <a:rPr lang="en-US" err="1"/>
              <a:t>cinco</a:t>
            </a:r>
            <a:r>
              <a:rPr lang="en-US"/>
              <a:t> puntos clave.  </a:t>
            </a:r>
          </a:p>
          <a:p>
            <a:pPr lvl="0"/>
            <a:r>
              <a:rPr lang="en-US"/>
              <a:t>The Pilot was a success and will allow CASE to launch a core benchmarking survey for this region.</a:t>
            </a:r>
          </a:p>
          <a:p>
            <a:pPr lvl="0"/>
            <a:r>
              <a:rPr lang="en-US"/>
              <a:t>Fundraising is a marathon: there is a correlation between funds received and the age of the fundraising office.</a:t>
            </a:r>
          </a:p>
          <a:p>
            <a:pPr lvl="0"/>
            <a:r>
              <a:rPr lang="en-US"/>
              <a:t>Individual giving represents a larger portion of Funds Received than anticipated, when compared to other regions.</a:t>
            </a:r>
          </a:p>
          <a:p>
            <a:pPr lvl="0"/>
            <a:r>
              <a:rPr lang="en-US"/>
              <a:t>Mission is at the heart of fundraising performance, as seen with success in raising money for students and social programs.</a:t>
            </a:r>
          </a:p>
          <a:p>
            <a:pPr lvl="0"/>
            <a:r>
              <a:rPr lang="en-US"/>
              <a:t>Investment and collaboration is still needed, for universities to maximize philanthropic dollars received.  </a:t>
            </a:r>
          </a:p>
          <a:p>
            <a:endParaRPr lang="en-US"/>
          </a:p>
          <a:p>
            <a:pPr marL="139700" indent="0">
              <a:buNone/>
            </a:pPr>
            <a:r>
              <a:rPr lang="es-ES"/>
              <a:t>El programa piloto fue un éxito y permitirá a CASE lanzar una encuesta anual de referencia para esta </a:t>
            </a:r>
            <a:r>
              <a:rPr lang="es-ES" err="1"/>
              <a:t>región.●La</a:t>
            </a:r>
            <a:r>
              <a:rPr lang="es-ES"/>
              <a:t> procuración de fondos es una maratón: existe una correlación entre los fondos recibidos y la antigüedad de la oficina de procuración de </a:t>
            </a:r>
            <a:r>
              <a:rPr lang="es-ES" err="1"/>
              <a:t>fondos.●Las</a:t>
            </a:r>
            <a:r>
              <a:rPr lang="es-ES"/>
              <a:t> donaciones individuales representan una parte mayor de los fondos recibidos de lo previsto, en comparación con otras </a:t>
            </a:r>
            <a:r>
              <a:rPr lang="es-ES" err="1"/>
              <a:t>regiones.●La</a:t>
            </a:r>
            <a:r>
              <a:rPr lang="es-ES"/>
              <a:t> misión es fundamental para el resultado de la procuración de fondos, como se ha visto con el éxito en la procuración de fondos para estudiantes y programas </a:t>
            </a:r>
            <a:r>
              <a:rPr lang="es-ES" err="1"/>
              <a:t>sociales.●Aún</a:t>
            </a:r>
            <a:r>
              <a:rPr lang="es-ES"/>
              <a:t> se necesita inversión y colaboración para que las universidades maximicen los fondos filantrópicos recibidos.</a:t>
            </a:r>
            <a:endParaRPr lang="en-US"/>
          </a:p>
        </p:txBody>
      </p:sp>
    </p:spTree>
    <p:extLst>
      <p:ext uri="{BB962C8B-B14F-4D97-AF65-F5344CB8AC3E}">
        <p14:creationId xmlns:p14="http://schemas.microsoft.com/office/powerpoint/2010/main" val="3783059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r>
              <a:rPr lang="en-US"/>
              <a:t>Now, we are ready to transition from a pilot to an annual benchmarking survey that will be available to Higher education </a:t>
            </a:r>
            <a:r>
              <a:rPr lang="en-US" err="1"/>
              <a:t>instituitons</a:t>
            </a:r>
            <a:r>
              <a:rPr lang="en-US"/>
              <a:t> in the region.  This would not be possible without the incredible support and passion from the participants, the partnership with Santander, and leadership from CASE Latin America.  On a personal note, this has been one of the best experiences in my career.  I am grateful for meeting so many wonderful new friends from this region. </a:t>
            </a:r>
          </a:p>
          <a:p>
            <a:r>
              <a:rPr lang="es-ES"/>
              <a:t>Ahora estamos listos para pasar de una encuesta piloto a una encuesta de benchmarking anual que estará disponible para las instituciones de educación superior de la región.  Esto no sería posible sin el increíble apoyo y la pasión de los participantes, la colaboración con Santander y el liderazgo de CASE Latinoamérica.  A título personal, esta ha sido una de las mejores experiencias de mi carrera.  Estoy muy agradecida por haber conocido a tantos nuevos amigos maravillosos de esta región.</a:t>
            </a:r>
            <a:endParaRPr lang="en-US"/>
          </a:p>
        </p:txBody>
      </p:sp>
    </p:spTree>
    <p:extLst>
      <p:ext uri="{BB962C8B-B14F-4D97-AF65-F5344CB8AC3E}">
        <p14:creationId xmlns:p14="http://schemas.microsoft.com/office/powerpoint/2010/main" val="2580162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We invited 24 universities in Mexico and Colombia to take part.  Ultimately 19 were able to submit responses to the pilot survey and are listed here.  In the meeting in Lima this year, we reviewed the report of findings, discussed how to use results, and gathered some challengers and barriers – which will be shared latter in this presentation.  One very important measure of success though, was that universities who submitted results, did so in line with CASE Global reporting standards.  We like to think of this work as globally consistent and regionally relevant.  The regional relevance will become apparent as we further explore the key takeaways.</a:t>
            </a:r>
          </a:p>
        </p:txBody>
      </p:sp>
    </p:spTree>
    <p:extLst>
      <p:ext uri="{BB962C8B-B14F-4D97-AF65-F5344CB8AC3E}">
        <p14:creationId xmlns:p14="http://schemas.microsoft.com/office/powerpoint/2010/main" val="2159953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OK I have one more fundamental definition to share with you.  And that is ensuring we all mean the same thing when we say “</a:t>
            </a:r>
            <a:r>
              <a:rPr lang="en-US" dirty="0" err="1"/>
              <a:t>filantropia</a:t>
            </a:r>
            <a:r>
              <a:rPr lang="en-US" dirty="0"/>
              <a:t> </a:t>
            </a:r>
            <a:r>
              <a:rPr lang="en-US" dirty="0" err="1"/>
              <a:t>en</a:t>
            </a:r>
            <a:r>
              <a:rPr lang="en-US" dirty="0"/>
              <a:t> </a:t>
            </a:r>
            <a:r>
              <a:rPr lang="en-US" dirty="0" err="1"/>
              <a:t>educacion</a:t>
            </a:r>
            <a:r>
              <a:rPr lang="en-US" dirty="0"/>
              <a:t>”.  </a:t>
            </a:r>
            <a:r>
              <a:rPr lang="en-US" dirty="0" err="1"/>
              <a:t>Esto</a:t>
            </a:r>
            <a:r>
              <a:rPr lang="en-US" dirty="0"/>
              <a:t> es tan </a:t>
            </a:r>
            <a:r>
              <a:rPr lang="en-US" dirty="0" err="1"/>
              <a:t>importante</a:t>
            </a:r>
            <a:r>
              <a:rPr lang="en-US" dirty="0"/>
              <a:t> que </a:t>
            </a:r>
            <a:r>
              <a:rPr lang="en-US" dirty="0" err="1"/>
              <a:t>voy</a:t>
            </a:r>
            <a:r>
              <a:rPr lang="en-US" dirty="0"/>
              <a:t> a leer un </a:t>
            </a:r>
            <a:r>
              <a:rPr lang="en-US" dirty="0" err="1"/>
              <a:t>parte</a:t>
            </a:r>
            <a:r>
              <a:rPr lang="en-US" dirty="0"/>
              <a:t> para </a:t>
            </a:r>
            <a:r>
              <a:rPr lang="en-US" dirty="0" err="1"/>
              <a:t>ustedes</a:t>
            </a:r>
            <a:r>
              <a:rPr lang="en-US" dirty="0"/>
              <a:t>.  </a:t>
            </a:r>
          </a:p>
          <a:p>
            <a:endParaRPr lang="en-US" dirty="0"/>
          </a:p>
          <a:p>
            <a:pPr marL="139700" indent="0">
              <a:buNone/>
            </a:pPr>
            <a:r>
              <a:rPr lang="en-US" dirty="0"/>
              <a:t>Es </a:t>
            </a:r>
            <a:r>
              <a:rPr lang="en-US" dirty="0" err="1"/>
              <a:t>volunatrio</a:t>
            </a:r>
            <a:r>
              <a:rPr lang="en-US" dirty="0"/>
              <a:t> </a:t>
            </a:r>
          </a:p>
          <a:p>
            <a:pPr marL="139700" indent="0">
              <a:buNone/>
            </a:pPr>
            <a:r>
              <a:rPr lang="en-US" dirty="0" err="1"/>
              <a:t>Privada</a:t>
            </a:r>
            <a:r>
              <a:rPr lang="en-US" dirty="0"/>
              <a:t> – no government support Y </a:t>
            </a:r>
          </a:p>
          <a:p>
            <a:pPr marL="139700" indent="0">
              <a:buNone/>
            </a:pPr>
            <a:endParaRPr lang="en-US" dirty="0"/>
          </a:p>
          <a:p>
            <a:pPr marL="139700" indent="0">
              <a:buNone/>
            </a:pPr>
            <a:r>
              <a:rPr lang="en-US" dirty="0"/>
              <a:t>Para </a:t>
            </a:r>
            <a:r>
              <a:rPr lang="en-US" dirty="0" err="1"/>
              <a:t>contar</a:t>
            </a:r>
            <a:r>
              <a:rPr lang="en-US" dirty="0"/>
              <a:t> </a:t>
            </a:r>
            <a:r>
              <a:rPr lang="en-US" dirty="0" err="1"/>
              <a:t>como</a:t>
            </a:r>
            <a:r>
              <a:rPr lang="en-US" dirty="0"/>
              <a:t> </a:t>
            </a:r>
            <a:r>
              <a:rPr lang="en-US" dirty="0" err="1"/>
              <a:t>filantropia</a:t>
            </a:r>
            <a:r>
              <a:rPr lang="en-US" dirty="0"/>
              <a:t> – </a:t>
            </a:r>
          </a:p>
          <a:p>
            <a:pPr marL="139700" indent="0">
              <a:buNone/>
            </a:pPr>
            <a:endParaRPr lang="en-US" dirty="0"/>
          </a:p>
          <a:p>
            <a:pPr marL="139700" indent="0">
              <a:buNone/>
            </a:pPr>
            <a:r>
              <a:rPr lang="en-US" dirty="0"/>
              <a:t>El </a:t>
            </a:r>
            <a:r>
              <a:rPr lang="en-US" dirty="0" err="1"/>
              <a:t>apoyo</a:t>
            </a:r>
            <a:r>
              <a:rPr lang="en-US" dirty="0"/>
              <a:t> </a:t>
            </a:r>
            <a:r>
              <a:rPr lang="en-US" dirty="0" err="1"/>
              <a:t>financiero</a:t>
            </a:r>
            <a:r>
              <a:rPr lang="en-US" dirty="0"/>
              <a:t> </a:t>
            </a:r>
            <a:r>
              <a:rPr lang="en-US" dirty="0" err="1"/>
              <a:t>debe</a:t>
            </a:r>
            <a:r>
              <a:rPr lang="en-US" dirty="0"/>
              <a:t> ser </a:t>
            </a:r>
            <a:r>
              <a:rPr lang="en-US" dirty="0" err="1"/>
              <a:t>proporcionado</a:t>
            </a:r>
            <a:r>
              <a:rPr lang="en-US" dirty="0"/>
              <a:t> con </a:t>
            </a:r>
            <a:r>
              <a:rPr lang="en-US" dirty="0" err="1"/>
              <a:t>el</a:t>
            </a:r>
            <a:r>
              <a:rPr lang="en-US" dirty="0"/>
              <a:t> </a:t>
            </a:r>
            <a:r>
              <a:rPr lang="en-US" dirty="0" err="1"/>
              <a:t>unico</a:t>
            </a:r>
            <a:r>
              <a:rPr lang="en-US" dirty="0"/>
              <a:t> </a:t>
            </a:r>
            <a:r>
              <a:rPr lang="en-US" dirty="0" err="1"/>
              <a:t>prosito</a:t>
            </a:r>
            <a:r>
              <a:rPr lang="en-US" dirty="0"/>
              <a:t> de </a:t>
            </a:r>
            <a:r>
              <a:rPr lang="en-US" dirty="0" err="1"/>
              <a:t>beneficiar</a:t>
            </a:r>
            <a:r>
              <a:rPr lang="en-US" dirty="0"/>
              <a:t> la mission sin la expectative </a:t>
            </a:r>
            <a:r>
              <a:rPr lang="en-US" dirty="0" err="1"/>
              <a:t>expresa</a:t>
            </a:r>
            <a:r>
              <a:rPr lang="en-US" dirty="0"/>
              <a:t> o </a:t>
            </a:r>
            <a:r>
              <a:rPr lang="en-US" dirty="0" err="1"/>
              <a:t>implicitic</a:t>
            </a:r>
            <a:r>
              <a:rPr lang="en-US" dirty="0"/>
              <a:t> </a:t>
            </a:r>
          </a:p>
          <a:p>
            <a:pPr marL="139700" indent="0">
              <a:buNone/>
            </a:pPr>
            <a:endParaRPr lang="en-US" dirty="0"/>
          </a:p>
          <a:p>
            <a:pPr marL="139700" indent="0">
              <a:buNone/>
            </a:pPr>
            <a:r>
              <a:rPr lang="en-US" dirty="0"/>
              <a:t>Talk about other revenue that is important and may be part of the work you do (or your advancement teams do) but it does not count in this bucket.</a:t>
            </a:r>
          </a:p>
        </p:txBody>
      </p:sp>
    </p:spTree>
    <p:extLst>
      <p:ext uri="{BB962C8B-B14F-4D97-AF65-F5344CB8AC3E}">
        <p14:creationId xmlns:p14="http://schemas.microsoft.com/office/powerpoint/2010/main" val="3233498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927100"/>
            <a:ext cx="8229600" cy="4629150"/>
          </a:xfrm>
        </p:spPr>
      </p:sp>
      <p:sp>
        <p:nvSpPr>
          <p:cNvPr id="3" name="Notes Placeholder 2"/>
          <p:cNvSpPr>
            <a:spLocks noGrp="1"/>
          </p:cNvSpPr>
          <p:nvPr>
            <p:ph type="body" idx="1"/>
          </p:nvPr>
        </p:nvSpPr>
        <p:spPr/>
        <p:txBody>
          <a:bodyPr/>
          <a:lstStyle/>
          <a:p>
            <a:pPr marL="0" indent="0">
              <a:buNone/>
            </a:pPr>
            <a:r>
              <a:rPr lang="en-US" b="1" i="0"/>
              <a:t>Funds Received </a:t>
            </a:r>
          </a:p>
          <a:p>
            <a:pPr marL="0" indent="0">
              <a:buNone/>
            </a:pPr>
            <a:r>
              <a:rPr lang="en-US" b="1" i="0"/>
              <a:t>New Funds Committed</a:t>
            </a:r>
          </a:p>
        </p:txBody>
      </p:sp>
    </p:spTree>
    <p:extLst>
      <p:ext uri="{BB962C8B-B14F-4D97-AF65-F5344CB8AC3E}">
        <p14:creationId xmlns:p14="http://schemas.microsoft.com/office/powerpoint/2010/main" val="2827594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pilot survey collected results in the sections noted here.  Today focus on FR – NFC will be a future data collection focus for the full picture of results.  </a:t>
            </a:r>
          </a:p>
        </p:txBody>
      </p:sp>
    </p:spTree>
    <p:extLst>
      <p:ext uri="{BB962C8B-B14F-4D97-AF65-F5344CB8AC3E}">
        <p14:creationId xmlns:p14="http://schemas.microsoft.com/office/powerpoint/2010/main" val="735081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By successfully collecting results from the 19 universities, CASE is ready to launch an annual philanthropic benchmarking survey for the region:○Participation expanded to any CASE member higher education institution in the region (a separate survey is available to schools)○Collect data March – May with findings in </a:t>
            </a:r>
            <a:r>
              <a:rPr lang="en-US" err="1"/>
              <a:t>September○Exploring</a:t>
            </a:r>
            <a:r>
              <a:rPr lang="en-US"/>
              <a:t> ways to continue to offer in-person benchmarking for participating members once results are analyzed.</a:t>
            </a:r>
          </a:p>
          <a:p>
            <a:endParaRPr lang="en-US"/>
          </a:p>
          <a:p>
            <a:r>
              <a:rPr lang="en-US"/>
              <a:t>Mention will still be open in Congreso – opportunity to build excitement and recruit participants.</a:t>
            </a:r>
          </a:p>
        </p:txBody>
      </p:sp>
    </p:spTree>
    <p:extLst>
      <p:ext uri="{BB962C8B-B14F-4D97-AF65-F5344CB8AC3E}">
        <p14:creationId xmlns:p14="http://schemas.microsoft.com/office/powerpoint/2010/main" val="3903888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1DD2A-4354-3DE8-E52D-C25759A82A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87DD1B-0090-743B-532D-F82E5C92B00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57F6846-903F-AAC2-BF23-96F0EBF2CC1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14441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6F10D-BE7B-4779-EF9F-2E28285BDD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67B308-2354-333B-ADB1-A0D0307B9DB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73AA4C0-1C9E-784A-6373-76FCFBE42305}"/>
              </a:ext>
            </a:extLst>
          </p:cNvPr>
          <p:cNvSpPr>
            <a:spLocks noGrp="1"/>
          </p:cNvSpPr>
          <p:nvPr>
            <p:ph type="body" idx="1"/>
          </p:nvPr>
        </p:nvSpPr>
        <p:spPr/>
        <p:txBody>
          <a:bodyPr/>
          <a:lstStyle/>
          <a:p>
            <a:r>
              <a:rPr lang="en-US"/>
              <a:t>Sharing in US Dollars</a:t>
            </a:r>
          </a:p>
          <a:p>
            <a:r>
              <a:rPr lang="en-US"/>
              <a:t>Everything is FY24, January-December</a:t>
            </a:r>
          </a:p>
          <a:p>
            <a:r>
              <a:rPr lang="en-US"/>
              <a:t>Primarily showing Medians as the mid-point.  Most useful for comparison benchmarking – above – keep it up!  Below – was it my focus?  Potential for change.</a:t>
            </a:r>
          </a:p>
        </p:txBody>
      </p:sp>
    </p:spTree>
    <p:extLst>
      <p:ext uri="{BB962C8B-B14F-4D97-AF65-F5344CB8AC3E}">
        <p14:creationId xmlns:p14="http://schemas.microsoft.com/office/powerpoint/2010/main" val="1625647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9482F9C5-8262-7636-256A-97887B597559}"/>
            </a:ext>
          </a:extLst>
        </p:cNvPr>
        <p:cNvGrpSpPr/>
        <p:nvPr/>
      </p:nvGrpSpPr>
      <p:grpSpPr>
        <a:xfrm>
          <a:off x="0" y="0"/>
          <a:ext cx="0" cy="0"/>
          <a:chOff x="0" y="0"/>
          <a:chExt cx="0" cy="0"/>
        </a:xfrm>
      </p:grpSpPr>
      <p:sp>
        <p:nvSpPr>
          <p:cNvPr id="118" name="Google Shape;118;p:notes">
            <a:extLst>
              <a:ext uri="{FF2B5EF4-FFF2-40B4-BE49-F238E27FC236}">
                <a16:creationId xmlns:a16="http://schemas.microsoft.com/office/drawing/2014/main" id="{9BF71A3E-FB4D-D390-BF12-FD4B770C498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a:extLst>
              <a:ext uri="{FF2B5EF4-FFF2-40B4-BE49-F238E27FC236}">
                <a16:creationId xmlns:a16="http://schemas.microsoft.com/office/drawing/2014/main" id="{45ABBDC9-381C-CC90-EE27-88F876D38BB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i="0" u="none" strike="noStrike" cap="none">
                <a:solidFill>
                  <a:srgbClr val="000000"/>
                </a:solidFill>
                <a:effectLst/>
                <a:latin typeface="Arial"/>
                <a:ea typeface="Arial"/>
                <a:cs typeface="Arial"/>
                <a:sym typeface="Arial"/>
              </a:rPr>
              <a:t>Perhaps the key measure from the study is an unsurprising, but deeply important quantifiable concept.  Fundraising is a relationship, not a transactional business.  Six universities that began fundraising in 2000 or earlier report a median of $1.31 million raised; nine universities that started between 2001 and 2020 report a median of $680,000; and four universities that launched fundraising efforts in 2020 or later report a median of $150,000.  </a:t>
            </a:r>
          </a:p>
          <a:p>
            <a:r>
              <a:rPr lang="en-US" sz="1100" b="0" i="0" u="none" strike="noStrike" cap="none">
                <a:solidFill>
                  <a:srgbClr val="000000"/>
                </a:solidFill>
                <a:effectLst/>
                <a:latin typeface="Arial"/>
                <a:ea typeface="Arial"/>
                <a:cs typeface="Arial"/>
                <a:sym typeface="Arial"/>
              </a:rPr>
              <a:t> Rich - would love your guidance on showing millions as a figure or shortening as you see here.  </a:t>
            </a:r>
          </a:p>
          <a:p>
            <a:pPr marL="0" lvl="0" indent="0" algn="l" rtl="0">
              <a:spcBef>
                <a:spcPts val="0"/>
              </a:spcBef>
              <a:spcAft>
                <a:spcPts val="0"/>
              </a:spcAft>
              <a:buNone/>
            </a:pPr>
            <a:endParaRPr/>
          </a:p>
        </p:txBody>
      </p:sp>
    </p:spTree>
    <p:extLst>
      <p:ext uri="{BB962C8B-B14F-4D97-AF65-F5344CB8AC3E}">
        <p14:creationId xmlns:p14="http://schemas.microsoft.com/office/powerpoint/2010/main" val="2582288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b2f7c811ed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b2f7c811e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Ask everyone to introduce themselves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Buenos </a:t>
            </a:r>
            <a:r>
              <a:rPr lang="en-US" dirty="0" err="1"/>
              <a:t>dias</a:t>
            </a:r>
            <a:r>
              <a:rPr lang="en-US" dirty="0"/>
              <a:t> – Me </a:t>
            </a:r>
            <a:r>
              <a:rPr lang="en-US" dirty="0" err="1"/>
              <a:t>llamo</a:t>
            </a:r>
            <a:r>
              <a:rPr lang="en-US" dirty="0"/>
              <a:t> Jenny Cooke Smith y soy la </a:t>
            </a:r>
            <a:r>
              <a:rPr lang="en-US" dirty="0" err="1"/>
              <a:t>directora</a:t>
            </a:r>
            <a:r>
              <a:rPr lang="en-US" dirty="0"/>
              <a:t> de un </a:t>
            </a:r>
            <a:r>
              <a:rPr lang="en-US" dirty="0" err="1"/>
              <a:t>gropo</a:t>
            </a:r>
            <a:r>
              <a:rPr lang="en-US" dirty="0"/>
              <a:t> que </a:t>
            </a:r>
            <a:r>
              <a:rPr lang="en-US" dirty="0" err="1"/>
              <a:t>construye</a:t>
            </a:r>
            <a:r>
              <a:rPr lang="en-US" dirty="0"/>
              <a:t> </a:t>
            </a:r>
            <a:r>
              <a:rPr lang="en-US" dirty="0" err="1"/>
              <a:t>soliciones</a:t>
            </a:r>
            <a:r>
              <a:rPr lang="en-US" dirty="0"/>
              <a:t> para </a:t>
            </a:r>
            <a:r>
              <a:rPr lang="en-US" dirty="0" err="1"/>
              <a:t>los</a:t>
            </a:r>
            <a:r>
              <a:rPr lang="en-US" dirty="0"/>
              <a:t> </a:t>
            </a:r>
            <a:r>
              <a:rPr lang="en-US" dirty="0" err="1"/>
              <a:t>miembros</a:t>
            </a:r>
            <a:r>
              <a:rPr lang="en-US" dirty="0"/>
              <a:t> </a:t>
            </a:r>
            <a:r>
              <a:rPr lang="en-US" dirty="0" err="1"/>
              <a:t>usando</a:t>
            </a:r>
            <a:r>
              <a:rPr lang="en-US" dirty="0"/>
              <a:t> </a:t>
            </a:r>
            <a:r>
              <a:rPr lang="en-US" dirty="0" err="1"/>
              <a:t>los</a:t>
            </a:r>
            <a:r>
              <a:rPr lang="en-US" dirty="0"/>
              <a:t> “benchmarking” </a:t>
            </a:r>
            <a:r>
              <a:rPr lang="en-US" dirty="0" err="1"/>
              <a:t>datos</a:t>
            </a:r>
            <a:r>
              <a:rPr lang="en-US" dirty="0"/>
              <a:t>.  </a:t>
            </a:r>
            <a:r>
              <a:rPr lang="en-US" dirty="0" err="1"/>
              <a:t>Nuestro</a:t>
            </a:r>
            <a:r>
              <a:rPr lang="en-US" dirty="0"/>
              <a:t> </a:t>
            </a:r>
            <a:r>
              <a:rPr lang="en-US" dirty="0" err="1"/>
              <a:t>objetivo</a:t>
            </a:r>
            <a:r>
              <a:rPr lang="en-US" dirty="0"/>
              <a:t> es </a:t>
            </a:r>
            <a:r>
              <a:rPr lang="en-US" dirty="0" err="1"/>
              <a:t>traer</a:t>
            </a:r>
            <a:r>
              <a:rPr lang="en-US" dirty="0"/>
              <a:t> valor a </a:t>
            </a:r>
            <a:r>
              <a:rPr lang="en-US" dirty="0" err="1"/>
              <a:t>ustedes</a:t>
            </a:r>
            <a:r>
              <a:rPr lang="en-US" dirty="0"/>
              <a:t> </a:t>
            </a:r>
            <a:r>
              <a:rPr lang="en-US" dirty="0" err="1"/>
              <a:t>en</a:t>
            </a:r>
            <a:r>
              <a:rPr lang="en-US" dirty="0"/>
              <a:t> la forma de </a:t>
            </a:r>
            <a:r>
              <a:rPr lang="es-ES" dirty="0"/>
              <a:t>estrategias basadas en datos. Estoy muy </a:t>
            </a:r>
            <a:r>
              <a:rPr lang="es-ES" dirty="0" err="1"/>
              <a:t>emocianda</a:t>
            </a:r>
            <a:r>
              <a:rPr lang="es-ES" dirty="0"/>
              <a:t> estar </a:t>
            </a:r>
            <a:r>
              <a:rPr lang="es-ES" dirty="0" err="1"/>
              <a:t>acqui</a:t>
            </a:r>
            <a:r>
              <a:rPr lang="es-ES" dirty="0"/>
              <a:t> con ustedes hoy en Puebla.  Es un momento muy importante para CASE porque el plan a </a:t>
            </a:r>
            <a:r>
              <a:rPr lang="es-ES" dirty="0" err="1"/>
              <a:t>contruyendo</a:t>
            </a:r>
            <a:r>
              <a:rPr lang="es-ES" dirty="0"/>
              <a:t> el benchmarking de </a:t>
            </a:r>
            <a:r>
              <a:rPr lang="es-ES" dirty="0" err="1"/>
              <a:t>filantropia</a:t>
            </a:r>
            <a:r>
              <a:rPr lang="es-ES" dirty="0"/>
              <a:t> en </a:t>
            </a:r>
            <a:r>
              <a:rPr lang="es-ES" dirty="0" err="1"/>
              <a:t>Mexico</a:t>
            </a:r>
            <a:r>
              <a:rPr lang="es-ES" dirty="0"/>
              <a:t> ha sido un sueno hace mucho tiempo.  Gracias al apoyo muy generoso de Santander y Arturo – estamos </a:t>
            </a:r>
            <a:r>
              <a:rPr lang="es-ES" dirty="0" err="1"/>
              <a:t>acqui</a:t>
            </a:r>
            <a:r>
              <a:rPr lang="es-ES" dirty="0"/>
              <a:t>!  Ustedes son un parte de un grupo invitado que puede hacer algo muy importante para </a:t>
            </a:r>
            <a:r>
              <a:rPr lang="es-ES" dirty="0" err="1"/>
              <a:t>America</a:t>
            </a:r>
            <a:r>
              <a:rPr lang="es-ES" dirty="0"/>
              <a:t> Latina.  </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Una nota – la mayor parte de la presentación será en ingles con </a:t>
            </a:r>
            <a:r>
              <a:rPr lang="en-US" b="0" i="0" u="none" strike="noStrike" dirty="0" err="1">
                <a:solidFill>
                  <a:srgbClr val="2A2A2A"/>
                </a:solidFill>
                <a:effectLst/>
                <a:latin typeface="Arial" panose="020B0604020202020204" pitchFamily="34" charset="0"/>
                <a:hlinkClick r:id="rId3"/>
              </a:rPr>
              <a:t>traducción</a:t>
            </a:r>
            <a:r>
              <a:rPr lang="en-US" b="0" i="0" u="none" strike="noStrike" dirty="0">
                <a:solidFill>
                  <a:srgbClr val="2A2A2A"/>
                </a:solidFill>
                <a:effectLst/>
                <a:latin typeface="Arial" panose="020B0604020202020204" pitchFamily="34" charset="0"/>
              </a:rPr>
              <a:t> a </a:t>
            </a:r>
            <a:r>
              <a:rPr lang="en-US" b="0" i="0" u="none" strike="noStrike" dirty="0" err="1">
                <a:solidFill>
                  <a:srgbClr val="2A2A2A"/>
                </a:solidFill>
                <a:effectLst/>
                <a:latin typeface="Arial" panose="020B0604020202020204" pitchFamily="34" charset="0"/>
              </a:rPr>
              <a:t>espanol</a:t>
            </a:r>
            <a:r>
              <a:rPr lang="en-US" b="0" i="0" u="none" strike="noStrike" dirty="0">
                <a:solidFill>
                  <a:srgbClr val="2A2A2A"/>
                </a:solidFill>
                <a:effectLst/>
                <a:latin typeface="Arial" panose="020B0604020202020204" pitchFamily="34" charset="0"/>
              </a:rPr>
              <a:t>. Pero </a:t>
            </a:r>
            <a:r>
              <a:rPr lang="en-US" b="0" i="0" u="none" strike="noStrike" dirty="0" err="1">
                <a:solidFill>
                  <a:srgbClr val="2A2A2A"/>
                </a:solidFill>
                <a:effectLst/>
                <a:latin typeface="Arial" panose="020B0604020202020204" pitchFamily="34" charset="0"/>
              </a:rPr>
              <a:t>si</a:t>
            </a:r>
            <a:r>
              <a:rPr lang="en-US" b="0" i="0" u="none" strike="noStrike" dirty="0">
                <a:solidFill>
                  <a:srgbClr val="2A2A2A"/>
                </a:solidFill>
                <a:effectLst/>
                <a:latin typeface="Arial" panose="020B0604020202020204" pitchFamily="34" charset="0"/>
              </a:rPr>
              <a:t> </a:t>
            </a:r>
            <a:r>
              <a:rPr lang="en-US" b="0" i="0" u="none" strike="noStrike" dirty="0" err="1">
                <a:solidFill>
                  <a:srgbClr val="2A2A2A"/>
                </a:solidFill>
                <a:effectLst/>
                <a:latin typeface="Arial" panose="020B0604020202020204" pitchFamily="34" charset="0"/>
              </a:rPr>
              <a:t>hablan</a:t>
            </a:r>
            <a:r>
              <a:rPr lang="en-US" b="0" i="0" u="none" strike="noStrike" dirty="0">
                <a:solidFill>
                  <a:srgbClr val="2A2A2A"/>
                </a:solidFill>
                <a:effectLst/>
                <a:latin typeface="Arial" panose="020B0604020202020204" pitchFamily="34" charset="0"/>
              </a:rPr>
              <a:t> </a:t>
            </a:r>
            <a:r>
              <a:rPr lang="en-US" b="0" i="0" u="none" strike="noStrike" dirty="0" err="1">
                <a:solidFill>
                  <a:srgbClr val="2A2A2A"/>
                </a:solidFill>
                <a:effectLst/>
                <a:latin typeface="Arial" panose="020B0604020202020204" pitchFamily="34" charset="0"/>
              </a:rPr>
              <a:t>ustedes</a:t>
            </a:r>
            <a:r>
              <a:rPr lang="en-US" b="0" i="0" u="none" strike="noStrike" dirty="0">
                <a:solidFill>
                  <a:srgbClr val="2A2A2A"/>
                </a:solidFill>
                <a:effectLst/>
                <a:latin typeface="Arial" panose="020B0604020202020204" pitchFamily="34" charset="0"/>
              </a:rPr>
              <a:t> mas </a:t>
            </a:r>
            <a:r>
              <a:rPr lang="en-US" b="0" i="0" u="none" strike="noStrike" dirty="0" err="1">
                <a:solidFill>
                  <a:srgbClr val="2A2A2A"/>
                </a:solidFill>
                <a:effectLst/>
                <a:latin typeface="Arial" panose="020B0604020202020204" pitchFamily="34" charset="0"/>
              </a:rPr>
              <a:t>despacio</a:t>
            </a:r>
            <a:r>
              <a:rPr lang="en-US" b="0" i="0" u="none" strike="noStrike" dirty="0">
                <a:solidFill>
                  <a:srgbClr val="2A2A2A"/>
                </a:solidFill>
                <a:effectLst/>
                <a:latin typeface="Arial" panose="020B0604020202020204" pitchFamily="34" charset="0"/>
              </a:rPr>
              <a:t>, </a:t>
            </a:r>
            <a:r>
              <a:rPr lang="en-US" b="0" i="0" u="none" strike="noStrike" dirty="0" err="1">
                <a:solidFill>
                  <a:srgbClr val="2A2A2A"/>
                </a:solidFill>
                <a:effectLst/>
                <a:latin typeface="Arial" panose="020B0604020202020204" pitchFamily="34" charset="0"/>
              </a:rPr>
              <a:t>quiseria</a:t>
            </a:r>
            <a:r>
              <a:rPr lang="en-US" b="0" i="0" u="none" strike="noStrike" dirty="0">
                <a:solidFill>
                  <a:srgbClr val="2A2A2A"/>
                </a:solidFill>
                <a:effectLst/>
                <a:latin typeface="Arial" panose="020B0604020202020204" pitchFamily="34" charset="0"/>
              </a:rPr>
              <a:t> </a:t>
            </a:r>
            <a:r>
              <a:rPr lang="en-US" b="0" i="0" u="none" strike="noStrike" dirty="0" err="1">
                <a:solidFill>
                  <a:srgbClr val="2A2A2A"/>
                </a:solidFill>
                <a:effectLst/>
                <a:latin typeface="Arial" panose="020B0604020202020204" pitchFamily="34" charset="0"/>
              </a:rPr>
              <a:t>tratar</a:t>
            </a:r>
            <a:r>
              <a:rPr lang="en-US" b="0" i="0" u="none" strike="noStrike" dirty="0">
                <a:solidFill>
                  <a:srgbClr val="2A2A2A"/>
                </a:solidFill>
                <a:effectLst/>
                <a:latin typeface="Arial" panose="020B0604020202020204" pitchFamily="34" charset="0"/>
              </a:rPr>
              <a:t>.  Bueno – </a:t>
            </a:r>
            <a:r>
              <a:rPr lang="en-US" b="0" i="0" u="none" strike="noStrike" dirty="0" err="1">
                <a:solidFill>
                  <a:srgbClr val="2A2A2A"/>
                </a:solidFill>
                <a:effectLst/>
                <a:latin typeface="Arial" panose="020B0604020202020204" pitchFamily="34" charset="0"/>
              </a:rPr>
              <a:t>voy</a:t>
            </a:r>
            <a:r>
              <a:rPr lang="en-US" b="0" i="0" u="none" strike="noStrike" dirty="0">
                <a:solidFill>
                  <a:srgbClr val="2A2A2A"/>
                </a:solidFill>
                <a:effectLst/>
                <a:latin typeface="Arial" panose="020B0604020202020204" pitchFamily="34" charset="0"/>
              </a:rPr>
              <a:t> a </a:t>
            </a:r>
            <a:r>
              <a:rPr lang="en-US" b="0" i="0" u="none" strike="noStrike" dirty="0" err="1">
                <a:solidFill>
                  <a:srgbClr val="2A2A2A"/>
                </a:solidFill>
                <a:effectLst/>
                <a:latin typeface="Arial" panose="020B0604020202020204" pitchFamily="34" charset="0"/>
              </a:rPr>
              <a:t>pedir</a:t>
            </a:r>
            <a:r>
              <a:rPr lang="en-US" b="0" i="0" u="none" strike="noStrike" dirty="0">
                <a:solidFill>
                  <a:srgbClr val="2A2A2A"/>
                </a:solidFill>
                <a:effectLst/>
                <a:latin typeface="Arial" panose="020B0604020202020204" pitchFamily="34" charset="0"/>
              </a:rPr>
              <a:t> a Angelica que </a:t>
            </a:r>
            <a:r>
              <a:rPr lang="en-US" b="0" i="0" u="none" strike="noStrike" dirty="0" err="1">
                <a:solidFill>
                  <a:srgbClr val="2A2A2A"/>
                </a:solidFill>
                <a:effectLst/>
                <a:latin typeface="Arial" panose="020B0604020202020204" pitchFamily="34" charset="0"/>
              </a:rPr>
              <a:t>nos</a:t>
            </a:r>
            <a:r>
              <a:rPr lang="en-US" b="0" i="0" u="none" strike="noStrike" dirty="0">
                <a:solidFill>
                  <a:srgbClr val="2A2A2A"/>
                </a:solidFill>
                <a:effectLst/>
                <a:latin typeface="Arial" panose="020B0604020202020204" pitchFamily="34" charset="0"/>
              </a:rPr>
              <a:t> </a:t>
            </a:r>
            <a:r>
              <a:rPr lang="en-US" b="0" i="0" u="none" strike="noStrike" dirty="0" err="1">
                <a:solidFill>
                  <a:srgbClr val="2A2A2A"/>
                </a:solidFill>
                <a:effectLst/>
                <a:latin typeface="Arial" panose="020B0604020202020204" pitchFamily="34" charset="0"/>
              </a:rPr>
              <a:t>platicque</a:t>
            </a:r>
            <a:r>
              <a:rPr lang="en-US" b="0" i="0" u="none" strike="noStrike" dirty="0">
                <a:solidFill>
                  <a:srgbClr val="2A2A2A"/>
                </a:solidFill>
                <a:effectLst/>
                <a:latin typeface="Arial" panose="020B0604020202020204" pitchFamily="34" charset="0"/>
              </a:rPr>
              <a:t> </a:t>
            </a:r>
            <a:r>
              <a:rPr lang="en-US" b="0" i="0" u="none" strike="noStrike" dirty="0" err="1">
                <a:solidFill>
                  <a:srgbClr val="2A2A2A"/>
                </a:solidFill>
                <a:effectLst/>
                <a:latin typeface="Arial" panose="020B0604020202020204" pitchFamily="34" charset="0"/>
              </a:rPr>
              <a:t>sobre</a:t>
            </a:r>
            <a:r>
              <a:rPr lang="en-US" b="0" i="0" u="none" strike="noStrike" dirty="0">
                <a:solidFill>
                  <a:srgbClr val="2A2A2A"/>
                </a:solidFill>
                <a:effectLst/>
                <a:latin typeface="Arial" panose="020B0604020202020204" pitchFamily="34" charset="0"/>
              </a:rPr>
              <a:t> CASE</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a:solidFill>
                  <a:srgbClr val="000000"/>
                </a:solidFill>
                <a:effectLst/>
                <a:latin typeface="Arial"/>
                <a:ea typeface="Arial"/>
                <a:cs typeface="Arial"/>
                <a:sym typeface="Arial"/>
              </a:rPr>
              <a:t>While Funds Received provide a snapshot of philanthropic success, donor counts provide insight into the maturity and sustainability of fundraising programs.  A larger and more diverse donor base often signals broader engagement and reduces the risk associated with relying on one or two large donations. This measure also reveals notable differences between institution types: private institutions report a median of 753 donors, while public institutions report a median of just 117.5, highlighting disparities in donor cultivation and program development across the sector.</a:t>
            </a:r>
          </a:p>
          <a:p>
            <a:endParaRPr lang="en-US"/>
          </a:p>
        </p:txBody>
      </p:sp>
    </p:spTree>
    <p:extLst>
      <p:ext uri="{BB962C8B-B14F-4D97-AF65-F5344CB8AC3E}">
        <p14:creationId xmlns:p14="http://schemas.microsoft.com/office/powerpoint/2010/main" val="4165647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3ABED-59E9-6C87-42A0-2BD99C089A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536FC9-FFDF-F08F-A5EF-7239E1FE7E7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8D6CFCF-1ED6-862F-2570-E1CB09BE1CB5}"/>
              </a:ext>
            </a:extLst>
          </p:cNvPr>
          <p:cNvSpPr>
            <a:spLocks noGrp="1"/>
          </p:cNvSpPr>
          <p:nvPr>
            <p:ph type="body" idx="1"/>
          </p:nvPr>
        </p:nvSpPr>
        <p:spPr/>
        <p:txBody>
          <a:bodyPr/>
          <a:lstStyle/>
          <a:p>
            <a:r>
              <a:rPr lang="en-US"/>
              <a:t>And this was perhaps the point of the taller where people audibly gasped.  Let’s go review the results.</a:t>
            </a:r>
          </a:p>
        </p:txBody>
      </p:sp>
    </p:spTree>
    <p:extLst>
      <p:ext uri="{BB962C8B-B14F-4D97-AF65-F5344CB8AC3E}">
        <p14:creationId xmlns:p14="http://schemas.microsoft.com/office/powerpoint/2010/main" val="1921490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a:solidFill>
                  <a:srgbClr val="000000"/>
                </a:solidFill>
                <a:effectLst/>
                <a:latin typeface="Arial"/>
                <a:ea typeface="Arial"/>
                <a:cs typeface="Arial"/>
                <a:sym typeface="Arial"/>
              </a:rPr>
              <a:t>Perhaps the most surprising takeaway from the pilot project is the significant proportion of philanthropic revenue coming from individuals. Data show that 42% of all funds received and 80% of donors are individuals—more closely resembling patterns seen in the United States than in other global regions (see Figure 10). In the U.S., where university fundraising programs are long-established and philanthropy plays a key role in bridging funding gaps, strong individual donor support is often considered a marker of program maturity and success.</a:t>
            </a:r>
          </a:p>
          <a:p>
            <a:r>
              <a:rPr lang="en-US" sz="1100" b="0" i="0" u="none" strike="noStrike" cap="none">
                <a:solidFill>
                  <a:srgbClr val="000000"/>
                </a:solidFill>
                <a:effectLst/>
                <a:latin typeface="Arial"/>
                <a:ea typeface="Arial"/>
                <a:cs typeface="Arial"/>
                <a:sym typeface="Arial"/>
              </a:rPr>
              <a:t>This success among individual donors in Latin America may be rooted in decades of strategic alumni engagement. Many universities in the region have prioritized alumni relationships through career services, experiential offerings, and networking opportunities. The care and investment in alumni communities now appear to be manifesting in philanthropic outcomes.</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a:solidFill>
                  <a:srgbClr val="000000"/>
                </a:solidFill>
                <a:effectLst/>
                <a:latin typeface="Arial"/>
                <a:ea typeface="Arial"/>
                <a:cs typeface="Arial"/>
                <a:sym typeface="Arial"/>
              </a:rPr>
              <a:t>At the same time, institutional support from foundations remains limited. For example, one analysis found that over a decade, the Gates Foundation directed just $24 million to Latin American universities, compared to over $2 billion to European institutions. While this highlights a gap in foundation funding, it also underscores the opportunity: awareness of philanthropy in higher education is growing, and the field—though still nascent—is gaining momentum across the region. This makes it an ideal moment to establish benchmarks, share best practices, and support the development of fundraising programs as the culture of giving continues to take root.</a:t>
            </a:r>
          </a:p>
          <a:p>
            <a:endParaRPr lang="en-US"/>
          </a:p>
        </p:txBody>
      </p:sp>
    </p:spTree>
    <p:extLst>
      <p:ext uri="{BB962C8B-B14F-4D97-AF65-F5344CB8AC3E}">
        <p14:creationId xmlns:p14="http://schemas.microsoft.com/office/powerpoint/2010/main" val="1628864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8DEFA-7D73-84C8-C062-E36EF0982E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948169-8284-BDC7-80B0-22BF580A20B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9E74AF5-697D-01D2-D94B-69FECDF7D7E7}"/>
              </a:ext>
            </a:extLst>
          </p:cNvPr>
          <p:cNvSpPr>
            <a:spLocks noGrp="1"/>
          </p:cNvSpPr>
          <p:nvPr>
            <p:ph type="body" idx="1"/>
          </p:nvPr>
        </p:nvSpPr>
        <p:spPr/>
        <p:txBody>
          <a:bodyPr/>
          <a:lstStyle/>
          <a:p>
            <a:r>
              <a:rPr lang="en-US" sz="1100" b="0" i="0" u="none" strike="noStrike" cap="none">
                <a:solidFill>
                  <a:srgbClr val="000000"/>
                </a:solidFill>
                <a:effectLst/>
                <a:latin typeface="Arial"/>
                <a:ea typeface="Arial"/>
                <a:cs typeface="Arial"/>
                <a:sym typeface="Arial"/>
              </a:rPr>
              <a:t>Shown in order from oldest to youngest fundraising programs</a:t>
            </a:r>
          </a:p>
        </p:txBody>
      </p:sp>
    </p:spTree>
    <p:extLst>
      <p:ext uri="{BB962C8B-B14F-4D97-AF65-F5344CB8AC3E}">
        <p14:creationId xmlns:p14="http://schemas.microsoft.com/office/powerpoint/2010/main" val="33133013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FR per alumni donor</a:t>
            </a:r>
          </a:p>
          <a:p>
            <a:r>
              <a:rPr lang="en-US"/>
              <a:t>Explain only two public institutions.  </a:t>
            </a:r>
          </a:p>
        </p:txBody>
      </p:sp>
    </p:spTree>
    <p:extLst>
      <p:ext uri="{BB962C8B-B14F-4D97-AF65-F5344CB8AC3E}">
        <p14:creationId xmlns:p14="http://schemas.microsoft.com/office/powerpoint/2010/main" val="5839570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median funds received per alumni donor in Latin America ($214) are notably lower than in other regions. This is influenced not only by the relative youth of fundraising programs, but also by the younger median age of the population and broader economic factors. Despite these differences, Latin American universities are engaging a high proportion of individual donors—a pattern more typical of mature fundraising markets. As fundraising programs and alumni cohorts continue to mature, and as economic capacity grows, there is significant potential for increases in average donation size and overall philanthropic revenue.</a:t>
            </a:r>
          </a:p>
        </p:txBody>
      </p:sp>
    </p:spTree>
    <p:extLst>
      <p:ext uri="{BB962C8B-B14F-4D97-AF65-F5344CB8AC3E}">
        <p14:creationId xmlns:p14="http://schemas.microsoft.com/office/powerpoint/2010/main" val="1208009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80F43-47AD-8778-0677-5EF52735DC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66EB73-068D-F2C6-9091-12E1F696564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A357E06-B06B-6801-6B07-4FEA2826A36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335508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a:solidFill>
                  <a:srgbClr val="000000"/>
                </a:solidFill>
                <a:effectLst/>
                <a:latin typeface="Arial"/>
                <a:ea typeface="Arial"/>
                <a:cs typeface="Arial"/>
                <a:sym typeface="Arial"/>
              </a:rPr>
              <a:t>“Purpose” reflects the donor’s intent regarding the use of funds. CASE regional philanthropy surveys often reveal similar overarching purposes for donations—such as supporting students, research, or capital—but the specific categories used to describe these purposes can vary across regions. In the first year of the Latin America pilot, one area where institutions clearly stood out was in raising funds for social programs. Given that social impact is deeply tied to the mission of many universities in the region, it was important to capture this as a distinct category in the survey. This emphasis on social programs not only highlights the unique priorities of Latin American institutions, but also demonstrates how philanthropic support is closely aligned with institutional missions and community needs.</a:t>
            </a:r>
          </a:p>
          <a:p>
            <a:r>
              <a:rPr lang="en-US" sz="1100" b="0" i="0" u="none" strike="noStrike" cap="none">
                <a:solidFill>
                  <a:srgbClr val="000000"/>
                </a:solidFill>
                <a:effectLst/>
                <a:latin typeface="Arial"/>
                <a:ea typeface="Arial"/>
                <a:cs typeface="Arial"/>
                <a:sym typeface="Arial"/>
              </a:rPr>
              <a:t> Purpose categories are defined as:</a:t>
            </a:r>
          </a:p>
          <a:p>
            <a:pPr lvl="0"/>
            <a:r>
              <a:rPr lang="en-US" sz="1100" b="0" i="0" u="none" strike="noStrike" cap="none">
                <a:solidFill>
                  <a:srgbClr val="000000"/>
                </a:solidFill>
                <a:effectLst/>
                <a:latin typeface="Arial"/>
                <a:ea typeface="Arial"/>
                <a:cs typeface="Arial"/>
                <a:sym typeface="Arial"/>
              </a:rPr>
              <a:t>Unrestricted: Funds received without any restrictions on their use by the donor or donors.</a:t>
            </a:r>
          </a:p>
          <a:p>
            <a:pPr lvl="0"/>
            <a:r>
              <a:rPr lang="en-US" sz="1100" b="0" i="0" u="none" strike="noStrike" cap="none">
                <a:solidFill>
                  <a:srgbClr val="000000"/>
                </a:solidFill>
                <a:effectLst/>
                <a:latin typeface="Arial"/>
                <a:ea typeface="Arial"/>
                <a:cs typeface="Arial"/>
                <a:sym typeface="Arial"/>
              </a:rPr>
              <a:t>Student Financial Aid and Experience: Funds that the donor has restricted for student financial aid and/or experience.  This includes both need-based and merit-based scholarships, student awards and prizes, and contributions made in support of student work-study arrangements.</a:t>
            </a:r>
          </a:p>
          <a:p>
            <a:pPr lvl="0"/>
            <a:r>
              <a:rPr lang="en-US" sz="1100" b="0" i="0" u="none" strike="noStrike" cap="none">
                <a:solidFill>
                  <a:srgbClr val="000000"/>
                </a:solidFill>
                <a:effectLst/>
                <a:latin typeface="Arial"/>
                <a:ea typeface="Arial"/>
                <a:cs typeface="Arial"/>
                <a:sym typeface="Arial"/>
              </a:rPr>
              <a:t>Faculty/Staff Support: Funds that the donor restricts for use in a specific academic division of the university, but on which no other restrictions have been imposed, or that the donor has restricted for faculty and staff salaries and benefits, or that the donor has restricted for academic support services, such as academic advising or skills tutoring. This includes funds received to finance sabbaticals and other professional leave for university employees.	</a:t>
            </a:r>
          </a:p>
          <a:p>
            <a:pPr lvl="0"/>
            <a:r>
              <a:rPr lang="en-US" sz="1100" b="0" i="0" u="none" strike="noStrike" cap="none">
                <a:solidFill>
                  <a:srgbClr val="000000"/>
                </a:solidFill>
                <a:effectLst/>
                <a:latin typeface="Arial"/>
                <a:ea typeface="Arial"/>
                <a:cs typeface="Arial"/>
                <a:sym typeface="Arial"/>
              </a:rPr>
              <a:t>Capital: Funds that the donor restricts for the purchase, construction, or renovation of buildings and other facilities, land, and equipment.	</a:t>
            </a:r>
          </a:p>
          <a:p>
            <a:pPr lvl="0"/>
            <a:r>
              <a:rPr lang="en-US" sz="1100" b="0" i="0" u="none" strike="noStrike" cap="none">
                <a:solidFill>
                  <a:srgbClr val="000000"/>
                </a:solidFill>
                <a:effectLst/>
                <a:latin typeface="Arial"/>
                <a:ea typeface="Arial"/>
                <a:cs typeface="Arial"/>
                <a:sym typeface="Arial"/>
              </a:rPr>
              <a:t>Research: Funds that the donor allocates to research. This category includes philanthropic grants for individual and/or project research, as well as grants for research institutes and centers, including payments processed through such centers. It may include private money received from both private and public universities and nonprofit organizations.	</a:t>
            </a:r>
          </a:p>
          <a:p>
            <a:pPr lvl="0"/>
            <a:r>
              <a:rPr lang="en-US" sz="1100" b="0" i="0" u="none" strike="noStrike" cap="none">
                <a:solidFill>
                  <a:srgbClr val="000000"/>
                </a:solidFill>
                <a:effectLst/>
                <a:latin typeface="Arial"/>
                <a:ea typeface="Arial"/>
                <a:cs typeface="Arial"/>
                <a:sym typeface="Arial"/>
              </a:rPr>
              <a:t>Social Impact: Funds that the donor allocates to social programs or social benefits. This includes donations aimed at supporting initiatives such as poverty alleviation, improving education, providing healthcare, and other social protection programs. 	</a:t>
            </a:r>
          </a:p>
          <a:p>
            <a:pPr lvl="0"/>
            <a:r>
              <a:rPr lang="en-US" sz="1100" b="0" i="0" u="none" strike="noStrike" cap="none">
                <a:solidFill>
                  <a:srgbClr val="000000"/>
                </a:solidFill>
                <a:effectLst/>
                <a:latin typeface="Arial"/>
                <a:ea typeface="Arial"/>
                <a:cs typeface="Arial"/>
                <a:sym typeface="Arial"/>
              </a:rPr>
              <a:t>Other:  Any funds received that are not accounted for in any of the above categories.</a:t>
            </a:r>
          </a:p>
          <a:p>
            <a:pPr>
              <a:buNone/>
            </a:pPr>
            <a:endParaRPr lang="en-US">
              <a:latin typeface="Calibri"/>
              <a:ea typeface="Calibri"/>
              <a:cs typeface="Calibri"/>
            </a:endParaRPr>
          </a:p>
          <a:p>
            <a:pPr>
              <a:buNone/>
            </a:pPr>
            <a:endParaRPr lang="en-US">
              <a:latin typeface="Calibri"/>
              <a:ea typeface="Calibri"/>
              <a:cs typeface="Calibri"/>
            </a:endParaRPr>
          </a:p>
          <a:p>
            <a:pPr>
              <a:buNone/>
            </a:pPr>
            <a:endParaRPr lang="en-US">
              <a:latin typeface="Calibri"/>
              <a:ea typeface="Calibri"/>
              <a:cs typeface="Calibri"/>
            </a:endParaRPr>
          </a:p>
          <a:p>
            <a:pPr>
              <a:buNone/>
            </a:pPr>
            <a:endParaRPr lang="en-US">
              <a:latin typeface="Calibri"/>
              <a:ea typeface="Calibri"/>
              <a:cs typeface="Calibri"/>
            </a:endParaRPr>
          </a:p>
          <a:p>
            <a:pPr>
              <a:buNone/>
            </a:pPr>
            <a:endParaRPr lang="en-US">
              <a:latin typeface="Calibri"/>
              <a:ea typeface="Calibri"/>
              <a:cs typeface="Calibri"/>
            </a:endParaRPr>
          </a:p>
          <a:p>
            <a:pPr>
              <a:buNone/>
            </a:pPr>
            <a:r>
              <a:rPr lang="en-US">
                <a:latin typeface="Calibri"/>
                <a:ea typeface="Calibri"/>
                <a:cs typeface="Calibri"/>
              </a:rPr>
              <a:t>Social engagement: gifts restricted for social impact giving designation that is unique to this region </a:t>
            </a:r>
          </a:p>
          <a:p>
            <a:pPr>
              <a:buNone/>
            </a:pPr>
            <a:endParaRPr lang="en-US">
              <a:latin typeface="Calibri"/>
              <a:ea typeface="Calibri"/>
              <a:cs typeface="Calibri"/>
            </a:endParaRPr>
          </a:p>
          <a:p>
            <a:pPr>
              <a:buNone/>
            </a:pPr>
            <a:r>
              <a:rPr lang="en-US">
                <a:latin typeface="Calibri"/>
                <a:ea typeface="Calibri"/>
                <a:cs typeface="Calibri"/>
              </a:rPr>
              <a:t>National development: Ex: "A project called Utopia" from Universidad de La Salle (CO) featured in CASE Currents is a prime example</a:t>
            </a:r>
          </a:p>
          <a:p>
            <a:pPr>
              <a:buNone/>
            </a:pPr>
            <a:endParaRPr lang="en-US">
              <a:latin typeface="Calibri"/>
              <a:ea typeface="Calibri"/>
              <a:cs typeface="Calibri"/>
            </a:endParaRPr>
          </a:p>
          <a:p>
            <a:pPr>
              <a:buNone/>
            </a:pPr>
            <a:r>
              <a:rPr lang="en-US">
                <a:latin typeface="Calibri"/>
                <a:ea typeface="Calibri"/>
                <a:cs typeface="Calibri"/>
              </a:rPr>
              <a:t>Institutional autonomy: the </a:t>
            </a:r>
            <a:r>
              <a:rPr lang="en-US" err="1">
                <a:latin typeface="Calibri"/>
                <a:ea typeface="Calibri"/>
                <a:cs typeface="Calibri"/>
              </a:rPr>
              <a:t>autonoma</a:t>
            </a:r>
            <a:r>
              <a:rPr lang="en-US">
                <a:latin typeface="Calibri"/>
                <a:ea typeface="Calibri"/>
                <a:cs typeface="Calibri"/>
              </a:rPr>
              <a:t> in many of the university names </a:t>
            </a:r>
          </a:p>
          <a:p>
            <a:pPr>
              <a:buNone/>
            </a:pPr>
            <a:endParaRPr lang="en-US">
              <a:latin typeface="Calibri"/>
              <a:ea typeface="Calibri"/>
              <a:cs typeface="Calibri"/>
            </a:endParaRPr>
          </a:p>
          <a:p>
            <a:pPr>
              <a:buNone/>
            </a:pPr>
            <a:r>
              <a:rPr lang="en-US">
                <a:latin typeface="Calibri"/>
                <a:ea typeface="Calibri"/>
                <a:cs typeface="Calibri"/>
              </a:rPr>
              <a:t>Access and Equity: we captured govt subsidies in the survey and they are significant </a:t>
            </a:r>
          </a:p>
          <a:p>
            <a:pPr>
              <a:buNone/>
            </a:pPr>
            <a:endParaRPr lang="en-US">
              <a:latin typeface="Calibri"/>
              <a:ea typeface="Calibri"/>
              <a:cs typeface="Calibri"/>
            </a:endParaRPr>
          </a:p>
          <a:p>
            <a:pPr>
              <a:buNone/>
            </a:pPr>
            <a:r>
              <a:rPr lang="en-US">
                <a:latin typeface="Calibri"/>
                <a:ea typeface="Calibri"/>
                <a:cs typeface="Calibri"/>
              </a:rPr>
              <a:t>Research and the "third mission": Latin American universities historically emphasized teaching and basic research, often with less focus on commercialization, tech transfer, or industry partnerships compared to U.S./European counterparts. In recent years, universities in the region have been asked to take on a direct role in economic and social development — e.g., entrepreneurship hubs, innovation parks, community partnerships, and public policy engagement  It frames philanthropy as a tool that goes beyond internal budgets to advance institutional social impact.</a:t>
            </a:r>
          </a:p>
          <a:p>
            <a:pPr algn="ctr"/>
            <a:endParaRPr lang="en-US"/>
          </a:p>
        </p:txBody>
      </p:sp>
    </p:spTree>
    <p:extLst>
      <p:ext uri="{BB962C8B-B14F-4D97-AF65-F5344CB8AC3E}">
        <p14:creationId xmlns:p14="http://schemas.microsoft.com/office/powerpoint/2010/main" val="25124334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D736F-2D15-C5AA-2993-DEFED07CE9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4445EE-4911-081C-B10D-DB929A0275F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1135838-10F7-C852-0D77-8E4E5113B435}"/>
              </a:ext>
            </a:extLst>
          </p:cNvPr>
          <p:cNvSpPr>
            <a:spLocks noGrp="1"/>
          </p:cNvSpPr>
          <p:nvPr>
            <p:ph type="body" idx="1"/>
          </p:nvPr>
        </p:nvSpPr>
        <p:spPr/>
        <p:txBody>
          <a:bodyPr/>
          <a:lstStyle/>
          <a:p>
            <a:r>
              <a:rPr lang="en-US" sz="1100" b="0" i="0" u="none" strike="noStrike" cap="none">
                <a:solidFill>
                  <a:srgbClr val="000000"/>
                </a:solidFill>
                <a:effectLst/>
                <a:latin typeface="Arial"/>
                <a:ea typeface="Arial"/>
                <a:cs typeface="Arial"/>
                <a:sym typeface="Arial"/>
              </a:rPr>
              <a:t>Order of smallest to largest, Funds </a:t>
            </a:r>
            <a:r>
              <a:rPr lang="en-US" sz="1100" b="0" i="0" u="none" strike="noStrike" cap="none" err="1">
                <a:solidFill>
                  <a:srgbClr val="000000"/>
                </a:solidFill>
                <a:effectLst/>
                <a:latin typeface="Arial"/>
                <a:ea typeface="Arial"/>
                <a:cs typeface="Arial"/>
                <a:sym typeface="Arial"/>
              </a:rPr>
              <a:t>Recieved</a:t>
            </a:r>
            <a:endParaRPr lang="en-US" sz="1100" b="0" i="0" u="none" strike="noStrike" cap="none">
              <a:solidFill>
                <a:srgbClr val="000000"/>
              </a:solidFill>
              <a:effectLst/>
              <a:latin typeface="Arial"/>
              <a:ea typeface="Arial"/>
              <a:cs typeface="Arial"/>
              <a:sym typeface="Arial"/>
            </a:endParaRPr>
          </a:p>
          <a:p>
            <a:endParaRPr lang="en-US" sz="1100" b="0" i="0" u="none" strike="noStrike" cap="none">
              <a:solidFill>
                <a:srgbClr val="000000"/>
              </a:solidFill>
              <a:effectLst/>
              <a:latin typeface="Arial"/>
              <a:ea typeface="Arial"/>
              <a:cs typeface="Arial"/>
              <a:sym typeface="Arial"/>
            </a:endParaRPr>
          </a:p>
          <a:p>
            <a:r>
              <a:rPr lang="en-US" sz="1100" b="0" i="0" u="none" strike="noStrike" cap="none">
                <a:solidFill>
                  <a:srgbClr val="000000"/>
                </a:solidFill>
                <a:effectLst/>
                <a:latin typeface="Arial"/>
                <a:ea typeface="Arial"/>
                <a:cs typeface="Arial"/>
                <a:sym typeface="Arial"/>
              </a:rPr>
              <a:t>“Purpose” reflects the donor’s intent regarding the use of funds. CASE regional philanthropy surveys often reveal similar overarching purposes for donations—such as supporting students, research, or capital—but the specific categories used to describe these purposes can vary across regions. In the first year of the Latin America pilot, one area where institutions clearly stood out was in raising funds for social programs. Given that social impact is deeply tied to the mission of many universities in the region, it was important to capture this as a distinct category.  Purpose categories are defined as:</a:t>
            </a:r>
          </a:p>
          <a:p>
            <a:pPr lvl="0"/>
            <a:r>
              <a:rPr lang="en-US" sz="1100" b="0" i="0" u="none" strike="noStrike" cap="none">
                <a:solidFill>
                  <a:srgbClr val="000000"/>
                </a:solidFill>
                <a:effectLst/>
                <a:latin typeface="Arial"/>
                <a:ea typeface="Arial"/>
                <a:cs typeface="Arial"/>
                <a:sym typeface="Arial"/>
              </a:rPr>
              <a:t>Unrestricted: Funds received without any restrictions on their use by the donor or donors.</a:t>
            </a:r>
          </a:p>
          <a:p>
            <a:pPr lvl="0"/>
            <a:r>
              <a:rPr lang="en-US" sz="1100" b="0" i="0" u="none" strike="noStrike" cap="none">
                <a:solidFill>
                  <a:srgbClr val="000000"/>
                </a:solidFill>
                <a:effectLst/>
                <a:latin typeface="Arial"/>
                <a:ea typeface="Arial"/>
                <a:cs typeface="Arial"/>
                <a:sym typeface="Arial"/>
              </a:rPr>
              <a:t>Student Financial Aid and Experience: Funds that the donor has restricted for student financial aid and/or experience.  This includes both need-based and merit-based scholarships, student awards and prizes, and contributions made in support of student work-study arrangements.</a:t>
            </a:r>
          </a:p>
          <a:p>
            <a:pPr lvl="0"/>
            <a:r>
              <a:rPr lang="en-US" sz="1100" b="0" i="0" u="none" strike="noStrike" cap="none">
                <a:solidFill>
                  <a:srgbClr val="000000"/>
                </a:solidFill>
                <a:effectLst/>
                <a:latin typeface="Arial"/>
                <a:ea typeface="Arial"/>
                <a:cs typeface="Arial"/>
                <a:sym typeface="Arial"/>
              </a:rPr>
              <a:t>Faculty/Staff Support: Funds that the donor restricts for use in a specific academic division of the university, but on which no other restrictions have been imposed, or that the donor has restricted for faculty and staff salaries and benefits, or that the donor has restricted for academic support services, such as academic advising or skills tutoring. This includes funds received to finance sabbaticals and other professional leave for university employees.	</a:t>
            </a:r>
          </a:p>
          <a:p>
            <a:pPr lvl="0"/>
            <a:r>
              <a:rPr lang="en-US" sz="1100" b="0" i="0" u="none" strike="noStrike" cap="none">
                <a:solidFill>
                  <a:srgbClr val="000000"/>
                </a:solidFill>
                <a:effectLst/>
                <a:latin typeface="Arial"/>
                <a:ea typeface="Arial"/>
                <a:cs typeface="Arial"/>
                <a:sym typeface="Arial"/>
              </a:rPr>
              <a:t>Capital: Funds that the donor restricts for the purchase, construction, or renovation of buildings and other facilities, land, and equipment.	</a:t>
            </a:r>
          </a:p>
          <a:p>
            <a:pPr lvl="0"/>
            <a:r>
              <a:rPr lang="en-US" sz="1100" b="0" i="0" u="none" strike="noStrike" cap="none">
                <a:solidFill>
                  <a:srgbClr val="000000"/>
                </a:solidFill>
                <a:effectLst/>
                <a:latin typeface="Arial"/>
                <a:ea typeface="Arial"/>
                <a:cs typeface="Arial"/>
                <a:sym typeface="Arial"/>
              </a:rPr>
              <a:t>Research: Funds that the donor allocates to research. This category includes philanthropic grants for individual and/or project research, as well as grants for research institutes and centers, including payments processed through such centers. It may include private money received from both private and public universities and nonprofit organizations.	</a:t>
            </a:r>
          </a:p>
          <a:p>
            <a:pPr lvl="0"/>
            <a:r>
              <a:rPr lang="en-US" sz="1100" b="0" i="0" u="none" strike="noStrike" cap="none">
                <a:solidFill>
                  <a:srgbClr val="000000"/>
                </a:solidFill>
                <a:effectLst/>
                <a:latin typeface="Arial"/>
                <a:ea typeface="Arial"/>
                <a:cs typeface="Arial"/>
                <a:sym typeface="Arial"/>
              </a:rPr>
              <a:t>Social Impact: Funds that the donor allocates to social programs or social benefits. This includes donations aimed at supporting initiatives such as poverty alleviation, improving education, providing healthcare, and other social protection programs. 	</a:t>
            </a:r>
          </a:p>
          <a:p>
            <a:pPr lvl="0"/>
            <a:r>
              <a:rPr lang="en-US" sz="1100" b="0" i="0" u="none" strike="noStrike" cap="none">
                <a:solidFill>
                  <a:srgbClr val="000000"/>
                </a:solidFill>
                <a:effectLst/>
                <a:latin typeface="Arial"/>
                <a:ea typeface="Arial"/>
                <a:cs typeface="Arial"/>
                <a:sym typeface="Arial"/>
              </a:rPr>
              <a:t>Other:  Any funds received that are not accounted for in any of the above categories.</a:t>
            </a:r>
          </a:p>
          <a:p>
            <a:pPr lvl="0"/>
            <a:endParaRPr lang="en-US" sz="1100" b="0" i="0" u="none" strike="noStrike" cap="none">
              <a:solidFill>
                <a:srgbClr val="000000"/>
              </a:solidFill>
              <a:effectLst/>
              <a:latin typeface="Arial"/>
              <a:ea typeface="Arial"/>
              <a:cs typeface="Arial"/>
              <a:sym typeface="Arial"/>
            </a:endParaRPr>
          </a:p>
          <a:p>
            <a:pPr lvl="0"/>
            <a:endParaRPr lang="en-US" sz="1100" b="0" i="0" u="none" strike="noStrike" cap="none">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8529066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FD417-6202-4085-57E6-9D88370C22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CBFFC0-3820-610A-58CF-25B4C3927AE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40F8A62-F85F-57C5-D8A5-403CF4D23DF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94080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906860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s-ES" sz="1100" b="1" err="1"/>
              <a:t>Limited</a:t>
            </a:r>
            <a:r>
              <a:rPr lang="es-ES" sz="1100" b="1"/>
              <a:t> </a:t>
            </a:r>
            <a:r>
              <a:rPr lang="es-ES" sz="1100" b="1" err="1"/>
              <a:t>access</a:t>
            </a:r>
            <a:endParaRPr lang="es-ES" sz="1100" b="1"/>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s-ES" sz="1100" b="1"/>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s-ES" sz="1100" b="1"/>
              <a:t>Silos institucionales y falta de confianza</a:t>
            </a:r>
            <a:r>
              <a:rPr lang="en-US" sz="1100" b="1" i="0"/>
              <a:t>• </a:t>
            </a:r>
            <a:r>
              <a:rPr lang="en-US" sz="1100" b="0" i="0"/>
              <a:t>Discomfort or hesitation in sharing information across areas</a:t>
            </a:r>
            <a:br>
              <a:rPr lang="en-US" sz="1100" b="0" i="0"/>
            </a:br>
            <a:r>
              <a:rPr lang="en-US" sz="1100" b="0" i="0"/>
              <a:t>• Distrust from leadership or institutional culture around transparency</a:t>
            </a:r>
            <a:br>
              <a:rPr lang="en-US" sz="1100" b="0" i="0"/>
            </a:br>
            <a:r>
              <a:rPr lang="en-US" sz="1100" b="0" i="0"/>
              <a:t>• Data is not shared even within the same institution or department</a:t>
            </a:r>
            <a:endParaRPr lang="en-US" sz="1100" b="0"/>
          </a:p>
          <a:p>
            <a:endParaRPr lang="en-US"/>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1" i="0"/>
              <a:t>Lack of Clarity in Questions or Instructions</a:t>
            </a:r>
            <a:br>
              <a:rPr lang="en-US" b="0" i="0"/>
            </a:br>
            <a:r>
              <a:rPr lang="en-US" b="0" i="0"/>
              <a:t>• Unclear guidance on how to categorize or report data</a:t>
            </a:r>
            <a:br>
              <a:rPr lang="en-US" b="0" i="0"/>
            </a:br>
            <a:r>
              <a:rPr lang="en-US" b="0" i="0"/>
              <a:t>• Desire for examples and more detailed instructions</a:t>
            </a:r>
            <a:br>
              <a:rPr lang="en-US" b="0" i="0"/>
            </a:br>
            <a:r>
              <a:rPr lang="en-US" b="0" i="0"/>
              <a:t>• Requests for context (e.g., fiscal years, exchange rates, donor types)</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b="0" i="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1" i="0"/>
              <a:t>Time and Resource Constraints</a:t>
            </a:r>
            <a:br>
              <a:rPr lang="en-US" b="0" i="0"/>
            </a:br>
            <a:r>
              <a:rPr lang="en-US" b="0" i="0"/>
              <a:t>• Difficulty dedicating time to gather or verify information</a:t>
            </a:r>
            <a:br>
              <a:rPr lang="en-US" b="0" i="0"/>
            </a:br>
            <a:r>
              <a:rPr lang="en-US" b="0" i="0"/>
              <a:t>• Misalignment between survey requests and available staff capacity</a:t>
            </a:r>
            <a:br>
              <a:rPr lang="en-US" b="0" i="0"/>
            </a:br>
            <a:r>
              <a:rPr lang="en-US" b="0" i="0"/>
              <a:t>• Pressure due to competing priorities</a:t>
            </a:r>
            <a:endParaRPr lang="en-US"/>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1" i="0"/>
              <a:t>Internal Confusion Over Roles</a:t>
            </a:r>
            <a:br>
              <a:rPr lang="en-US" b="0" i="0"/>
            </a:br>
            <a:r>
              <a:rPr lang="en-US" b="0" i="0"/>
              <a:t>• Lack of clarity around who is responsible for reporting or entering data</a:t>
            </a:r>
            <a:br>
              <a:rPr lang="en-US" b="0" i="0"/>
            </a:br>
            <a:r>
              <a:rPr lang="en-US" b="0" i="0"/>
              <a:t>• Misalignment between fundraising efforts and institutional reporting (e.g., academic units fundraising outside advancement)</a:t>
            </a:r>
            <a:br>
              <a:rPr lang="en-US" b="0" i="0"/>
            </a:br>
            <a:br>
              <a:rPr lang="en-US" b="0" i="0"/>
            </a:br>
            <a:endParaRPr lang="en-US"/>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a:p>
          <a:p>
            <a:endParaRPr lang="en-US"/>
          </a:p>
        </p:txBody>
      </p:sp>
    </p:spTree>
    <p:extLst>
      <p:ext uri="{BB962C8B-B14F-4D97-AF65-F5344CB8AC3E}">
        <p14:creationId xmlns:p14="http://schemas.microsoft.com/office/powerpoint/2010/main" val="28585693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defRPr cap="all"/>
            </a:pPr>
            <a:r>
              <a:rPr lang="en-US" b="0" i="0" cap="none" baseline="0"/>
              <a:t>Build Internal Data Sharing Protocols: Encourage formal, cross-departmental collaboration and designate data liaisons.</a:t>
            </a:r>
            <a:endParaRPr lang="en-US" cap="none" baseline="0"/>
          </a:p>
          <a:p>
            <a:pPr lvl="0">
              <a:defRPr cap="all"/>
            </a:pPr>
            <a:r>
              <a:rPr lang="en-US" b="0" i="0" cap="none" baseline="0"/>
              <a:t>Clarify Internal Responsibilities: Clearly define roles for data reporting and fundraising attribution.</a:t>
            </a:r>
            <a:endParaRPr lang="en-US" cap="none" baseline="0"/>
          </a:p>
          <a:p>
            <a:pPr lvl="0">
              <a:defRPr cap="all"/>
            </a:pPr>
            <a:r>
              <a:rPr lang="en-US" b="0" i="0" cap="none" baseline="0"/>
              <a:t>Create Internal FAQs or Guidance Sheets: Use common issues raised (e.g., fiscal year definitions, exchange rates) to guide internal documentation.</a:t>
            </a:r>
            <a:br>
              <a:rPr lang="en-US" b="0" i="0" cap="none" baseline="0"/>
            </a:br>
            <a:endParaRPr lang="en-US" cap="none" baseline="0"/>
          </a:p>
          <a:p>
            <a:endParaRPr lang="en-US"/>
          </a:p>
        </p:txBody>
      </p:sp>
    </p:spTree>
    <p:extLst>
      <p:ext uri="{BB962C8B-B14F-4D97-AF65-F5344CB8AC3E}">
        <p14:creationId xmlns:p14="http://schemas.microsoft.com/office/powerpoint/2010/main" val="21726728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a:t>Enhance</a:t>
            </a:r>
          </a:p>
          <a:p>
            <a:pPr lvl="1"/>
            <a:r>
              <a:rPr lang="en-US"/>
              <a:t>Enhance Survey Instructions:</a:t>
            </a:r>
            <a:br>
              <a:rPr lang="en-US"/>
            </a:br>
            <a:r>
              <a:rPr lang="en-US"/>
              <a:t>  - Include concrete examples and visual aids</a:t>
            </a:r>
            <a:br>
              <a:rPr lang="en-US"/>
            </a:br>
            <a:r>
              <a:rPr lang="en-US"/>
              <a:t>  - Clarify terminology and expectations (e.g., “committed funds,” donor categories)</a:t>
            </a:r>
          </a:p>
          <a:p>
            <a:pPr lvl="0"/>
            <a:r>
              <a:rPr lang="en-US"/>
              <a:t>Provide</a:t>
            </a:r>
          </a:p>
          <a:p>
            <a:pPr lvl="1"/>
            <a:r>
              <a:rPr lang="en-US"/>
              <a:t>Provide Orientation Materials:</a:t>
            </a:r>
            <a:br>
              <a:rPr lang="en-US"/>
            </a:br>
            <a:r>
              <a:rPr lang="en-US"/>
              <a:t>  - Short video walkthroughs of the survey logic</a:t>
            </a:r>
            <a:br>
              <a:rPr lang="en-US"/>
            </a:br>
            <a:r>
              <a:rPr lang="en-US"/>
              <a:t>  - Clear definitions and a glossary of terms</a:t>
            </a:r>
          </a:p>
          <a:p>
            <a:pPr lvl="0"/>
            <a:r>
              <a:rPr lang="en-US"/>
              <a:t>Adapt</a:t>
            </a:r>
          </a:p>
          <a:p>
            <a:pPr lvl="1"/>
            <a:r>
              <a:rPr lang="en-US"/>
              <a:t>Adapt Survey Design:</a:t>
            </a:r>
            <a:br>
              <a:rPr lang="en-US"/>
            </a:br>
            <a:r>
              <a:rPr lang="en-US"/>
              <a:t>  - Simplify language where possible</a:t>
            </a:r>
            <a:br>
              <a:rPr lang="en-US"/>
            </a:br>
            <a:r>
              <a:rPr lang="en-US"/>
              <a:t>  - Allow for partial or tiered responses if data is incomplete</a:t>
            </a:r>
          </a:p>
          <a:p>
            <a:pPr lvl="0"/>
            <a:r>
              <a:rPr lang="en-US"/>
              <a:t>Support</a:t>
            </a:r>
          </a:p>
          <a:p>
            <a:pPr lvl="1"/>
            <a:r>
              <a:rPr lang="en-US"/>
              <a:t>Support Institutions in Change Management:</a:t>
            </a:r>
            <a:br>
              <a:rPr lang="en-US"/>
            </a:br>
            <a:r>
              <a:rPr lang="en-US"/>
              <a:t>  - Offer guidance on internal communication and stakeholder alignment</a:t>
            </a:r>
            <a:br>
              <a:rPr lang="en-US"/>
            </a:br>
            <a:r>
              <a:rPr lang="en-US"/>
              <a:t>  - Acknowledge the resource constraints and suggest phased reporting</a:t>
            </a:r>
          </a:p>
          <a:p>
            <a:endParaRPr lang="en-US"/>
          </a:p>
        </p:txBody>
      </p:sp>
    </p:spTree>
    <p:extLst>
      <p:ext uri="{BB962C8B-B14F-4D97-AF65-F5344CB8AC3E}">
        <p14:creationId xmlns:p14="http://schemas.microsoft.com/office/powerpoint/2010/main" val="5688160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a:t>Collection of New Funds Committed and largest donor totals</a:t>
            </a:r>
          </a:p>
          <a:p>
            <a:r>
              <a:rPr lang="en-US" sz="1100"/>
              <a:t>Refinement of staff counts for comparability across advancement</a:t>
            </a:r>
          </a:p>
          <a:p>
            <a:r>
              <a:rPr lang="en-US" sz="1100"/>
              <a:t>Creation of initial ROI metrics once staffing counts and expenditures are refined and New Funds Committed is appropriately recorded</a:t>
            </a:r>
          </a:p>
          <a:p>
            <a:r>
              <a:rPr lang="en-US" sz="1100"/>
              <a:t>Addressing Gift-in-kind:  will remain in the survey as optional but this data shows it is not the path to significant philanthropic growth.</a:t>
            </a:r>
          </a:p>
          <a:p>
            <a:r>
              <a:rPr lang="en-US" sz="1100"/>
              <a:t>Lotteries: not part of educational philanthropy but will still collect as “other funds” to learn how they are used and better understand regional nuances.  </a:t>
            </a:r>
          </a:p>
          <a:p>
            <a:endParaRPr lang="en-US"/>
          </a:p>
        </p:txBody>
      </p:sp>
    </p:spTree>
    <p:extLst>
      <p:ext uri="{BB962C8B-B14F-4D97-AF65-F5344CB8AC3E}">
        <p14:creationId xmlns:p14="http://schemas.microsoft.com/office/powerpoint/2010/main" val="2316593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Remove for short version</a:t>
            </a:r>
          </a:p>
          <a:p>
            <a:pPr marL="0" lvl="0" indent="0" algn="l" rtl="0">
              <a:spcBef>
                <a:spcPts val="0"/>
              </a:spcBef>
              <a:spcAft>
                <a:spcPts val="0"/>
              </a:spcAft>
              <a:buNone/>
            </a:pPr>
            <a:r>
              <a:rPr lang="en-US" dirty="0"/>
              <a:t>Bueno –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Toda’s presentation will consist of three parts – we will begin to discussing more about CASE Insights and the resources available to your institutions as members.  We will then discuss in detail the two year pilot in partnership with Santander, with specific next steps for you.  </a:t>
            </a:r>
            <a:endParaRPr dirty="0"/>
          </a:p>
        </p:txBody>
      </p:sp>
    </p:spTree>
    <p:extLst>
      <p:ext uri="{BB962C8B-B14F-4D97-AF65-F5344CB8AC3E}">
        <p14:creationId xmlns:p14="http://schemas.microsoft.com/office/powerpoint/2010/main" val="2012146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a:extLst>
            <a:ext uri="{FF2B5EF4-FFF2-40B4-BE49-F238E27FC236}">
              <a16:creationId xmlns:a16="http://schemas.microsoft.com/office/drawing/2014/main" id="{6F686C38-62F5-9BAC-7F40-A5B5AAE2CFC7}"/>
            </a:ext>
          </a:extLst>
        </p:cNvPr>
        <p:cNvGrpSpPr/>
        <p:nvPr/>
      </p:nvGrpSpPr>
      <p:grpSpPr>
        <a:xfrm>
          <a:off x="0" y="0"/>
          <a:ext cx="0" cy="0"/>
          <a:chOff x="0" y="0"/>
          <a:chExt cx="0" cy="0"/>
        </a:xfrm>
      </p:grpSpPr>
      <p:sp>
        <p:nvSpPr>
          <p:cNvPr id="107" name="Google Shape;107;g31550095739_3_48:notes">
            <a:extLst>
              <a:ext uri="{FF2B5EF4-FFF2-40B4-BE49-F238E27FC236}">
                <a16:creationId xmlns:a16="http://schemas.microsoft.com/office/drawing/2014/main" id="{8A6C77EB-D895-3383-1C89-2D24A10EACB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1550095739_3_48:notes">
            <a:extLst>
              <a:ext uri="{FF2B5EF4-FFF2-40B4-BE49-F238E27FC236}">
                <a16:creationId xmlns:a16="http://schemas.microsoft.com/office/drawing/2014/main" id="{2B8B6822-9B9C-E300-D4CC-4BEE2B8FB44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Research:  topical analysis on the most relevant issues in advancement today, made possible by funders and educational partners.</a:t>
            </a:r>
            <a:endParaRPr dirty="0"/>
          </a:p>
        </p:txBody>
      </p:sp>
    </p:spTree>
    <p:extLst>
      <p:ext uri="{BB962C8B-B14F-4D97-AF65-F5344CB8AC3E}">
        <p14:creationId xmlns:p14="http://schemas.microsoft.com/office/powerpoint/2010/main" val="2913004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411912" cy="3606800"/>
          </a:xfrm>
        </p:spPr>
      </p:sp>
      <p:sp>
        <p:nvSpPr>
          <p:cNvPr id="3" name="Notes Placeholder 2"/>
          <p:cNvSpPr>
            <a:spLocks noGrp="1"/>
          </p:cNvSpPr>
          <p:nvPr>
            <p:ph type="body" idx="1"/>
          </p:nvPr>
        </p:nvSpPr>
        <p:spPr/>
        <p:txBody>
          <a:bodyPr/>
          <a:lstStyle/>
          <a:p>
            <a:pPr marL="0" indent="0" defTabSz="967932">
              <a:buNone/>
              <a:defRPr/>
            </a:pPr>
            <a:r>
              <a:rPr lang="en-US" dirty="0"/>
              <a:t>Remove for short version</a:t>
            </a:r>
          </a:p>
          <a:p>
            <a:pPr marL="0" indent="0" defTabSz="967932">
              <a:buNone/>
              <a:defRPr/>
            </a:pPr>
            <a:endParaRPr lang="en-US" dirty="0"/>
          </a:p>
          <a:p>
            <a:pPr marL="0" indent="0" defTabSz="967932">
              <a:buNone/>
              <a:defRPr/>
            </a:pPr>
            <a:r>
              <a:rPr lang="en-US" dirty="0"/>
              <a:t>CARA</a:t>
            </a:r>
          </a:p>
        </p:txBody>
      </p:sp>
    </p:spTree>
    <p:extLst>
      <p:ext uri="{BB962C8B-B14F-4D97-AF65-F5344CB8AC3E}">
        <p14:creationId xmlns:p14="http://schemas.microsoft.com/office/powerpoint/2010/main" val="1183199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r>
              <a:rPr lang="es-ES"/>
              <a:t>Hace dos años, CASE inició un proyecto piloto con el objetivo de crear una encuesta anual de referencia filantrópica para América Latina. En ambos años, CASE Insights (tanto de pago como voluntario) organizó un taller después del Congreso. El primer año fue una oportunidad para enseñar y aprender: se formó a los participantes en los Estándares de CASE y se aprendieron las diferencias regionales, los matices y las prácticas que sirvieron de base para la encuesta lanzada en el segundo año. Esta presentación se centrará en cinco conclusiones clave de la encuesta piloto.</a:t>
            </a:r>
          </a:p>
          <a:p>
            <a:endParaRPr lang="en-US"/>
          </a:p>
          <a:p>
            <a:r>
              <a:rPr lang="en-US"/>
              <a:t>Two years ago, CASE begin a pilot project with a goal of building an annual philanthropic benchmarking survey for Latin America. In both years, CASE Insights (both paid and volunteer) ran a workshop after Congreso.  Year 1 was an </a:t>
            </a:r>
            <a:r>
              <a:rPr lang="en-US" err="1"/>
              <a:t>opporunity</a:t>
            </a:r>
            <a:r>
              <a:rPr lang="en-US"/>
              <a:t> to teach and learn - training participants on CASE </a:t>
            </a:r>
            <a:r>
              <a:rPr lang="en-US" err="1"/>
              <a:t>STandards</a:t>
            </a:r>
            <a:r>
              <a:rPr lang="en-US"/>
              <a:t>  and learning about regional differences, nuances and practices that informed the survey launched in Year 2.  this presentation will focus on 5 Key Takeaways from the Pilot Survey</a:t>
            </a:r>
          </a:p>
          <a:p>
            <a:endParaRPr lang="en-US"/>
          </a:p>
          <a:p>
            <a:endParaRPr lang="en-US"/>
          </a:p>
        </p:txBody>
      </p:sp>
    </p:spTree>
    <p:extLst>
      <p:ext uri="{BB962C8B-B14F-4D97-AF65-F5344CB8AC3E}">
        <p14:creationId xmlns:p14="http://schemas.microsoft.com/office/powerpoint/2010/main" val="1617194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Can also talk about investments here . . . (transparency)</a:t>
            </a:r>
          </a:p>
          <a:p>
            <a:endParaRPr lang="en-US" dirty="0"/>
          </a:p>
          <a:p>
            <a:r>
              <a:rPr lang="en-US" sz="1100" b="0" i="0" dirty="0">
                <a:solidFill>
                  <a:srgbClr val="000000"/>
                </a:solidFill>
                <a:effectLst/>
                <a:latin typeface="+mj-lt"/>
              </a:rPr>
              <a:t>Justify overall advancement investment</a:t>
            </a:r>
          </a:p>
          <a:p>
            <a:r>
              <a:rPr lang="en-US" sz="1100" dirty="0">
                <a:solidFill>
                  <a:srgbClr val="000000"/>
                </a:solidFill>
                <a:latin typeface="+mj-lt"/>
              </a:rPr>
              <a:t>Make the case for how to expand your program</a:t>
            </a:r>
            <a:endParaRPr lang="en-US" sz="1100" b="0" i="0" dirty="0">
              <a:solidFill>
                <a:srgbClr val="000000"/>
              </a:solidFill>
              <a:effectLst/>
              <a:latin typeface="+mj-lt"/>
            </a:endParaRPr>
          </a:p>
          <a:p>
            <a:r>
              <a:rPr lang="en-US" sz="1100" dirty="0">
                <a:effectLst/>
                <a:latin typeface="+mj-lt"/>
                <a:ea typeface="Calibri" panose="020F0502020204030204" pitchFamily="34" charset="0"/>
                <a:cs typeface="Calibri" panose="020F0502020204030204" pitchFamily="34" charset="0"/>
              </a:rPr>
              <a:t>Identify strengths in your program (and how you can replicate)</a:t>
            </a:r>
          </a:p>
          <a:p>
            <a:r>
              <a:rPr lang="en-US" sz="1100" dirty="0">
                <a:effectLst/>
                <a:latin typeface="+mj-lt"/>
                <a:ea typeface="Calibri" panose="020F0502020204030204" pitchFamily="34" charset="0"/>
                <a:cs typeface="Calibri" panose="020F0502020204030204" pitchFamily="34" charset="0"/>
              </a:rPr>
              <a:t>Find areas for opportunity and focus</a:t>
            </a:r>
          </a:p>
          <a:p>
            <a:r>
              <a:rPr lang="en-US" sz="1100" dirty="0">
                <a:latin typeface="+mj-lt"/>
                <a:ea typeface="Calibri" panose="020F0502020204030204" pitchFamily="34" charset="0"/>
                <a:cs typeface="Calibri" panose="020F0502020204030204" pitchFamily="34" charset="0"/>
              </a:rPr>
              <a:t>Quantitative insight on how your strategies effect year over year trends</a:t>
            </a:r>
            <a:endParaRPr lang="en-US" sz="1100" dirty="0">
              <a:effectLst/>
              <a:latin typeface="+mj-lt"/>
              <a:ea typeface="Calibri" panose="020F0502020204030204" pitchFamily="34" charset="0"/>
              <a:cs typeface="Calibri" panose="020F0502020204030204" pitchFamily="34" charset="0"/>
            </a:endParaRPr>
          </a:p>
          <a:p>
            <a:r>
              <a:rPr lang="en-US" sz="1100" dirty="0">
                <a:effectLst/>
                <a:latin typeface="+mj-lt"/>
                <a:ea typeface="Calibri" panose="020F0502020204030204" pitchFamily="34" charset="0"/>
                <a:cs typeface="Calibri" panose="020F0502020204030204" pitchFamily="34" charset="0"/>
              </a:rPr>
              <a:t>Understand your institution in the context of specific peers as well as global education trends</a:t>
            </a:r>
          </a:p>
          <a:p>
            <a:r>
              <a:rPr lang="en-US" sz="1100" dirty="0">
                <a:latin typeface="+mj-lt"/>
                <a:ea typeface="Calibri" panose="020F0502020204030204" pitchFamily="34" charset="0"/>
                <a:cs typeface="Calibri" panose="020F0502020204030204" pitchFamily="34" charset="0"/>
              </a:rPr>
              <a:t>Transparency and accountability for the profession</a:t>
            </a:r>
          </a:p>
          <a:p>
            <a:r>
              <a:rPr lang="en-US" sz="1100" dirty="0">
                <a:effectLst/>
                <a:latin typeface="+mj-lt"/>
                <a:ea typeface="Calibri" panose="020F0502020204030204" pitchFamily="34" charset="0"/>
                <a:cs typeface="Calibri" panose="020F0502020204030204" pitchFamily="34" charset="0"/>
              </a:rPr>
              <a:t>Review and strengthen systems and processes</a:t>
            </a:r>
          </a:p>
          <a:p>
            <a:r>
              <a:rPr lang="en-US" sz="1100" b="0" i="0" dirty="0">
                <a:solidFill>
                  <a:srgbClr val="000000"/>
                </a:solidFill>
                <a:latin typeface="+mj-lt"/>
                <a:cs typeface="Calibri" panose="020F0502020204030204" pitchFamily="34" charset="0"/>
              </a:rPr>
              <a:t>Learn from one another</a:t>
            </a:r>
          </a:p>
          <a:p>
            <a:endParaRPr lang="en-US" dirty="0"/>
          </a:p>
        </p:txBody>
      </p:sp>
    </p:spTree>
    <p:extLst>
      <p:ext uri="{BB962C8B-B14F-4D97-AF65-F5344CB8AC3E}">
        <p14:creationId xmlns:p14="http://schemas.microsoft.com/office/powerpoint/2010/main" val="22530212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0"/>
        <p:cNvGrpSpPr/>
        <p:nvPr/>
      </p:nvGrpSpPr>
      <p:grpSpPr>
        <a:xfrm>
          <a:off x="0" y="0"/>
          <a:ext cx="0" cy="0"/>
          <a:chOff x="0" y="0"/>
          <a:chExt cx="0" cy="0"/>
        </a:xfrm>
      </p:grpSpPr>
      <p:sp>
        <p:nvSpPr>
          <p:cNvPr id="9" name="Google Shape;27;p4">
            <a:extLst>
              <a:ext uri="{FF2B5EF4-FFF2-40B4-BE49-F238E27FC236}">
                <a16:creationId xmlns:a16="http://schemas.microsoft.com/office/drawing/2014/main" id="{B07CB65F-DC10-4E7D-9697-E1BAD4736B36}"/>
              </a:ext>
            </a:extLst>
          </p:cNvPr>
          <p:cNvSpPr/>
          <p:nvPr userDrawn="1"/>
        </p:nvSpPr>
        <p:spPr>
          <a:xfrm>
            <a:off x="7186800" y="0"/>
            <a:ext cx="1957200"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chemeClr val="accent3">
              <a:lumMod val="75000"/>
            </a:schemeClr>
          </a:solidFill>
          <a:ln>
            <a:noFill/>
          </a:ln>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2" name="Google Shape;28;p4">
            <a:extLst>
              <a:ext uri="{FF2B5EF4-FFF2-40B4-BE49-F238E27FC236}">
                <a16:creationId xmlns:a16="http://schemas.microsoft.com/office/drawing/2014/main" id="{0AC92796-05A7-4AF0-B245-EDEAEA53F93C}"/>
              </a:ext>
            </a:extLst>
          </p:cNvPr>
          <p:cNvSpPr/>
          <p:nvPr userDrawn="1"/>
        </p:nvSpPr>
        <p:spPr>
          <a:xfrm>
            <a:off x="6941127" y="-49"/>
            <a:ext cx="2202885"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chemeClr val="accent2">
              <a:lumMod val="75000"/>
              <a:alpha val="85000"/>
            </a:schemeClr>
          </a:solidFill>
          <a:ln>
            <a:noFill/>
          </a:ln>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4" name="Google Shape;29;p4">
            <a:extLst>
              <a:ext uri="{FF2B5EF4-FFF2-40B4-BE49-F238E27FC236}">
                <a16:creationId xmlns:a16="http://schemas.microsoft.com/office/drawing/2014/main" id="{D6E7E171-5F7C-4781-BF11-CF5D988132B6}"/>
              </a:ext>
            </a:extLst>
          </p:cNvPr>
          <p:cNvSpPr/>
          <p:nvPr userDrawn="1"/>
        </p:nvSpPr>
        <p:spPr>
          <a:xfrm>
            <a:off x="7765441" y="0"/>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chemeClr val="tx2">
              <a:lumMod val="25000"/>
            </a:schemeClr>
          </a:solidFill>
          <a:ln>
            <a:noFill/>
          </a:ln>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5" name="Picture 14" descr="Logo, icon&#10;&#10;Description automatically generated with medium confidence">
            <a:extLst>
              <a:ext uri="{FF2B5EF4-FFF2-40B4-BE49-F238E27FC236}">
                <a16:creationId xmlns:a16="http://schemas.microsoft.com/office/drawing/2014/main" id="{10A261C0-D7F6-4A14-9EDB-D2008CAD7ADC}"/>
              </a:ext>
            </a:extLst>
          </p:cNvPr>
          <p:cNvPicPr>
            <a:picLocks noChangeAspect="1"/>
          </p:cNvPicPr>
          <p:nvPr userDrawn="1"/>
        </p:nvPicPr>
        <p:blipFill>
          <a:blip r:embed="rId2"/>
          <a:stretch>
            <a:fillRect/>
          </a:stretch>
        </p:blipFill>
        <p:spPr>
          <a:xfrm>
            <a:off x="8581335" y="117763"/>
            <a:ext cx="447949" cy="443346"/>
          </a:xfrm>
          <a:prstGeom prst="rect">
            <a:avLst/>
          </a:prstGeom>
        </p:spPr>
      </p:pic>
      <p:sp>
        <p:nvSpPr>
          <p:cNvPr id="34" name="Google Shape;34;p5"/>
          <p:cNvSpPr txBox="1">
            <a:spLocks noGrp="1"/>
          </p:cNvSpPr>
          <p:nvPr>
            <p:ph type="title"/>
          </p:nvPr>
        </p:nvSpPr>
        <p:spPr>
          <a:xfrm>
            <a:off x="779100" y="836000"/>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Lato Black" panose="020F0502020204030203" pitchFamily="34" charset="0"/>
                <a:ea typeface="Lato Black" panose="020F0502020204030203" pitchFamily="34" charset="0"/>
                <a:cs typeface="Lato Black" panose="020F0502020204030203"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5" name="Google Shape;35;p5"/>
          <p:cNvSpPr txBox="1">
            <a:spLocks noGrp="1"/>
          </p:cNvSpPr>
          <p:nvPr>
            <p:ph type="body" idx="1"/>
          </p:nvPr>
        </p:nvSpPr>
        <p:spPr>
          <a:xfrm>
            <a:off x="779100" y="1492425"/>
            <a:ext cx="6962100" cy="28953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atin typeface="Lato Light" panose="020F0502020204030203" pitchFamily="34" charset="0"/>
                <a:ea typeface="Lato Light" panose="020F0502020204030203" pitchFamily="34" charset="0"/>
                <a:cs typeface="Lato Light" panose="020F0502020204030203" pitchFamily="34" charset="0"/>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a:p>
        </p:txBody>
      </p:sp>
      <p:sp>
        <p:nvSpPr>
          <p:cNvPr id="36" name="Google Shape;36;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2E982-CA20-81BC-22FA-5AAA59CDCC2E}"/>
              </a:ext>
            </a:extLst>
          </p:cNvPr>
          <p:cNvSpPr>
            <a:spLocks noGrp="1"/>
          </p:cNvSpPr>
          <p:nvPr>
            <p:ph type="title"/>
          </p:nvPr>
        </p:nvSpPr>
        <p:spPr/>
        <p:txBody>
          <a:bodyPr/>
          <a:lstStyle/>
          <a:p>
            <a:r>
              <a:rPr lang="en-US"/>
              <a:t>Click to edit Master title style</a:t>
            </a:r>
          </a:p>
        </p:txBody>
      </p:sp>
      <p:sp>
        <p:nvSpPr>
          <p:cNvPr id="9" name="Content Placeholder 2">
            <a:extLst>
              <a:ext uri="{FF2B5EF4-FFF2-40B4-BE49-F238E27FC236}">
                <a16:creationId xmlns:a16="http://schemas.microsoft.com/office/drawing/2014/main" id="{42BF7BB6-CDFD-675F-025F-375EFC42A397}"/>
              </a:ext>
            </a:extLst>
          </p:cNvPr>
          <p:cNvSpPr>
            <a:spLocks noGrp="1"/>
          </p:cNvSpPr>
          <p:nvPr>
            <p:ph sz="half" idx="13"/>
          </p:nvPr>
        </p:nvSpPr>
        <p:spPr>
          <a:xfrm>
            <a:off x="307172" y="157638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CDF621F9-3346-A069-0DB8-42D8FF8C395F}"/>
              </a:ext>
            </a:extLst>
          </p:cNvPr>
          <p:cNvSpPr>
            <a:spLocks noGrp="1"/>
          </p:cNvSpPr>
          <p:nvPr>
            <p:ph sz="half" idx="2"/>
          </p:nvPr>
        </p:nvSpPr>
        <p:spPr>
          <a:xfrm>
            <a:off x="4307672" y="157638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9689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32" indent="0" algn="ctr">
              <a:buNone/>
              <a:defRPr sz="1500"/>
            </a:lvl2pPr>
            <a:lvl3pPr marL="685864" indent="0" algn="ctr">
              <a:buNone/>
              <a:defRPr sz="1350"/>
            </a:lvl3pPr>
            <a:lvl4pPr marL="1028797" indent="0" algn="ctr">
              <a:buNone/>
              <a:defRPr sz="1200"/>
            </a:lvl4pPr>
            <a:lvl5pPr marL="1371729" indent="0" algn="ctr">
              <a:buNone/>
              <a:defRPr sz="1200"/>
            </a:lvl5pPr>
            <a:lvl6pPr marL="1714661" indent="0" algn="ctr">
              <a:buNone/>
              <a:defRPr sz="1200"/>
            </a:lvl6pPr>
            <a:lvl7pPr marL="2057593" indent="0" algn="ctr">
              <a:buNone/>
              <a:defRPr sz="1200"/>
            </a:lvl7pPr>
            <a:lvl8pPr marL="2400525" indent="0" algn="ctr">
              <a:buNone/>
              <a:defRPr sz="1200"/>
            </a:lvl8pPr>
            <a:lvl9pPr marL="2743457"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FC34E06-7D9A-426B-8B79-88FB53DECC9D}" type="datetimeFigureOut">
              <a:rPr lang="en-US" smtClean="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4A6466-A93E-4AA8-856D-F4E854CF66B9}" type="slidenum">
              <a:rPr lang="en-US" smtClean="0"/>
              <a:t>‹#›</a:t>
            </a:fld>
            <a:endParaRPr lang="en-US"/>
          </a:p>
        </p:txBody>
      </p:sp>
    </p:spTree>
    <p:extLst>
      <p:ext uri="{BB962C8B-B14F-4D97-AF65-F5344CB8AC3E}">
        <p14:creationId xmlns:p14="http://schemas.microsoft.com/office/powerpoint/2010/main" val="3555641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C34E06-7D9A-426B-8B79-88FB53DECC9D}" type="datetimeFigureOut">
              <a:rPr lang="en-US" smtClean="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4A6466-A93E-4AA8-856D-F4E854CF66B9}" type="slidenum">
              <a:rPr lang="en-US" smtClean="0"/>
              <a:t>‹#›</a:t>
            </a:fld>
            <a:endParaRPr lang="en-US"/>
          </a:p>
        </p:txBody>
      </p:sp>
    </p:spTree>
    <p:extLst>
      <p:ext uri="{BB962C8B-B14F-4D97-AF65-F5344CB8AC3E}">
        <p14:creationId xmlns:p14="http://schemas.microsoft.com/office/powerpoint/2010/main" val="550791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32" indent="0">
              <a:buNone/>
              <a:defRPr sz="1500">
                <a:solidFill>
                  <a:schemeClr val="tx1">
                    <a:tint val="75000"/>
                  </a:schemeClr>
                </a:solidFill>
              </a:defRPr>
            </a:lvl2pPr>
            <a:lvl3pPr marL="685864" indent="0">
              <a:buNone/>
              <a:defRPr sz="1350">
                <a:solidFill>
                  <a:schemeClr val="tx1">
                    <a:tint val="75000"/>
                  </a:schemeClr>
                </a:solidFill>
              </a:defRPr>
            </a:lvl3pPr>
            <a:lvl4pPr marL="1028797" indent="0">
              <a:buNone/>
              <a:defRPr sz="1200">
                <a:solidFill>
                  <a:schemeClr val="tx1">
                    <a:tint val="75000"/>
                  </a:schemeClr>
                </a:solidFill>
              </a:defRPr>
            </a:lvl4pPr>
            <a:lvl5pPr marL="1371729" indent="0">
              <a:buNone/>
              <a:defRPr sz="1200">
                <a:solidFill>
                  <a:schemeClr val="tx1">
                    <a:tint val="75000"/>
                  </a:schemeClr>
                </a:solidFill>
              </a:defRPr>
            </a:lvl5pPr>
            <a:lvl6pPr marL="1714661" indent="0">
              <a:buNone/>
              <a:defRPr sz="1200">
                <a:solidFill>
                  <a:schemeClr val="tx1">
                    <a:tint val="75000"/>
                  </a:schemeClr>
                </a:solidFill>
              </a:defRPr>
            </a:lvl6pPr>
            <a:lvl7pPr marL="2057593" indent="0">
              <a:buNone/>
              <a:defRPr sz="1200">
                <a:solidFill>
                  <a:schemeClr val="tx1">
                    <a:tint val="75000"/>
                  </a:schemeClr>
                </a:solidFill>
              </a:defRPr>
            </a:lvl7pPr>
            <a:lvl8pPr marL="2400525" indent="0">
              <a:buNone/>
              <a:defRPr sz="1200">
                <a:solidFill>
                  <a:schemeClr val="tx1">
                    <a:tint val="75000"/>
                  </a:schemeClr>
                </a:solidFill>
              </a:defRPr>
            </a:lvl8pPr>
            <a:lvl9pPr marL="2743457"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C34E06-7D9A-426B-8B79-88FB53DECC9D}" type="datetimeFigureOut">
              <a:rPr lang="en-US" smtClean="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4A6466-A93E-4AA8-856D-F4E854CF66B9}" type="slidenum">
              <a:rPr lang="en-US" smtClean="0"/>
              <a:t>‹#›</a:t>
            </a:fld>
            <a:endParaRPr lang="en-US"/>
          </a:p>
        </p:txBody>
      </p:sp>
    </p:spTree>
    <p:extLst>
      <p:ext uri="{BB962C8B-B14F-4D97-AF65-F5344CB8AC3E}">
        <p14:creationId xmlns:p14="http://schemas.microsoft.com/office/powerpoint/2010/main" val="1092881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C34E06-7D9A-426B-8B79-88FB53DECC9D}" type="datetimeFigureOut">
              <a:rPr lang="en-US" smtClean="0"/>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4A6466-A93E-4AA8-856D-F4E854CF66B9}" type="slidenum">
              <a:rPr lang="en-US" smtClean="0"/>
              <a:t>‹#›</a:t>
            </a:fld>
            <a:endParaRPr lang="en-US"/>
          </a:p>
        </p:txBody>
      </p:sp>
    </p:spTree>
    <p:extLst>
      <p:ext uri="{BB962C8B-B14F-4D97-AF65-F5344CB8AC3E}">
        <p14:creationId xmlns:p14="http://schemas.microsoft.com/office/powerpoint/2010/main" val="3164093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32" indent="0">
              <a:buNone/>
              <a:defRPr sz="1500" b="1"/>
            </a:lvl2pPr>
            <a:lvl3pPr marL="685864" indent="0">
              <a:buNone/>
              <a:defRPr sz="1350" b="1"/>
            </a:lvl3pPr>
            <a:lvl4pPr marL="1028797" indent="0">
              <a:buNone/>
              <a:defRPr sz="1200" b="1"/>
            </a:lvl4pPr>
            <a:lvl5pPr marL="1371729" indent="0">
              <a:buNone/>
              <a:defRPr sz="1200" b="1"/>
            </a:lvl5pPr>
            <a:lvl6pPr marL="1714661" indent="0">
              <a:buNone/>
              <a:defRPr sz="1200" b="1"/>
            </a:lvl6pPr>
            <a:lvl7pPr marL="2057593" indent="0">
              <a:buNone/>
              <a:defRPr sz="1200" b="1"/>
            </a:lvl7pPr>
            <a:lvl8pPr marL="2400525" indent="0">
              <a:buNone/>
              <a:defRPr sz="1200" b="1"/>
            </a:lvl8pPr>
            <a:lvl9pPr marL="2743457"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32" indent="0">
              <a:buNone/>
              <a:defRPr sz="1500" b="1"/>
            </a:lvl2pPr>
            <a:lvl3pPr marL="685864" indent="0">
              <a:buNone/>
              <a:defRPr sz="1350" b="1"/>
            </a:lvl3pPr>
            <a:lvl4pPr marL="1028797" indent="0">
              <a:buNone/>
              <a:defRPr sz="1200" b="1"/>
            </a:lvl4pPr>
            <a:lvl5pPr marL="1371729" indent="0">
              <a:buNone/>
              <a:defRPr sz="1200" b="1"/>
            </a:lvl5pPr>
            <a:lvl6pPr marL="1714661" indent="0">
              <a:buNone/>
              <a:defRPr sz="1200" b="1"/>
            </a:lvl6pPr>
            <a:lvl7pPr marL="2057593" indent="0">
              <a:buNone/>
              <a:defRPr sz="1200" b="1"/>
            </a:lvl7pPr>
            <a:lvl8pPr marL="2400525" indent="0">
              <a:buNone/>
              <a:defRPr sz="1200" b="1"/>
            </a:lvl8pPr>
            <a:lvl9pPr marL="274345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C34E06-7D9A-426B-8B79-88FB53DECC9D}" type="datetimeFigureOut">
              <a:rPr lang="en-US" smtClean="0"/>
              <a:t>1/14/2026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4A6466-A93E-4AA8-856D-F4E854CF66B9}" type="slidenum">
              <a:rPr lang="en-US" smtClean="0"/>
              <a:t>‹#›</a:t>
            </a:fld>
            <a:endParaRPr lang="en-US"/>
          </a:p>
        </p:txBody>
      </p:sp>
    </p:spTree>
    <p:extLst>
      <p:ext uri="{BB962C8B-B14F-4D97-AF65-F5344CB8AC3E}">
        <p14:creationId xmlns:p14="http://schemas.microsoft.com/office/powerpoint/2010/main" val="2516923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C34E06-7D9A-426B-8B79-88FB53DECC9D}" type="datetimeFigureOut">
              <a:rPr lang="en-US" smtClean="0"/>
              <a:t>1/14/2026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4A6466-A93E-4AA8-856D-F4E854CF66B9}" type="slidenum">
              <a:rPr lang="en-US" smtClean="0"/>
              <a:t>‹#›</a:t>
            </a:fld>
            <a:endParaRPr lang="en-US"/>
          </a:p>
        </p:txBody>
      </p:sp>
    </p:spTree>
    <p:extLst>
      <p:ext uri="{BB962C8B-B14F-4D97-AF65-F5344CB8AC3E}">
        <p14:creationId xmlns:p14="http://schemas.microsoft.com/office/powerpoint/2010/main" val="3243411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C34E06-7D9A-426B-8B79-88FB53DECC9D}" type="datetimeFigureOut">
              <a:rPr lang="en-US" smtClean="0"/>
              <a:t>1/14/2026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4A6466-A93E-4AA8-856D-F4E854CF66B9}" type="slidenum">
              <a:rPr lang="en-US" smtClean="0"/>
              <a:t>‹#›</a:t>
            </a:fld>
            <a:endParaRPr lang="en-US"/>
          </a:p>
        </p:txBody>
      </p:sp>
    </p:spTree>
    <p:extLst>
      <p:ext uri="{BB962C8B-B14F-4D97-AF65-F5344CB8AC3E}">
        <p14:creationId xmlns:p14="http://schemas.microsoft.com/office/powerpoint/2010/main" val="1994684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0"/>
            </a:lvl1pPr>
            <a:lvl2pPr marL="342932" indent="0">
              <a:buNone/>
              <a:defRPr sz="1050"/>
            </a:lvl2pPr>
            <a:lvl3pPr marL="685864" indent="0">
              <a:buNone/>
              <a:defRPr sz="900"/>
            </a:lvl3pPr>
            <a:lvl4pPr marL="1028797" indent="0">
              <a:buNone/>
              <a:defRPr sz="750"/>
            </a:lvl4pPr>
            <a:lvl5pPr marL="1371729" indent="0">
              <a:buNone/>
              <a:defRPr sz="750"/>
            </a:lvl5pPr>
            <a:lvl6pPr marL="1714661" indent="0">
              <a:buNone/>
              <a:defRPr sz="750"/>
            </a:lvl6pPr>
            <a:lvl7pPr marL="2057593" indent="0">
              <a:buNone/>
              <a:defRPr sz="750"/>
            </a:lvl7pPr>
            <a:lvl8pPr marL="2400525" indent="0">
              <a:buNone/>
              <a:defRPr sz="750"/>
            </a:lvl8pPr>
            <a:lvl9pPr marL="274345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FC34E06-7D9A-426B-8B79-88FB53DECC9D}" type="datetimeFigureOut">
              <a:rPr lang="en-US" smtClean="0"/>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4A6466-A93E-4AA8-856D-F4E854CF66B9}" type="slidenum">
              <a:rPr lang="en-US" smtClean="0"/>
              <a:t>‹#›</a:t>
            </a:fld>
            <a:endParaRPr lang="en-US"/>
          </a:p>
        </p:txBody>
      </p:sp>
    </p:spTree>
    <p:extLst>
      <p:ext uri="{BB962C8B-B14F-4D97-AF65-F5344CB8AC3E}">
        <p14:creationId xmlns:p14="http://schemas.microsoft.com/office/powerpoint/2010/main" val="2938282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32" indent="0">
              <a:buNone/>
              <a:defRPr sz="2100"/>
            </a:lvl2pPr>
            <a:lvl3pPr marL="685864" indent="0">
              <a:buNone/>
              <a:defRPr sz="1800"/>
            </a:lvl3pPr>
            <a:lvl4pPr marL="1028797" indent="0">
              <a:buNone/>
              <a:defRPr sz="1500"/>
            </a:lvl4pPr>
            <a:lvl5pPr marL="1371729" indent="0">
              <a:buNone/>
              <a:defRPr sz="1500"/>
            </a:lvl5pPr>
            <a:lvl6pPr marL="1714661" indent="0">
              <a:buNone/>
              <a:defRPr sz="1500"/>
            </a:lvl6pPr>
            <a:lvl7pPr marL="2057593" indent="0">
              <a:buNone/>
              <a:defRPr sz="1500"/>
            </a:lvl7pPr>
            <a:lvl8pPr marL="2400525" indent="0">
              <a:buNone/>
              <a:defRPr sz="1500"/>
            </a:lvl8pPr>
            <a:lvl9pPr marL="2743457" indent="0">
              <a:buNone/>
              <a:defRPr sz="1500"/>
            </a:lvl9pPr>
          </a:lstStyle>
          <a:p>
            <a:r>
              <a:rPr lang="en-US"/>
              <a:t>Click icon to add picture</a:t>
            </a:r>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0"/>
            </a:lvl1pPr>
            <a:lvl2pPr marL="342932" indent="0">
              <a:buNone/>
              <a:defRPr sz="1050"/>
            </a:lvl2pPr>
            <a:lvl3pPr marL="685864" indent="0">
              <a:buNone/>
              <a:defRPr sz="900"/>
            </a:lvl3pPr>
            <a:lvl4pPr marL="1028797" indent="0">
              <a:buNone/>
              <a:defRPr sz="750"/>
            </a:lvl4pPr>
            <a:lvl5pPr marL="1371729" indent="0">
              <a:buNone/>
              <a:defRPr sz="750"/>
            </a:lvl5pPr>
            <a:lvl6pPr marL="1714661" indent="0">
              <a:buNone/>
              <a:defRPr sz="750"/>
            </a:lvl6pPr>
            <a:lvl7pPr marL="2057593" indent="0">
              <a:buNone/>
              <a:defRPr sz="750"/>
            </a:lvl7pPr>
            <a:lvl8pPr marL="2400525" indent="0">
              <a:buNone/>
              <a:defRPr sz="750"/>
            </a:lvl8pPr>
            <a:lvl9pPr marL="274345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FC34E06-7D9A-426B-8B79-88FB53DECC9D}" type="datetimeFigureOut">
              <a:rPr lang="en-US" smtClean="0"/>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4A6466-A93E-4AA8-856D-F4E854CF66B9}" type="slidenum">
              <a:rPr lang="en-US" smtClean="0"/>
              <a:t>‹#›</a:t>
            </a:fld>
            <a:endParaRPr lang="en-US"/>
          </a:p>
        </p:txBody>
      </p:sp>
    </p:spTree>
    <p:extLst>
      <p:ext uri="{BB962C8B-B14F-4D97-AF65-F5344CB8AC3E}">
        <p14:creationId xmlns:p14="http://schemas.microsoft.com/office/powerpoint/2010/main" val="2185573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97B73-4C2E-4EA3-9AF7-4050CE7B725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B88EE01-674B-4A71-977D-F17E2B1D0864}"/>
              </a:ext>
            </a:extLst>
          </p:cNvPr>
          <p:cNvSpPr>
            <a:spLocks noGrp="1"/>
          </p:cNvSpPr>
          <p:nvPr>
            <p:ph type="sldNum" idx="10"/>
          </p:nvPr>
        </p:nvSpPr>
        <p:spPr/>
        <p:txBody>
          <a:bodyPr/>
          <a:lstStyle/>
          <a:p>
            <a:fld id="{00000000-1234-1234-1234-123412341234}" type="slidenum">
              <a:rPr lang="en" smtClean="0"/>
              <a:pPr/>
              <a:t>‹#›</a:t>
            </a:fld>
            <a:endParaRPr lang="en"/>
          </a:p>
        </p:txBody>
      </p:sp>
      <p:pic>
        <p:nvPicPr>
          <p:cNvPr id="4" name="Picture 3">
            <a:extLst>
              <a:ext uri="{FF2B5EF4-FFF2-40B4-BE49-F238E27FC236}">
                <a16:creationId xmlns:a16="http://schemas.microsoft.com/office/drawing/2014/main" id="{6E5EBC60-61D7-4F0D-804F-BC4A05C207FC}"/>
              </a:ext>
            </a:extLst>
          </p:cNvPr>
          <p:cNvPicPr>
            <a:picLocks noChangeAspect="1"/>
          </p:cNvPicPr>
          <p:nvPr userDrawn="1"/>
        </p:nvPicPr>
        <p:blipFill>
          <a:blip r:embed="rId2"/>
          <a:srcRect/>
          <a:stretch/>
        </p:blipFill>
        <p:spPr>
          <a:xfrm>
            <a:off x="8583636" y="117763"/>
            <a:ext cx="443346" cy="443346"/>
          </a:xfrm>
          <a:prstGeom prst="rect">
            <a:avLst/>
          </a:prstGeom>
        </p:spPr>
      </p:pic>
      <p:sp>
        <p:nvSpPr>
          <p:cNvPr id="5" name="Google Shape;7;p1">
            <a:extLst>
              <a:ext uri="{FF2B5EF4-FFF2-40B4-BE49-F238E27FC236}">
                <a16:creationId xmlns:a16="http://schemas.microsoft.com/office/drawing/2014/main" id="{FFDC9C89-B17C-4D6D-B779-D08DD1CE037A}"/>
              </a:ext>
            </a:extLst>
          </p:cNvPr>
          <p:cNvSpPr txBox="1">
            <a:spLocks noGrp="1"/>
          </p:cNvSpPr>
          <p:nvPr>
            <p:ph idx="1"/>
          </p:nvPr>
        </p:nvSpPr>
        <p:spPr>
          <a:xfrm>
            <a:off x="779100" y="1492425"/>
            <a:ext cx="6962100" cy="28953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4"/>
              </a:buClr>
              <a:buSzPts val="2400"/>
              <a:buFont typeface="Fira Sans Light"/>
              <a:buChar char="●"/>
              <a:defRPr sz="2400">
                <a:solidFill>
                  <a:schemeClr val="dk1"/>
                </a:solidFill>
                <a:latin typeface="Fira Sans Light"/>
                <a:ea typeface="Fira Sans Light"/>
                <a:cs typeface="Fira Sans Light"/>
                <a:sym typeface="Fira Sans Light"/>
              </a:defRPr>
            </a:lvl1pPr>
            <a:lvl2pPr marL="914400" lvl="1" indent="-381000" rtl="0">
              <a:lnSpc>
                <a:spcPct val="115000"/>
              </a:lnSpc>
              <a:spcBef>
                <a:spcPts val="800"/>
              </a:spcBef>
              <a:spcAft>
                <a:spcPts val="0"/>
              </a:spcAft>
              <a:buClr>
                <a:schemeClr val="accent5"/>
              </a:buClr>
              <a:buSzPts val="2400"/>
              <a:buFont typeface="Fira Sans Light"/>
              <a:buChar char="○"/>
              <a:defRPr sz="2400">
                <a:solidFill>
                  <a:schemeClr val="dk1"/>
                </a:solidFill>
                <a:latin typeface="Fira Sans Light"/>
                <a:ea typeface="Fira Sans Light"/>
                <a:cs typeface="Fira Sans Light"/>
                <a:sym typeface="Fira Sans Light"/>
              </a:defRPr>
            </a:lvl2pPr>
            <a:lvl3pPr marL="1371600" lvl="2" indent="-381000" rtl="0">
              <a:lnSpc>
                <a:spcPct val="115000"/>
              </a:lnSpc>
              <a:spcBef>
                <a:spcPts val="800"/>
              </a:spcBef>
              <a:spcAft>
                <a:spcPts val="0"/>
              </a:spcAft>
              <a:buClr>
                <a:schemeClr val="accent6"/>
              </a:buClr>
              <a:buSzPts val="2400"/>
              <a:buFont typeface="Fira Sans Light"/>
              <a:buChar char="■"/>
              <a:defRPr sz="2400">
                <a:solidFill>
                  <a:schemeClr val="dk1"/>
                </a:solidFill>
                <a:latin typeface="Fira Sans Light"/>
                <a:ea typeface="Fira Sans Light"/>
                <a:cs typeface="Fira Sans Light"/>
                <a:sym typeface="Fira Sans Light"/>
              </a:defRPr>
            </a:lvl3pPr>
            <a:lvl4pPr marL="1828800" lvl="3"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4pPr>
            <a:lvl5pPr marL="2286000" lvl="4"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5pPr>
            <a:lvl6pPr marL="2743200" lvl="5"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6pPr>
            <a:lvl7pPr marL="3200400" lvl="6"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7pPr>
            <a:lvl8pPr marL="3657600" lvl="7"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8pPr>
            <a:lvl9pPr marL="4114800" lvl="8" indent="-381000" rtl="0">
              <a:lnSpc>
                <a:spcPct val="115000"/>
              </a:lnSpc>
              <a:spcBef>
                <a:spcPts val="800"/>
              </a:spcBef>
              <a:spcAft>
                <a:spcPts val="80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9pPr>
          </a:lstStyle>
          <a:p>
            <a:endParaRPr/>
          </a:p>
        </p:txBody>
      </p:sp>
    </p:spTree>
    <p:extLst>
      <p:ext uri="{BB962C8B-B14F-4D97-AF65-F5344CB8AC3E}">
        <p14:creationId xmlns:p14="http://schemas.microsoft.com/office/powerpoint/2010/main" val="3443252985"/>
      </p:ext>
    </p:extLst>
  </p:cSld>
  <p:clrMapOvr>
    <a:masterClrMapping/>
  </p:clrMapOvr>
  <p:transition>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C34E06-7D9A-426B-8B79-88FB53DECC9D}" type="datetimeFigureOut">
              <a:rPr lang="en-US" smtClean="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4A6466-A93E-4AA8-856D-F4E854CF66B9}" type="slidenum">
              <a:rPr lang="en-US" smtClean="0"/>
              <a:t>‹#›</a:t>
            </a:fld>
            <a:endParaRPr lang="en-US"/>
          </a:p>
        </p:txBody>
      </p:sp>
    </p:spTree>
    <p:extLst>
      <p:ext uri="{BB962C8B-B14F-4D97-AF65-F5344CB8AC3E}">
        <p14:creationId xmlns:p14="http://schemas.microsoft.com/office/powerpoint/2010/main" val="445022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C34E06-7D9A-426B-8B79-88FB53DECC9D}" type="datetimeFigureOut">
              <a:rPr lang="en-US" smtClean="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4A6466-A93E-4AA8-856D-F4E854CF66B9}" type="slidenum">
              <a:rPr lang="en-US" smtClean="0"/>
              <a:t>‹#›</a:t>
            </a:fld>
            <a:endParaRPr lang="en-US"/>
          </a:p>
        </p:txBody>
      </p:sp>
    </p:spTree>
    <p:extLst>
      <p:ext uri="{BB962C8B-B14F-4D97-AF65-F5344CB8AC3E}">
        <p14:creationId xmlns:p14="http://schemas.microsoft.com/office/powerpoint/2010/main" val="2474846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C34E06-7D9A-426B-8B79-88FB53DECC9D}" type="datetimeFigureOut">
              <a:rPr lang="en-US" smtClean="0"/>
              <a:t>1/14/2026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4A6466-A93E-4AA8-856D-F4E854CF66B9}" type="slidenum">
              <a:rPr lang="en-US" smtClean="0"/>
              <a:t>‹#›</a:t>
            </a:fld>
            <a:endParaRPr lang="en-US"/>
          </a:p>
        </p:txBody>
      </p:sp>
    </p:spTree>
    <p:extLst>
      <p:ext uri="{BB962C8B-B14F-4D97-AF65-F5344CB8AC3E}">
        <p14:creationId xmlns:p14="http://schemas.microsoft.com/office/powerpoint/2010/main" val="1017491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97B73-4C2E-4EA3-9AF7-4050CE7B725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B88EE01-674B-4A71-977D-F17E2B1D0864}"/>
              </a:ext>
            </a:extLst>
          </p:cNvPr>
          <p:cNvSpPr>
            <a:spLocks noGrp="1"/>
          </p:cNvSpPr>
          <p:nvPr>
            <p:ph type="sldNum" idx="10"/>
          </p:nvPr>
        </p:nvSpPr>
        <p:spPr/>
        <p:txBody>
          <a:bodyPr/>
          <a:lstStyle/>
          <a:p>
            <a:fld id="{00000000-1234-1234-1234-123412341234}" type="slidenum">
              <a:rPr lang="en" smtClean="0"/>
              <a:pPr/>
              <a:t>‹#›</a:t>
            </a:fld>
            <a:endParaRPr lang="en"/>
          </a:p>
        </p:txBody>
      </p:sp>
      <p:pic>
        <p:nvPicPr>
          <p:cNvPr id="4" name="Picture 3">
            <a:extLst>
              <a:ext uri="{FF2B5EF4-FFF2-40B4-BE49-F238E27FC236}">
                <a16:creationId xmlns:a16="http://schemas.microsoft.com/office/drawing/2014/main" id="{6E5EBC60-61D7-4F0D-804F-BC4A05C207F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583636" y="117763"/>
            <a:ext cx="443346" cy="443346"/>
          </a:xfrm>
          <a:prstGeom prst="rect">
            <a:avLst/>
          </a:prstGeom>
        </p:spPr>
      </p:pic>
      <p:sp>
        <p:nvSpPr>
          <p:cNvPr id="5" name="Google Shape;7;p1">
            <a:extLst>
              <a:ext uri="{FF2B5EF4-FFF2-40B4-BE49-F238E27FC236}">
                <a16:creationId xmlns:a16="http://schemas.microsoft.com/office/drawing/2014/main" id="{FFDC9C89-B17C-4D6D-B779-D08DD1CE037A}"/>
              </a:ext>
            </a:extLst>
          </p:cNvPr>
          <p:cNvSpPr txBox="1">
            <a:spLocks noGrp="1"/>
          </p:cNvSpPr>
          <p:nvPr>
            <p:ph idx="1"/>
          </p:nvPr>
        </p:nvSpPr>
        <p:spPr>
          <a:xfrm>
            <a:off x="779100" y="1492425"/>
            <a:ext cx="6962100" cy="28953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4"/>
              </a:buClr>
              <a:buSzPts val="2400"/>
              <a:buFont typeface="Fira Sans Light"/>
              <a:buChar char="●"/>
              <a:defRPr sz="2400">
                <a:solidFill>
                  <a:schemeClr val="dk1"/>
                </a:solidFill>
                <a:latin typeface="Fira Sans Light"/>
                <a:ea typeface="Fira Sans Light"/>
                <a:cs typeface="Fira Sans Light"/>
                <a:sym typeface="Fira Sans Light"/>
              </a:defRPr>
            </a:lvl1pPr>
            <a:lvl2pPr marL="914400" lvl="1" indent="-381000" rtl="0">
              <a:lnSpc>
                <a:spcPct val="115000"/>
              </a:lnSpc>
              <a:spcBef>
                <a:spcPts val="800"/>
              </a:spcBef>
              <a:spcAft>
                <a:spcPts val="0"/>
              </a:spcAft>
              <a:buClr>
                <a:schemeClr val="accent5"/>
              </a:buClr>
              <a:buSzPts val="2400"/>
              <a:buFont typeface="Fira Sans Light"/>
              <a:buChar char="○"/>
              <a:defRPr sz="2400">
                <a:solidFill>
                  <a:schemeClr val="dk1"/>
                </a:solidFill>
                <a:latin typeface="Fira Sans Light"/>
                <a:ea typeface="Fira Sans Light"/>
                <a:cs typeface="Fira Sans Light"/>
                <a:sym typeface="Fira Sans Light"/>
              </a:defRPr>
            </a:lvl2pPr>
            <a:lvl3pPr marL="1371600" lvl="2" indent="-381000" rtl="0">
              <a:lnSpc>
                <a:spcPct val="115000"/>
              </a:lnSpc>
              <a:spcBef>
                <a:spcPts val="800"/>
              </a:spcBef>
              <a:spcAft>
                <a:spcPts val="0"/>
              </a:spcAft>
              <a:buClr>
                <a:schemeClr val="accent6"/>
              </a:buClr>
              <a:buSzPts val="2400"/>
              <a:buFont typeface="Fira Sans Light"/>
              <a:buChar char="■"/>
              <a:defRPr sz="2400">
                <a:solidFill>
                  <a:schemeClr val="dk1"/>
                </a:solidFill>
                <a:latin typeface="Fira Sans Light"/>
                <a:ea typeface="Fira Sans Light"/>
                <a:cs typeface="Fira Sans Light"/>
                <a:sym typeface="Fira Sans Light"/>
              </a:defRPr>
            </a:lvl3pPr>
            <a:lvl4pPr marL="1828800" lvl="3"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4pPr>
            <a:lvl5pPr marL="2286000" lvl="4"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5pPr>
            <a:lvl6pPr marL="2743200" lvl="5"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6pPr>
            <a:lvl7pPr marL="3200400" lvl="6"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7pPr>
            <a:lvl8pPr marL="3657600" lvl="7"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8pPr>
            <a:lvl9pPr marL="4114800" lvl="8" indent="-381000" rtl="0">
              <a:lnSpc>
                <a:spcPct val="115000"/>
              </a:lnSpc>
              <a:spcBef>
                <a:spcPts val="800"/>
              </a:spcBef>
              <a:spcAft>
                <a:spcPts val="80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9pPr>
          </a:lstStyle>
          <a:p>
            <a:endParaRPr/>
          </a:p>
        </p:txBody>
      </p:sp>
    </p:spTree>
    <p:extLst>
      <p:ext uri="{BB962C8B-B14F-4D97-AF65-F5344CB8AC3E}">
        <p14:creationId xmlns:p14="http://schemas.microsoft.com/office/powerpoint/2010/main" val="3362975273"/>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6"/>
        <p:cNvGrpSpPr/>
        <p:nvPr/>
      </p:nvGrpSpPr>
      <p:grpSpPr>
        <a:xfrm>
          <a:off x="0" y="0"/>
          <a:ext cx="0" cy="0"/>
          <a:chOff x="0" y="0"/>
          <a:chExt cx="0" cy="0"/>
        </a:xfrm>
      </p:grpSpPr>
      <p:sp>
        <p:nvSpPr>
          <p:cNvPr id="11" name="Google Shape;27;p4">
            <a:extLst>
              <a:ext uri="{FF2B5EF4-FFF2-40B4-BE49-F238E27FC236}">
                <a16:creationId xmlns:a16="http://schemas.microsoft.com/office/drawing/2014/main" id="{7E0D1033-1E4A-4B48-9F62-FC744B1060B5}"/>
              </a:ext>
            </a:extLst>
          </p:cNvPr>
          <p:cNvSpPr/>
          <p:nvPr userDrawn="1"/>
        </p:nvSpPr>
        <p:spPr>
          <a:xfrm>
            <a:off x="7186800" y="0"/>
            <a:ext cx="1957200"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chemeClr val="accent3">
              <a:lumMod val="75000"/>
            </a:schemeClr>
          </a:solidFill>
          <a:ln>
            <a:noFill/>
          </a:ln>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2" name="Google Shape;28;p4">
            <a:extLst>
              <a:ext uri="{FF2B5EF4-FFF2-40B4-BE49-F238E27FC236}">
                <a16:creationId xmlns:a16="http://schemas.microsoft.com/office/drawing/2014/main" id="{05FA2CDD-5E72-4584-B684-B903830FF686}"/>
              </a:ext>
            </a:extLst>
          </p:cNvPr>
          <p:cNvSpPr/>
          <p:nvPr userDrawn="1"/>
        </p:nvSpPr>
        <p:spPr>
          <a:xfrm>
            <a:off x="6941128" y="-49"/>
            <a:ext cx="2202885"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chemeClr val="accent2">
              <a:lumMod val="75000"/>
              <a:alpha val="85000"/>
            </a:schemeClr>
          </a:solidFill>
          <a:ln>
            <a:noFill/>
          </a:ln>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3" name="Google Shape;29;p4">
            <a:extLst>
              <a:ext uri="{FF2B5EF4-FFF2-40B4-BE49-F238E27FC236}">
                <a16:creationId xmlns:a16="http://schemas.microsoft.com/office/drawing/2014/main" id="{843A7674-7BAD-4A59-B020-7B44063056C4}"/>
              </a:ext>
            </a:extLst>
          </p:cNvPr>
          <p:cNvSpPr/>
          <p:nvPr userDrawn="1"/>
        </p:nvSpPr>
        <p:spPr>
          <a:xfrm>
            <a:off x="7765442" y="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chemeClr val="tx2">
              <a:lumMod val="25000"/>
            </a:schemeClr>
          </a:solidFill>
          <a:ln>
            <a:noFill/>
          </a:ln>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4" name="Picture 13" descr="Logo, icon&#10;&#10;Description automatically generated with medium confidence">
            <a:extLst>
              <a:ext uri="{FF2B5EF4-FFF2-40B4-BE49-F238E27FC236}">
                <a16:creationId xmlns:a16="http://schemas.microsoft.com/office/drawing/2014/main" id="{E89DB3D0-34D8-452E-9000-58D9C51F1F2F}"/>
              </a:ext>
            </a:extLst>
          </p:cNvPr>
          <p:cNvPicPr>
            <a:picLocks noChangeAspect="1"/>
          </p:cNvPicPr>
          <p:nvPr userDrawn="1"/>
        </p:nvPicPr>
        <p:blipFill>
          <a:blip r:embed="rId2"/>
          <a:stretch>
            <a:fillRect/>
          </a:stretch>
        </p:blipFill>
        <p:spPr>
          <a:xfrm>
            <a:off x="8581336" y="117763"/>
            <a:ext cx="447949" cy="443346"/>
          </a:xfrm>
          <a:prstGeom prst="rect">
            <a:avLst/>
          </a:prstGeom>
        </p:spPr>
      </p:pic>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71" name="Google Shape;71;p10"/>
          <p:cNvSpPr/>
          <p:nvPr/>
        </p:nvSpPr>
        <p:spPr>
          <a:xfrm rot="10800000">
            <a:off x="10" y="3749422"/>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Tree>
    <p:extLst>
      <p:ext uri="{BB962C8B-B14F-4D97-AF65-F5344CB8AC3E}">
        <p14:creationId xmlns:p14="http://schemas.microsoft.com/office/powerpoint/2010/main" val="451897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20"/>
        <p:cNvGrpSpPr/>
        <p:nvPr/>
      </p:nvGrpSpPr>
      <p:grpSpPr>
        <a:xfrm>
          <a:off x="0" y="0"/>
          <a:ext cx="0" cy="0"/>
          <a:chOff x="0" y="0"/>
          <a:chExt cx="0" cy="0"/>
        </a:xfrm>
      </p:grpSpPr>
      <p:sp>
        <p:nvSpPr>
          <p:cNvPr id="11" name="Google Shape;27;p4">
            <a:extLst>
              <a:ext uri="{FF2B5EF4-FFF2-40B4-BE49-F238E27FC236}">
                <a16:creationId xmlns:a16="http://schemas.microsoft.com/office/drawing/2014/main" id="{D309A00D-5839-4BB2-8A80-CCE922704944}"/>
              </a:ext>
            </a:extLst>
          </p:cNvPr>
          <p:cNvSpPr/>
          <p:nvPr userDrawn="1"/>
        </p:nvSpPr>
        <p:spPr>
          <a:xfrm>
            <a:off x="7186800" y="0"/>
            <a:ext cx="1957200"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chemeClr val="accent3">
              <a:lumMod val="75000"/>
            </a:schemeClr>
          </a:solidFill>
          <a:ln>
            <a:noFill/>
          </a:ln>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12" name="Google Shape;28;p4">
            <a:extLst>
              <a:ext uri="{FF2B5EF4-FFF2-40B4-BE49-F238E27FC236}">
                <a16:creationId xmlns:a16="http://schemas.microsoft.com/office/drawing/2014/main" id="{A98505B3-5AB7-4D35-BFB7-18FEF88E9831}"/>
              </a:ext>
            </a:extLst>
          </p:cNvPr>
          <p:cNvSpPr/>
          <p:nvPr userDrawn="1"/>
        </p:nvSpPr>
        <p:spPr>
          <a:xfrm>
            <a:off x="6941127" y="-49"/>
            <a:ext cx="2202885"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chemeClr val="accent2">
              <a:lumMod val="75000"/>
              <a:alpha val="75000"/>
            </a:schemeClr>
          </a:solidFill>
          <a:ln>
            <a:noFill/>
          </a:ln>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13" name="Google Shape;29;p4">
            <a:extLst>
              <a:ext uri="{FF2B5EF4-FFF2-40B4-BE49-F238E27FC236}">
                <a16:creationId xmlns:a16="http://schemas.microsoft.com/office/drawing/2014/main" id="{5328B348-1627-453E-8814-6FEFF36AA511}"/>
              </a:ext>
            </a:extLst>
          </p:cNvPr>
          <p:cNvSpPr/>
          <p:nvPr userDrawn="1"/>
        </p:nvSpPr>
        <p:spPr>
          <a:xfrm>
            <a:off x="7765441" y="0"/>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chemeClr val="tx2">
              <a:lumMod val="25000"/>
            </a:schemeClr>
          </a:solidFill>
          <a:ln>
            <a:noFill/>
          </a:ln>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pic>
        <p:nvPicPr>
          <p:cNvPr id="20" name="Picture 19" descr="Logo, icon&#10;&#10;Description automatically generated with medium confidence">
            <a:extLst>
              <a:ext uri="{FF2B5EF4-FFF2-40B4-BE49-F238E27FC236}">
                <a16:creationId xmlns:a16="http://schemas.microsoft.com/office/drawing/2014/main" id="{B8241E34-6C71-4F92-81B0-DE31B5DC4EB0}"/>
              </a:ext>
            </a:extLst>
          </p:cNvPr>
          <p:cNvPicPr>
            <a:picLocks noChangeAspect="1"/>
          </p:cNvPicPr>
          <p:nvPr userDrawn="1"/>
        </p:nvPicPr>
        <p:blipFill>
          <a:blip r:embed="rId2"/>
          <a:stretch>
            <a:fillRect/>
          </a:stretch>
        </p:blipFill>
        <p:spPr>
          <a:xfrm>
            <a:off x="8581335" y="117763"/>
            <a:ext cx="447949" cy="443346"/>
          </a:xfrm>
          <a:prstGeom prst="rect">
            <a:avLst/>
          </a:prstGeom>
        </p:spPr>
      </p:pic>
      <p:sp>
        <p:nvSpPr>
          <p:cNvPr id="27" name="Google Shape;27;p4"/>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chemeClr val="accent3">
              <a:lumMod val="75000"/>
            </a:schemeClr>
          </a:solidFill>
          <a:ln>
            <a:noFill/>
          </a:ln>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28" name="Google Shape;28;p4"/>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chemeClr val="accent2">
              <a:lumMod val="75000"/>
              <a:alpha val="75000"/>
            </a:schemeClr>
          </a:solidFill>
          <a:ln>
            <a:noFill/>
          </a:ln>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29" name="Google Shape;29;p4"/>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chemeClr val="tx2">
              <a:lumMod val="25000"/>
            </a:schemeClr>
          </a:solidFill>
          <a:ln>
            <a:noFill/>
          </a:ln>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21" name="Google Shape;21;p4"/>
          <p:cNvSpPr txBox="1">
            <a:spLocks noGrp="1"/>
          </p:cNvSpPr>
          <p:nvPr>
            <p:ph type="body" idx="1"/>
          </p:nvPr>
        </p:nvSpPr>
        <p:spPr>
          <a:xfrm>
            <a:off x="1777400" y="2161800"/>
            <a:ext cx="5589300" cy="819900"/>
          </a:xfrm>
          <a:prstGeom prst="rect">
            <a:avLst/>
          </a:prstGeom>
        </p:spPr>
        <p:txBody>
          <a:bodyPr spcFirstLastPara="1" wrap="square" lIns="0" tIns="0" rIns="0" bIns="0" anchor="ctr" anchorCtr="0">
            <a:noAutofit/>
          </a:bodyPr>
          <a:lstStyle>
            <a:lvl1pPr marL="457200" lvl="0" indent="-406400" algn="ctr" rtl="0">
              <a:spcBef>
                <a:spcPts val="0"/>
              </a:spcBef>
              <a:spcAft>
                <a:spcPts val="0"/>
              </a:spcAft>
              <a:buSzPts val="2800"/>
              <a:buFont typeface="Fira Sans Medium"/>
              <a:buChar char="●"/>
              <a:defRPr sz="2800">
                <a:latin typeface="+mj-lt"/>
                <a:ea typeface="Fira Sans Medium"/>
                <a:cs typeface="Fira Sans Medium"/>
                <a:sym typeface="Fira Sans Medium"/>
              </a:defRPr>
            </a:lvl1pPr>
            <a:lvl2pPr marL="914400" lvl="1"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2pPr>
            <a:lvl3pPr marL="1371600" lvl="2"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3pPr>
            <a:lvl4pPr marL="1828800" lvl="3"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4pPr>
            <a:lvl5pPr marL="2286000" lvl="4"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5pPr>
            <a:lvl6pPr marL="2743200" lvl="5"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6pPr>
            <a:lvl7pPr marL="3200400" lvl="6"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7pPr>
            <a:lvl8pPr marL="3657600" lvl="7"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8pPr>
            <a:lvl9pPr marL="4114800" lvl="8" indent="-406400" algn="ctr" rtl="0">
              <a:spcBef>
                <a:spcPts val="800"/>
              </a:spcBef>
              <a:spcAft>
                <a:spcPts val="800"/>
              </a:spcAft>
              <a:buSzPts val="2800"/>
              <a:buFont typeface="Fira Sans Medium"/>
              <a:buChar char="■"/>
              <a:defRPr sz="2800">
                <a:latin typeface="Fira Sans Medium"/>
                <a:ea typeface="Fira Sans Medium"/>
                <a:cs typeface="Fira Sans Medium"/>
                <a:sym typeface="Fira Sans Medium"/>
              </a:defRPr>
            </a:lvl9pPr>
          </a:lstStyle>
          <a:p>
            <a:endParaRPr/>
          </a:p>
        </p:txBody>
      </p:sp>
      <p:sp>
        <p:nvSpPr>
          <p:cNvPr id="22" name="Google Shape;22;p4"/>
          <p:cNvSpPr txBox="1"/>
          <p:nvPr/>
        </p:nvSpPr>
        <p:spPr>
          <a:xfrm>
            <a:off x="3593400" y="286244"/>
            <a:ext cx="1957200" cy="653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600" dirty="0">
                <a:solidFill>
                  <a:schemeClr val="accent3"/>
                </a:solidFill>
                <a:latin typeface="Fira Sans"/>
                <a:ea typeface="Fira Sans"/>
                <a:cs typeface="Fira Sans"/>
                <a:sym typeface="Fira Sans"/>
              </a:rPr>
              <a:t>“</a:t>
            </a:r>
            <a:endParaRPr sz="9600" dirty="0">
              <a:solidFill>
                <a:schemeClr val="accent3"/>
              </a:solidFill>
              <a:latin typeface="Fira Sans"/>
              <a:ea typeface="Fira Sans"/>
              <a:cs typeface="Fira Sans"/>
              <a:sym typeface="Fira Sans"/>
            </a:endParaRPr>
          </a:p>
        </p:txBody>
      </p:sp>
      <p:sp>
        <p:nvSpPr>
          <p:cNvPr id="23" name="Google Shape;23;p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850282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color">
  <p:cSld name="Blank color">
    <p:bg>
      <p:bgPr>
        <a:gradFill>
          <a:gsLst>
            <a:gs pos="0">
              <a:schemeClr val="accent2"/>
            </a:gs>
            <a:gs pos="72000">
              <a:schemeClr val="accent3"/>
            </a:gs>
            <a:gs pos="100000">
              <a:schemeClr val="accent3"/>
            </a:gs>
          </a:gsLst>
          <a:lin ang="5400700" scaled="0"/>
        </a:gradFill>
        <a:effectLst/>
      </p:bgPr>
    </p:bg>
    <p:spTree>
      <p:nvGrpSpPr>
        <p:cNvPr id="1" name="Shape 72"/>
        <p:cNvGrpSpPr/>
        <p:nvPr/>
      </p:nvGrpSpPr>
      <p:grpSpPr>
        <a:xfrm>
          <a:off x="0" y="0"/>
          <a:ext cx="0" cy="0"/>
          <a:chOff x="0" y="0"/>
          <a:chExt cx="0" cy="0"/>
        </a:xfrm>
      </p:grpSpPr>
      <p:sp>
        <p:nvSpPr>
          <p:cNvPr id="73" name="Google Shape;73;p11"/>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pic>
        <p:nvPicPr>
          <p:cNvPr id="9" name="Picture 8" descr="Logo, icon&#10;&#10;Description automatically generated with medium confidence">
            <a:extLst>
              <a:ext uri="{FF2B5EF4-FFF2-40B4-BE49-F238E27FC236}">
                <a16:creationId xmlns:a16="http://schemas.microsoft.com/office/drawing/2014/main" id="{FFCF25C9-B9D2-4395-8D08-A2FF72EB022A}"/>
              </a:ext>
            </a:extLst>
          </p:cNvPr>
          <p:cNvPicPr>
            <a:picLocks noChangeAspect="1"/>
          </p:cNvPicPr>
          <p:nvPr userDrawn="1"/>
        </p:nvPicPr>
        <p:blipFill>
          <a:blip r:embed="rId2"/>
          <a:stretch>
            <a:fillRect/>
          </a:stretch>
        </p:blipFill>
        <p:spPr>
          <a:xfrm>
            <a:off x="8581335" y="117763"/>
            <a:ext cx="447949" cy="443346"/>
          </a:xfrm>
          <a:prstGeom prst="rect">
            <a:avLst/>
          </a:prstGeom>
        </p:spPr>
      </p:pic>
    </p:spTree>
    <p:extLst>
      <p:ext uri="{BB962C8B-B14F-4D97-AF65-F5344CB8AC3E}">
        <p14:creationId xmlns:p14="http://schemas.microsoft.com/office/powerpoint/2010/main" val="3306884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D9262-4123-F6D7-BE31-8A71957C59DC}"/>
              </a:ext>
            </a:extLst>
          </p:cNvPr>
          <p:cNvSpPr>
            <a:spLocks noGrp="1"/>
          </p:cNvSpPr>
          <p:nvPr>
            <p:ph type="title"/>
          </p:nvPr>
        </p:nvSpPr>
        <p:spPr>
          <a:xfrm>
            <a:off x="314326" y="946547"/>
            <a:ext cx="5307806" cy="507212"/>
          </a:xfrm>
          <a:prstGeom prst="rect">
            <a:avLst/>
          </a:prstGeom>
        </p:spPr>
        <p:txBody>
          <a:bodyPr/>
          <a:lstStyle>
            <a:lvl1pPr>
              <a:defRPr sz="3000" b="1">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E746F4B-0533-2910-B3B4-8C785F653E31}"/>
              </a:ext>
            </a:extLst>
          </p:cNvPr>
          <p:cNvSpPr>
            <a:spLocks noGrp="1"/>
          </p:cNvSpPr>
          <p:nvPr>
            <p:ph idx="1"/>
          </p:nvPr>
        </p:nvSpPr>
        <p:spPr>
          <a:xfrm>
            <a:off x="314326" y="1540674"/>
            <a:ext cx="5307806" cy="3006329"/>
          </a:xfrm>
          <a:prstGeom prst="rect">
            <a:avLst/>
          </a:prstGeom>
        </p:spPr>
        <p:txBody>
          <a:bodyPr/>
          <a:lstStyle>
            <a:lvl1pPr>
              <a:defRPr sz="2100">
                <a:solidFill>
                  <a:schemeClr val="bg1"/>
                </a:solidFill>
                <a:latin typeface="Lato" panose="020F0502020204030203" pitchFamily="34" charset="0"/>
                <a:ea typeface="Lato" panose="020F0502020204030203" pitchFamily="34" charset="0"/>
                <a:cs typeface="Lato" panose="020F0502020204030203" pitchFamily="34" charset="0"/>
              </a:defRPr>
            </a:lvl1pPr>
            <a:lvl2pPr>
              <a:defRPr sz="1800">
                <a:solidFill>
                  <a:schemeClr val="bg1"/>
                </a:solidFill>
                <a:latin typeface="Lato" panose="020F0502020204030203" pitchFamily="34" charset="0"/>
                <a:ea typeface="Lato" panose="020F0502020204030203" pitchFamily="34" charset="0"/>
                <a:cs typeface="Lato" panose="020F0502020204030203" pitchFamily="34" charset="0"/>
              </a:defRPr>
            </a:lvl2pPr>
            <a:lvl3pPr>
              <a:defRPr sz="1500">
                <a:solidFill>
                  <a:schemeClr val="bg1"/>
                </a:solidFill>
                <a:latin typeface="Lato" panose="020F0502020204030203" pitchFamily="34" charset="0"/>
                <a:ea typeface="Lato" panose="020F0502020204030203" pitchFamily="34" charset="0"/>
                <a:cs typeface="Lato" panose="020F0502020204030203" pitchFamily="34" charset="0"/>
              </a:defRPr>
            </a:lvl3pPr>
            <a:lvl4pPr>
              <a:defRPr sz="1350">
                <a:solidFill>
                  <a:schemeClr val="bg1"/>
                </a:solidFill>
                <a:latin typeface="Lato" panose="020F0502020204030203" pitchFamily="34" charset="0"/>
                <a:ea typeface="Lato" panose="020F0502020204030203" pitchFamily="34" charset="0"/>
                <a:cs typeface="Lato" panose="020F0502020204030203" pitchFamily="34" charset="0"/>
              </a:defRPr>
            </a:lvl4pPr>
            <a:lvl5pPr>
              <a:defRPr sz="135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7755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A6962-C4E3-A74B-407E-F0F945E7488E}"/>
              </a:ext>
            </a:extLst>
          </p:cNvPr>
          <p:cNvSpPr>
            <a:spLocks noGrp="1"/>
          </p:cNvSpPr>
          <p:nvPr>
            <p:ph type="ctrTitle"/>
          </p:nvPr>
        </p:nvSpPr>
        <p:spPr>
          <a:xfrm>
            <a:off x="307182" y="973935"/>
            <a:ext cx="5000625" cy="1790700"/>
          </a:xfrm>
          <a:prstGeom prst="rect">
            <a:avLst/>
          </a:prstGeom>
        </p:spPr>
        <p:txBody>
          <a:bodyPr anchor="b"/>
          <a:lstStyle>
            <a:lvl1pPr algn="l">
              <a:defRPr sz="3300" b="1">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2FCB437-9EA0-7DF4-5FDA-118B2AF3053D}"/>
              </a:ext>
            </a:extLst>
          </p:cNvPr>
          <p:cNvSpPr>
            <a:spLocks noGrp="1"/>
          </p:cNvSpPr>
          <p:nvPr>
            <p:ph type="subTitle" idx="1"/>
          </p:nvPr>
        </p:nvSpPr>
        <p:spPr>
          <a:xfrm>
            <a:off x="307182" y="2833691"/>
            <a:ext cx="5000625" cy="1241822"/>
          </a:xfrm>
          <a:prstGeom prst="rect">
            <a:avLst/>
          </a:prstGeom>
        </p:spPr>
        <p:txBody>
          <a:bodyPr/>
          <a:lstStyle>
            <a:lvl1pPr marL="0" indent="0" algn="l">
              <a:buNone/>
              <a:defRPr sz="1800">
                <a:solidFill>
                  <a:schemeClr val="bg1"/>
                </a:solidFill>
                <a:latin typeface="Lato" panose="020F0502020204030203" pitchFamily="34" charset="0"/>
                <a:ea typeface="Lato" panose="020F0502020204030203" pitchFamily="34" charset="0"/>
                <a:cs typeface="Lato" panose="020F050202020403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4040608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486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6"/>
        <p:cNvGrpSpPr/>
        <p:nvPr/>
      </p:nvGrpSpPr>
      <p:grpSpPr>
        <a:xfrm>
          <a:off x="0" y="0"/>
          <a:ext cx="0" cy="0"/>
          <a:chOff x="0" y="0"/>
          <a:chExt cx="0" cy="0"/>
        </a:xfrm>
      </p:grpSpPr>
      <p:sp>
        <p:nvSpPr>
          <p:cNvPr id="11" name="Google Shape;27;p4">
            <a:extLst>
              <a:ext uri="{FF2B5EF4-FFF2-40B4-BE49-F238E27FC236}">
                <a16:creationId xmlns:a16="http://schemas.microsoft.com/office/drawing/2014/main" id="{7E0D1033-1E4A-4B48-9F62-FC744B1060B5}"/>
              </a:ext>
            </a:extLst>
          </p:cNvPr>
          <p:cNvSpPr/>
          <p:nvPr userDrawn="1"/>
        </p:nvSpPr>
        <p:spPr>
          <a:xfrm>
            <a:off x="7186800" y="0"/>
            <a:ext cx="1957200"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chemeClr val="accent3">
              <a:lumMod val="75000"/>
            </a:schemeClr>
          </a:solidFill>
          <a:ln>
            <a:noFill/>
          </a:ln>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2" name="Google Shape;28;p4">
            <a:extLst>
              <a:ext uri="{FF2B5EF4-FFF2-40B4-BE49-F238E27FC236}">
                <a16:creationId xmlns:a16="http://schemas.microsoft.com/office/drawing/2014/main" id="{05FA2CDD-5E72-4584-B684-B903830FF686}"/>
              </a:ext>
            </a:extLst>
          </p:cNvPr>
          <p:cNvSpPr/>
          <p:nvPr userDrawn="1"/>
        </p:nvSpPr>
        <p:spPr>
          <a:xfrm>
            <a:off x="6941128" y="-49"/>
            <a:ext cx="2202885"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chemeClr val="accent2">
              <a:lumMod val="75000"/>
              <a:alpha val="85000"/>
            </a:schemeClr>
          </a:solidFill>
          <a:ln>
            <a:noFill/>
          </a:ln>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3" name="Google Shape;29;p4">
            <a:extLst>
              <a:ext uri="{FF2B5EF4-FFF2-40B4-BE49-F238E27FC236}">
                <a16:creationId xmlns:a16="http://schemas.microsoft.com/office/drawing/2014/main" id="{843A7674-7BAD-4A59-B020-7B44063056C4}"/>
              </a:ext>
            </a:extLst>
          </p:cNvPr>
          <p:cNvSpPr/>
          <p:nvPr userDrawn="1"/>
        </p:nvSpPr>
        <p:spPr>
          <a:xfrm>
            <a:off x="7765442" y="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chemeClr val="tx2">
              <a:lumMod val="25000"/>
            </a:schemeClr>
          </a:solidFill>
          <a:ln>
            <a:noFill/>
          </a:ln>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4" name="Picture 13" descr="Logo, icon&#10;&#10;Description automatically generated with medium confidence">
            <a:extLst>
              <a:ext uri="{FF2B5EF4-FFF2-40B4-BE49-F238E27FC236}">
                <a16:creationId xmlns:a16="http://schemas.microsoft.com/office/drawing/2014/main" id="{E89DB3D0-34D8-452E-9000-58D9C51F1F2F}"/>
              </a:ext>
            </a:extLst>
          </p:cNvPr>
          <p:cNvPicPr>
            <a:picLocks noChangeAspect="1"/>
          </p:cNvPicPr>
          <p:nvPr userDrawn="1"/>
        </p:nvPicPr>
        <p:blipFill>
          <a:blip r:embed="rId2"/>
          <a:stretch>
            <a:fillRect/>
          </a:stretch>
        </p:blipFill>
        <p:spPr>
          <a:xfrm>
            <a:off x="8581336" y="117763"/>
            <a:ext cx="447949" cy="443346"/>
          </a:xfrm>
          <a:prstGeom prst="rect">
            <a:avLst/>
          </a:prstGeom>
        </p:spPr>
      </p:pic>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
        <p:nvSpPr>
          <p:cNvPr id="71" name="Google Shape;71;p10"/>
          <p:cNvSpPr/>
          <p:nvPr/>
        </p:nvSpPr>
        <p:spPr>
          <a:xfrm rot="10800000">
            <a:off x="10" y="3749422"/>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Tree>
    <p:extLst>
      <p:ext uri="{BB962C8B-B14F-4D97-AF65-F5344CB8AC3E}">
        <p14:creationId xmlns:p14="http://schemas.microsoft.com/office/powerpoint/2010/main" val="15332497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4.jpe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79100" y="836000"/>
            <a:ext cx="6962100" cy="3963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1pPr>
            <a:lvl2pPr lvl="1"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2pPr>
            <a:lvl3pPr lvl="2"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3pPr>
            <a:lvl4pPr lvl="3"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4pPr>
            <a:lvl5pPr lvl="4"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5pPr>
            <a:lvl6pPr lvl="5"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6pPr>
            <a:lvl7pPr lvl="6"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7pPr>
            <a:lvl8pPr lvl="7"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8pPr>
            <a:lvl9pPr lvl="8"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9pPr>
          </a:lstStyle>
          <a:p>
            <a:endParaRPr/>
          </a:p>
        </p:txBody>
      </p:sp>
      <p:sp>
        <p:nvSpPr>
          <p:cNvPr id="7" name="Google Shape;7;p1"/>
          <p:cNvSpPr txBox="1">
            <a:spLocks noGrp="1"/>
          </p:cNvSpPr>
          <p:nvPr>
            <p:ph type="body" idx="1"/>
          </p:nvPr>
        </p:nvSpPr>
        <p:spPr>
          <a:xfrm>
            <a:off x="779100" y="1492425"/>
            <a:ext cx="6962100" cy="28953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4"/>
              </a:buClr>
              <a:buSzPts val="2400"/>
              <a:buFont typeface="Fira Sans Light"/>
              <a:buChar char="●"/>
              <a:defRPr sz="2400">
                <a:solidFill>
                  <a:schemeClr val="dk1"/>
                </a:solidFill>
                <a:latin typeface="Fira Sans Light"/>
                <a:ea typeface="Fira Sans Light"/>
                <a:cs typeface="Fira Sans Light"/>
                <a:sym typeface="Fira Sans Light"/>
              </a:defRPr>
            </a:lvl1pPr>
            <a:lvl2pPr marL="914400" lvl="1" indent="-381000" rtl="0">
              <a:lnSpc>
                <a:spcPct val="115000"/>
              </a:lnSpc>
              <a:spcBef>
                <a:spcPts val="800"/>
              </a:spcBef>
              <a:spcAft>
                <a:spcPts val="0"/>
              </a:spcAft>
              <a:buClr>
                <a:schemeClr val="accent5"/>
              </a:buClr>
              <a:buSzPts val="2400"/>
              <a:buFont typeface="Fira Sans Light"/>
              <a:buChar char="○"/>
              <a:defRPr sz="2400">
                <a:solidFill>
                  <a:schemeClr val="dk1"/>
                </a:solidFill>
                <a:latin typeface="Fira Sans Light"/>
                <a:ea typeface="Fira Sans Light"/>
                <a:cs typeface="Fira Sans Light"/>
                <a:sym typeface="Fira Sans Light"/>
              </a:defRPr>
            </a:lvl2pPr>
            <a:lvl3pPr marL="1371600" lvl="2" indent="-381000" rtl="0">
              <a:lnSpc>
                <a:spcPct val="115000"/>
              </a:lnSpc>
              <a:spcBef>
                <a:spcPts val="800"/>
              </a:spcBef>
              <a:spcAft>
                <a:spcPts val="0"/>
              </a:spcAft>
              <a:buClr>
                <a:schemeClr val="accent6"/>
              </a:buClr>
              <a:buSzPts val="2400"/>
              <a:buFont typeface="Fira Sans Light"/>
              <a:buChar char="■"/>
              <a:defRPr sz="2400">
                <a:solidFill>
                  <a:schemeClr val="dk1"/>
                </a:solidFill>
                <a:latin typeface="Fira Sans Light"/>
                <a:ea typeface="Fira Sans Light"/>
                <a:cs typeface="Fira Sans Light"/>
                <a:sym typeface="Fira Sans Light"/>
              </a:defRPr>
            </a:lvl3pPr>
            <a:lvl4pPr marL="1828800" lvl="3"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4pPr>
            <a:lvl5pPr marL="2286000" lvl="4"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5pPr>
            <a:lvl6pPr marL="2743200" lvl="5"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6pPr>
            <a:lvl7pPr marL="3200400" lvl="6"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7pPr>
            <a:lvl8pPr marL="3657600" lvl="7"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8pPr>
            <a:lvl9pPr marL="4114800" lvl="8" indent="-381000" rtl="0">
              <a:lnSpc>
                <a:spcPct val="115000"/>
              </a:lnSpc>
              <a:spcBef>
                <a:spcPts val="800"/>
              </a:spcBef>
              <a:spcAft>
                <a:spcPts val="80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9pPr>
          </a:lstStyle>
          <a:p>
            <a:endParaRPr/>
          </a:p>
        </p:txBody>
      </p:sp>
      <p:sp>
        <p:nvSpPr>
          <p:cNvPr id="8" name="Google Shape;8;p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lvl="0" algn="r" rtl="0">
              <a:buNone/>
              <a:defRPr sz="1300">
                <a:solidFill>
                  <a:schemeClr val="lt1"/>
                </a:solidFill>
                <a:latin typeface="Lato Black" panose="020F0502020204030203" pitchFamily="34" charset="0"/>
                <a:ea typeface="Lato Black" panose="020F0502020204030203" pitchFamily="34" charset="0"/>
                <a:cs typeface="Lato Black" panose="020F0502020204030203" pitchFamily="34" charset="0"/>
                <a:sym typeface="Fira Sans SemiBold"/>
              </a:defRPr>
            </a:lvl1pPr>
            <a:lvl2pPr lvl="1" algn="r" rtl="0">
              <a:buNone/>
              <a:defRPr sz="1300">
                <a:solidFill>
                  <a:schemeClr val="lt1"/>
                </a:solidFill>
                <a:latin typeface="Fira Sans SemiBold"/>
                <a:ea typeface="Fira Sans SemiBold"/>
                <a:cs typeface="Fira Sans SemiBold"/>
                <a:sym typeface="Fira Sans SemiBold"/>
              </a:defRPr>
            </a:lvl2pPr>
            <a:lvl3pPr lvl="2" algn="r" rtl="0">
              <a:buNone/>
              <a:defRPr sz="1300">
                <a:solidFill>
                  <a:schemeClr val="lt1"/>
                </a:solidFill>
                <a:latin typeface="Fira Sans SemiBold"/>
                <a:ea typeface="Fira Sans SemiBold"/>
                <a:cs typeface="Fira Sans SemiBold"/>
                <a:sym typeface="Fira Sans SemiBold"/>
              </a:defRPr>
            </a:lvl3pPr>
            <a:lvl4pPr lvl="3" algn="r" rtl="0">
              <a:buNone/>
              <a:defRPr sz="1300">
                <a:solidFill>
                  <a:schemeClr val="lt1"/>
                </a:solidFill>
                <a:latin typeface="Fira Sans SemiBold"/>
                <a:ea typeface="Fira Sans SemiBold"/>
                <a:cs typeface="Fira Sans SemiBold"/>
                <a:sym typeface="Fira Sans SemiBold"/>
              </a:defRPr>
            </a:lvl4pPr>
            <a:lvl5pPr lvl="4" algn="r" rtl="0">
              <a:buNone/>
              <a:defRPr sz="1300">
                <a:solidFill>
                  <a:schemeClr val="lt1"/>
                </a:solidFill>
                <a:latin typeface="Fira Sans SemiBold"/>
                <a:ea typeface="Fira Sans SemiBold"/>
                <a:cs typeface="Fira Sans SemiBold"/>
                <a:sym typeface="Fira Sans SemiBold"/>
              </a:defRPr>
            </a:lvl5pPr>
            <a:lvl6pPr lvl="5" algn="r" rtl="0">
              <a:buNone/>
              <a:defRPr sz="1300">
                <a:solidFill>
                  <a:schemeClr val="lt1"/>
                </a:solidFill>
                <a:latin typeface="Fira Sans SemiBold"/>
                <a:ea typeface="Fira Sans SemiBold"/>
                <a:cs typeface="Fira Sans SemiBold"/>
                <a:sym typeface="Fira Sans SemiBold"/>
              </a:defRPr>
            </a:lvl6pPr>
            <a:lvl7pPr lvl="6" algn="r" rtl="0">
              <a:buNone/>
              <a:defRPr sz="1300">
                <a:solidFill>
                  <a:schemeClr val="lt1"/>
                </a:solidFill>
                <a:latin typeface="Fira Sans SemiBold"/>
                <a:ea typeface="Fira Sans SemiBold"/>
                <a:cs typeface="Fira Sans SemiBold"/>
                <a:sym typeface="Fira Sans SemiBold"/>
              </a:defRPr>
            </a:lvl7pPr>
            <a:lvl8pPr lvl="7" algn="r" rtl="0">
              <a:buNone/>
              <a:defRPr sz="1300">
                <a:solidFill>
                  <a:schemeClr val="lt1"/>
                </a:solidFill>
                <a:latin typeface="Fira Sans SemiBold"/>
                <a:ea typeface="Fira Sans SemiBold"/>
                <a:cs typeface="Fira Sans SemiBold"/>
                <a:sym typeface="Fira Sans SemiBold"/>
              </a:defRPr>
            </a:lvl8pPr>
            <a:lvl9pPr lvl="8" algn="r" rtl="0">
              <a:buNone/>
              <a:defRPr sz="1300">
                <a:solidFill>
                  <a:schemeClr val="lt1"/>
                </a:solidFill>
                <a:latin typeface="Fira Sans SemiBold"/>
                <a:ea typeface="Fira Sans SemiBold"/>
                <a:cs typeface="Fira Sans SemiBold"/>
                <a:sym typeface="Fira Sans SemiBold"/>
              </a:defRPr>
            </a:lvl9pPr>
          </a:lstStyle>
          <a:p>
            <a:fld id="{00000000-1234-1234-1234-123412341234}" type="slidenum">
              <a:rPr lang="en" smtClean="0"/>
              <a:pPr/>
              <a:t>‹#›</a:t>
            </a:fld>
            <a:endParaRPr lang="en"/>
          </a:p>
        </p:txBody>
      </p:sp>
      <p:sp>
        <p:nvSpPr>
          <p:cNvPr id="10" name="TextBox 9">
            <a:extLst>
              <a:ext uri="{FF2B5EF4-FFF2-40B4-BE49-F238E27FC236}">
                <a16:creationId xmlns:a16="http://schemas.microsoft.com/office/drawing/2014/main" id="{2B37FDD7-5CFB-4DA2-B9F2-3D8D16B4EBF4}"/>
              </a:ext>
            </a:extLst>
          </p:cNvPr>
          <p:cNvSpPr txBox="1"/>
          <p:nvPr userDrawn="1"/>
        </p:nvSpPr>
        <p:spPr>
          <a:xfrm>
            <a:off x="671945" y="4928007"/>
            <a:ext cx="4572000" cy="215444"/>
          </a:xfrm>
          <a:prstGeom prst="rect">
            <a:avLst/>
          </a:prstGeom>
          <a:noFill/>
        </p:spPr>
        <p:txBody>
          <a:bodyPr wrap="square">
            <a:spAutoFit/>
          </a:bodyPr>
          <a:lstStyle/>
          <a:p>
            <a:pPr algn="l"/>
            <a:r>
              <a:rPr lang="en-US" sz="800" b="0" i="0">
                <a:solidFill>
                  <a:schemeClr val="bg1">
                    <a:lumMod val="85000"/>
                  </a:schemeClr>
                </a:solidFill>
                <a:effectLst/>
                <a:latin typeface="+mj-lt"/>
              </a:rPr>
              <a:t>Council for Advancement and Support of Education © 2022 </a:t>
            </a:r>
            <a:endParaRPr lang="en-US" sz="800">
              <a:solidFill>
                <a:schemeClr val="bg1">
                  <a:lumMod val="85000"/>
                </a:schemeClr>
              </a:solidFill>
              <a:latin typeface="+mj-lt"/>
            </a:endParaRPr>
          </a:p>
        </p:txBody>
      </p:sp>
    </p:spTree>
  </p:cSld>
  <p:clrMap bg1="lt1" tx1="dk1" bg2="dk2" tx2="lt2" accent1="accent1" accent2="accent2" accent3="accent3" accent4="accent4" accent5="accent5" accent6="accent6" hlink="hlink" folHlink="folHlink"/>
  <p:sldLayoutIdLst>
    <p:sldLayoutId id="2147483651" r:id="rId1"/>
    <p:sldLayoutId id="2147483659" r:id="rId2"/>
    <p:sldLayoutId id="2147483660" r:id="rId3"/>
    <p:sldLayoutId id="2147483661" r:id="rId4"/>
    <p:sldLayoutId id="2147483662"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Lato Semibold" panose="020F0502020204030203" pitchFamily="34" charset="0"/>
          <a:ea typeface="Lato Semibold" panose="020F0502020204030203" pitchFamily="34" charset="0"/>
          <a:cs typeface="Lato Semibold" panose="020F050202020403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Lato Light" panose="020F0502020204030203" pitchFamily="34" charset="0"/>
          <a:ea typeface="Lato Light" panose="020F0502020204030203" pitchFamily="34" charset="0"/>
          <a:cs typeface="Lato Light" panose="020F050202020403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99019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FC34E06-7D9A-426B-8B79-88FB53DECC9D}" type="datetimeFigureOut">
              <a:rPr lang="en-US" smtClean="0"/>
              <a:t>1/14/2026</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44A6466-A93E-4AA8-856D-F4E854CF66B9}" type="slidenum">
              <a:rPr lang="en-US" smtClean="0"/>
              <a:t>‹#›</a:t>
            </a:fld>
            <a:endParaRPr lang="en-US"/>
          </a:p>
        </p:txBody>
      </p:sp>
      <p:pic>
        <p:nvPicPr>
          <p:cNvPr id="9" name="Picture 8">
            <a:extLst>
              <a:ext uri="{FF2B5EF4-FFF2-40B4-BE49-F238E27FC236}">
                <a16:creationId xmlns:a16="http://schemas.microsoft.com/office/drawing/2014/main" id="{D558E8D7-0AEF-EB29-411C-67B2561F8203}"/>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0" y="0"/>
            <a:ext cx="9144000" cy="5143500"/>
          </a:xfrm>
          <a:prstGeom prst="rect">
            <a:avLst/>
          </a:prstGeom>
        </p:spPr>
      </p:pic>
    </p:spTree>
    <p:extLst>
      <p:ext uri="{BB962C8B-B14F-4D97-AF65-F5344CB8AC3E}">
        <p14:creationId xmlns:p14="http://schemas.microsoft.com/office/powerpoint/2010/main" val="185173999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68586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66" indent="-171466" algn="l" defTabSz="685864"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98" indent="-171466" algn="l" defTabSz="685864"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330" indent="-171466" algn="l" defTabSz="68586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62" indent="-171466" algn="l" defTabSz="68586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95" indent="-171466" algn="l" defTabSz="68586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127" indent="-171466" algn="l" defTabSz="68586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059" indent="-171466" algn="l" defTabSz="68586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991" indent="-171466" algn="l" defTabSz="68586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924" indent="-171466" algn="l" defTabSz="68586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64" rtl="0" eaLnBrk="1" latinLnBrk="0" hangingPunct="1">
        <a:defRPr sz="1350" kern="1200">
          <a:solidFill>
            <a:schemeClr val="tx1"/>
          </a:solidFill>
          <a:latin typeface="+mn-lt"/>
          <a:ea typeface="+mn-ea"/>
          <a:cs typeface="+mn-cs"/>
        </a:defRPr>
      </a:lvl1pPr>
      <a:lvl2pPr marL="342932" algn="l" defTabSz="685864" rtl="0" eaLnBrk="1" latinLnBrk="0" hangingPunct="1">
        <a:defRPr sz="1350" kern="1200">
          <a:solidFill>
            <a:schemeClr val="tx1"/>
          </a:solidFill>
          <a:latin typeface="+mn-lt"/>
          <a:ea typeface="+mn-ea"/>
          <a:cs typeface="+mn-cs"/>
        </a:defRPr>
      </a:lvl2pPr>
      <a:lvl3pPr marL="685864" algn="l" defTabSz="685864" rtl="0" eaLnBrk="1" latinLnBrk="0" hangingPunct="1">
        <a:defRPr sz="1350" kern="1200">
          <a:solidFill>
            <a:schemeClr val="tx1"/>
          </a:solidFill>
          <a:latin typeface="+mn-lt"/>
          <a:ea typeface="+mn-ea"/>
          <a:cs typeface="+mn-cs"/>
        </a:defRPr>
      </a:lvl3pPr>
      <a:lvl4pPr marL="1028797" algn="l" defTabSz="685864" rtl="0" eaLnBrk="1" latinLnBrk="0" hangingPunct="1">
        <a:defRPr sz="1350" kern="1200">
          <a:solidFill>
            <a:schemeClr val="tx1"/>
          </a:solidFill>
          <a:latin typeface="+mn-lt"/>
          <a:ea typeface="+mn-ea"/>
          <a:cs typeface="+mn-cs"/>
        </a:defRPr>
      </a:lvl4pPr>
      <a:lvl5pPr marL="1371729" algn="l" defTabSz="685864" rtl="0" eaLnBrk="1" latinLnBrk="0" hangingPunct="1">
        <a:defRPr sz="1350" kern="1200">
          <a:solidFill>
            <a:schemeClr val="tx1"/>
          </a:solidFill>
          <a:latin typeface="+mn-lt"/>
          <a:ea typeface="+mn-ea"/>
          <a:cs typeface="+mn-cs"/>
        </a:defRPr>
      </a:lvl5pPr>
      <a:lvl6pPr marL="1714661" algn="l" defTabSz="685864" rtl="0" eaLnBrk="1" latinLnBrk="0" hangingPunct="1">
        <a:defRPr sz="1350" kern="1200">
          <a:solidFill>
            <a:schemeClr val="tx1"/>
          </a:solidFill>
          <a:latin typeface="+mn-lt"/>
          <a:ea typeface="+mn-ea"/>
          <a:cs typeface="+mn-cs"/>
        </a:defRPr>
      </a:lvl6pPr>
      <a:lvl7pPr marL="2057593" algn="l" defTabSz="685864" rtl="0" eaLnBrk="1" latinLnBrk="0" hangingPunct="1">
        <a:defRPr sz="1350" kern="1200">
          <a:solidFill>
            <a:schemeClr val="tx1"/>
          </a:solidFill>
          <a:latin typeface="+mn-lt"/>
          <a:ea typeface="+mn-ea"/>
          <a:cs typeface="+mn-cs"/>
        </a:defRPr>
      </a:lvl7pPr>
      <a:lvl8pPr marL="2400525" algn="l" defTabSz="685864" rtl="0" eaLnBrk="1" latinLnBrk="0" hangingPunct="1">
        <a:defRPr sz="1350" kern="1200">
          <a:solidFill>
            <a:schemeClr val="tx1"/>
          </a:solidFill>
          <a:latin typeface="+mn-lt"/>
          <a:ea typeface="+mn-ea"/>
          <a:cs typeface="+mn-cs"/>
        </a:defRPr>
      </a:lvl8pPr>
      <a:lvl9pPr marL="2743457" algn="l" defTabSz="685864"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FC34E06-7D9A-426B-8B79-88FB53DECC9D}" type="datetimeFigureOut">
              <a:rPr lang="en-US" smtClean="0"/>
              <a:t>1/14/2026</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44A6466-A93E-4AA8-856D-F4E854CF66B9}" type="slidenum">
              <a:rPr lang="en-US" smtClean="0"/>
              <a:t>‹#›</a:t>
            </a:fld>
            <a:endParaRPr lang="en-US"/>
          </a:p>
        </p:txBody>
      </p:sp>
      <p:pic>
        <p:nvPicPr>
          <p:cNvPr id="9" name="Picture 8">
            <a:extLst>
              <a:ext uri="{FF2B5EF4-FFF2-40B4-BE49-F238E27FC236}">
                <a16:creationId xmlns:a16="http://schemas.microsoft.com/office/drawing/2014/main" id="{D558E8D7-0AEF-EB29-411C-67B2561F820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4036420082"/>
      </p:ext>
    </p:extLst>
  </p:cSld>
  <p:clrMap bg1="lt1" tx1="dk1" bg2="lt2" tx2="dk2" accent1="accent1" accent2="accent2" accent3="accent3" accent4="accent4" accent5="accent5" accent6="accent6" hlink="hlink" folHlink="folHlink"/>
  <p:sldLayoutIdLst>
    <p:sldLayoutId id="2147483682" r:id="rId1"/>
    <p:sldLayoutId id="2147483683" r:id="rId2"/>
  </p:sldLayoutIdLst>
  <p:txStyles>
    <p:titleStyle>
      <a:lvl1pPr algn="l" defTabSz="1341150" rtl="0" eaLnBrk="1" latinLnBrk="0" hangingPunct="1">
        <a:lnSpc>
          <a:spcPct val="90000"/>
        </a:lnSpc>
        <a:spcBef>
          <a:spcPct val="0"/>
        </a:spcBef>
        <a:buNone/>
        <a:defRPr sz="6453" kern="1200">
          <a:solidFill>
            <a:schemeClr val="tx1"/>
          </a:solidFill>
          <a:latin typeface="+mj-lt"/>
          <a:ea typeface="+mj-ea"/>
          <a:cs typeface="+mj-cs"/>
        </a:defRPr>
      </a:lvl1pPr>
    </p:titleStyle>
    <p:bodyStyle>
      <a:lvl1pPr marL="335288" indent="-335288" algn="l" defTabSz="1341150" rtl="0" eaLnBrk="1" latinLnBrk="0" hangingPunct="1">
        <a:lnSpc>
          <a:spcPct val="90000"/>
        </a:lnSpc>
        <a:spcBef>
          <a:spcPts val="1467"/>
        </a:spcBef>
        <a:buFont typeface="Arial" panose="020B0604020202020204" pitchFamily="34" charset="0"/>
        <a:buChar char="•"/>
        <a:defRPr sz="4107" kern="1200">
          <a:solidFill>
            <a:schemeClr val="tx1"/>
          </a:solidFill>
          <a:latin typeface="+mn-lt"/>
          <a:ea typeface="+mn-ea"/>
          <a:cs typeface="+mn-cs"/>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150" rtl="0" eaLnBrk="1" latinLnBrk="0" hangingPunct="1">
        <a:defRPr sz="2640" kern="1200">
          <a:solidFill>
            <a:schemeClr val="tx1"/>
          </a:solidFill>
          <a:latin typeface="+mn-lt"/>
          <a:ea typeface="+mn-ea"/>
          <a:cs typeface="+mn-cs"/>
        </a:defRPr>
      </a:lvl1pPr>
      <a:lvl2pPr marL="670575" algn="l" defTabSz="1341150" rtl="0" eaLnBrk="1" latinLnBrk="0" hangingPunct="1">
        <a:defRPr sz="2640" kern="1200">
          <a:solidFill>
            <a:schemeClr val="tx1"/>
          </a:solidFill>
          <a:latin typeface="+mn-lt"/>
          <a:ea typeface="+mn-ea"/>
          <a:cs typeface="+mn-cs"/>
        </a:defRPr>
      </a:lvl2pPr>
      <a:lvl3pPr marL="1341150" algn="l" defTabSz="1341150" rtl="0" eaLnBrk="1" latinLnBrk="0" hangingPunct="1">
        <a:defRPr sz="2640" kern="1200">
          <a:solidFill>
            <a:schemeClr val="tx1"/>
          </a:solidFill>
          <a:latin typeface="+mn-lt"/>
          <a:ea typeface="+mn-ea"/>
          <a:cs typeface="+mn-cs"/>
        </a:defRPr>
      </a:lvl3pPr>
      <a:lvl4pPr marL="2011726" algn="l" defTabSz="1341150" rtl="0" eaLnBrk="1" latinLnBrk="0" hangingPunct="1">
        <a:defRPr sz="2640" kern="1200">
          <a:solidFill>
            <a:schemeClr val="tx1"/>
          </a:solidFill>
          <a:latin typeface="+mn-lt"/>
          <a:ea typeface="+mn-ea"/>
          <a:cs typeface="+mn-cs"/>
        </a:defRPr>
      </a:lvl4pPr>
      <a:lvl5pPr marL="2682301" algn="l" defTabSz="1341150" rtl="0" eaLnBrk="1" latinLnBrk="0" hangingPunct="1">
        <a:defRPr sz="2640" kern="1200">
          <a:solidFill>
            <a:schemeClr val="tx1"/>
          </a:solidFill>
          <a:latin typeface="+mn-lt"/>
          <a:ea typeface="+mn-ea"/>
          <a:cs typeface="+mn-cs"/>
        </a:defRPr>
      </a:lvl5pPr>
      <a:lvl6pPr marL="3352876" algn="l" defTabSz="1341150" rtl="0" eaLnBrk="1" latinLnBrk="0" hangingPunct="1">
        <a:defRPr sz="2640" kern="1200">
          <a:solidFill>
            <a:schemeClr val="tx1"/>
          </a:solidFill>
          <a:latin typeface="+mn-lt"/>
          <a:ea typeface="+mn-ea"/>
          <a:cs typeface="+mn-cs"/>
        </a:defRPr>
      </a:lvl6pPr>
      <a:lvl7pPr marL="4023451" algn="l" defTabSz="1341150" rtl="0" eaLnBrk="1" latinLnBrk="0" hangingPunct="1">
        <a:defRPr sz="2640" kern="1200">
          <a:solidFill>
            <a:schemeClr val="tx1"/>
          </a:solidFill>
          <a:latin typeface="+mn-lt"/>
          <a:ea typeface="+mn-ea"/>
          <a:cs typeface="+mn-cs"/>
        </a:defRPr>
      </a:lvl7pPr>
      <a:lvl8pPr marL="4694027" algn="l" defTabSz="1341150" rtl="0" eaLnBrk="1" latinLnBrk="0" hangingPunct="1">
        <a:defRPr sz="2640" kern="1200">
          <a:solidFill>
            <a:schemeClr val="tx1"/>
          </a:solidFill>
          <a:latin typeface="+mn-lt"/>
          <a:ea typeface="+mn-ea"/>
          <a:cs typeface="+mn-cs"/>
        </a:defRPr>
      </a:lvl8pPr>
      <a:lvl9pPr marL="5364602" algn="l" defTabSz="1341150" rtl="0" eaLnBrk="1" latinLnBrk="0" hangingPunct="1">
        <a:defRPr sz="2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2416_994F78AA.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slidescarnival.com/extra-free-resources-icons-and-maps/?utm_source=template"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7EDA9-5360-6274-E98E-C7C9F787A900}"/>
              </a:ext>
            </a:extLst>
          </p:cNvPr>
          <p:cNvSpPr>
            <a:spLocks noGrp="1"/>
          </p:cNvSpPr>
          <p:nvPr>
            <p:ph type="ctrTitle"/>
          </p:nvPr>
        </p:nvSpPr>
        <p:spPr>
          <a:xfrm>
            <a:off x="224118" y="470112"/>
            <a:ext cx="6045064" cy="2764347"/>
          </a:xfrm>
        </p:spPr>
        <p:txBody>
          <a:bodyPr lIns="91440" tIns="45720" rIns="91440" bIns="45720" anchor="b"/>
          <a:lstStyle/>
          <a:p>
            <a:r>
              <a:rPr lang="en" sz="3600" err="1">
                <a:latin typeface="Lato Black"/>
                <a:ea typeface="Lato Black"/>
                <a:cs typeface="Lato Black"/>
              </a:rPr>
              <a:t>Resultados</a:t>
            </a:r>
            <a:r>
              <a:rPr lang="en" sz="3600" dirty="0">
                <a:latin typeface="Lato Black"/>
                <a:ea typeface="Lato Black"/>
                <a:cs typeface="Lato Black"/>
              </a:rPr>
              <a:t> del </a:t>
            </a:r>
            <a:r>
              <a:rPr lang="en" sz="3600" err="1">
                <a:latin typeface="Lato Black"/>
                <a:ea typeface="Lato Black"/>
                <a:cs typeface="Lato Black"/>
              </a:rPr>
              <a:t>estudio</a:t>
            </a:r>
            <a:r>
              <a:rPr lang="en" sz="3600">
                <a:latin typeface="Lato Black"/>
                <a:ea typeface="Lato Black"/>
                <a:cs typeface="Lato Black"/>
              </a:rPr>
              <a:t> </a:t>
            </a:r>
            <a:r>
              <a:rPr lang="en" sz="3600" err="1">
                <a:latin typeface="Lato Black"/>
                <a:ea typeface="Lato Black"/>
                <a:cs typeface="Lato Black"/>
              </a:rPr>
              <a:t>piloto</a:t>
            </a:r>
            <a:r>
              <a:rPr lang="en" sz="3600" dirty="0">
                <a:latin typeface="Lato Black"/>
                <a:ea typeface="Lato Black"/>
                <a:cs typeface="Lato Black"/>
              </a:rPr>
              <a:t> </a:t>
            </a:r>
            <a:r>
              <a:rPr lang="es-MX" sz="3600" dirty="0">
                <a:latin typeface="Lato Black"/>
                <a:ea typeface="Lato Black"/>
                <a:cs typeface="Lato Black"/>
              </a:rPr>
              <a:t>CASE </a:t>
            </a:r>
            <a:r>
              <a:rPr lang="es-MX" sz="3600" err="1">
                <a:latin typeface="Lato Black"/>
                <a:ea typeface="Lato Black"/>
                <a:cs typeface="Lato Black"/>
              </a:rPr>
              <a:t>Insights</a:t>
            </a:r>
            <a:r>
              <a:rPr lang="es-MX" sz="3600" dirty="0">
                <a:latin typeface="Lato Black"/>
                <a:ea typeface="Lato Black"/>
                <a:cs typeface="Lato Black"/>
              </a:rPr>
              <a:t> en Filantropía, América Latina en colaboración con </a:t>
            </a:r>
            <a:endParaRPr lang="en-US" dirty="0">
              <a:latin typeface="Lato"/>
              <a:ea typeface="Lato"/>
              <a:cs typeface="Lato"/>
            </a:endParaRPr>
          </a:p>
        </p:txBody>
      </p:sp>
      <p:sp>
        <p:nvSpPr>
          <p:cNvPr id="3" name="Subtitle 2">
            <a:extLst>
              <a:ext uri="{FF2B5EF4-FFF2-40B4-BE49-F238E27FC236}">
                <a16:creationId xmlns:a16="http://schemas.microsoft.com/office/drawing/2014/main" id="{3EA6F210-4CBF-6E41-76D1-4BA739098F8C}"/>
              </a:ext>
            </a:extLst>
          </p:cNvPr>
          <p:cNvSpPr>
            <a:spLocks noGrp="1"/>
          </p:cNvSpPr>
          <p:nvPr>
            <p:ph type="subTitle" idx="1"/>
          </p:nvPr>
        </p:nvSpPr>
        <p:spPr>
          <a:xfrm>
            <a:off x="307182" y="4061012"/>
            <a:ext cx="5000625" cy="708211"/>
          </a:xfrm>
        </p:spPr>
        <p:txBody>
          <a:bodyPr lIns="91440" tIns="45720" rIns="91440" bIns="45720" anchor="t"/>
          <a:lstStyle/>
          <a:p>
            <a:r>
              <a:rPr lang="en-US" dirty="0" err="1">
                <a:latin typeface="Lato"/>
                <a:ea typeface="Lato"/>
                <a:cs typeface="Lato"/>
              </a:rPr>
              <a:t>noviembre</a:t>
            </a:r>
            <a:r>
              <a:rPr lang="en-US" dirty="0">
                <a:latin typeface="Lato"/>
                <a:ea typeface="Lato"/>
                <a:cs typeface="Lato"/>
              </a:rPr>
              <a:t> 2025</a:t>
            </a:r>
            <a:endParaRPr lang="en-US" dirty="0"/>
          </a:p>
          <a:p>
            <a:endParaRPr lang="en-US" dirty="0"/>
          </a:p>
        </p:txBody>
      </p:sp>
      <p:sp>
        <p:nvSpPr>
          <p:cNvPr id="4" name="Oval 3">
            <a:extLst>
              <a:ext uri="{FF2B5EF4-FFF2-40B4-BE49-F238E27FC236}">
                <a16:creationId xmlns:a16="http://schemas.microsoft.com/office/drawing/2014/main" id="{EF14DDBC-27D8-7A27-1E07-0E0648BAE674}"/>
              </a:ext>
            </a:extLst>
          </p:cNvPr>
          <p:cNvSpPr/>
          <p:nvPr/>
        </p:nvSpPr>
        <p:spPr>
          <a:xfrm>
            <a:off x="129747" y="246042"/>
            <a:ext cx="1973992" cy="454111"/>
          </a:xfrm>
          <a:prstGeom prst="ellipse">
            <a:avLst/>
          </a:prstGeom>
          <a:solidFill>
            <a:srgbClr val="004E6D"/>
          </a:solidFill>
          <a:ln>
            <a:solidFill>
              <a:srgbClr val="004E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sym typeface="Arial"/>
            </a:endParaRPr>
          </a:p>
        </p:txBody>
      </p:sp>
      <p:pic>
        <p:nvPicPr>
          <p:cNvPr id="1026" name="Picture 2" descr="Becas Iberoamérica Santander: profesores y doctorandos jóvenes - Blog  Emagister">
            <a:extLst>
              <a:ext uri="{FF2B5EF4-FFF2-40B4-BE49-F238E27FC236}">
                <a16:creationId xmlns:a16="http://schemas.microsoft.com/office/drawing/2014/main" id="{5B269668-98CE-140A-B08F-48E2E7A119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7561" y="2817996"/>
            <a:ext cx="1912376" cy="818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903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A702F6-9302-0D33-FCB5-0EC6A9D56D8F}"/>
              </a:ext>
            </a:extLst>
          </p:cNvPr>
          <p:cNvSpPr>
            <a:spLocks noGrp="1"/>
          </p:cNvSpPr>
          <p:nvPr>
            <p:ph type="title"/>
          </p:nvPr>
        </p:nvSpPr>
        <p:spPr>
          <a:xfrm>
            <a:off x="808187" y="594557"/>
            <a:ext cx="6962100" cy="396300"/>
          </a:xfrm>
        </p:spPr>
        <p:txBody>
          <a:bodyPr/>
          <a:lstStyle/>
          <a:p>
            <a:r>
              <a:rPr lang="en-US" dirty="0"/>
              <a:t>¿Por </a:t>
            </a:r>
            <a:r>
              <a:rPr lang="en-US" dirty="0" err="1"/>
              <a:t>qué</a:t>
            </a:r>
            <a:r>
              <a:rPr lang="en-US" dirty="0"/>
              <a:t> </a:t>
            </a:r>
            <a:r>
              <a:rPr lang="en-US" dirty="0" err="1"/>
              <a:t>realizar</a:t>
            </a:r>
            <a:r>
              <a:rPr lang="en-US" dirty="0"/>
              <a:t> un Benchmarking?</a:t>
            </a:r>
          </a:p>
        </p:txBody>
      </p:sp>
      <p:sp>
        <p:nvSpPr>
          <p:cNvPr id="4" name="Text Placeholder 3">
            <a:extLst>
              <a:ext uri="{FF2B5EF4-FFF2-40B4-BE49-F238E27FC236}">
                <a16:creationId xmlns:a16="http://schemas.microsoft.com/office/drawing/2014/main" id="{D483BB10-C2ED-BA8D-FBA9-440AB8C844D0}"/>
              </a:ext>
            </a:extLst>
          </p:cNvPr>
          <p:cNvSpPr>
            <a:spLocks noGrp="1"/>
          </p:cNvSpPr>
          <p:nvPr>
            <p:ph type="body" idx="1"/>
          </p:nvPr>
        </p:nvSpPr>
        <p:spPr>
          <a:xfrm>
            <a:off x="808187" y="1149608"/>
            <a:ext cx="7503606" cy="3823084"/>
          </a:xfrm>
        </p:spPr>
        <p:txBody>
          <a:bodyPr/>
          <a:lstStyle/>
          <a:p>
            <a:r>
              <a:rPr lang="es-ES" sz="1700" b="0" i="0" dirty="0">
                <a:solidFill>
                  <a:srgbClr val="000000"/>
                </a:solidFill>
                <a:effectLst/>
                <a:latin typeface="+mj-lt"/>
              </a:rPr>
              <a:t>Justificar la inversión global en Avance Institucional.</a:t>
            </a:r>
          </a:p>
          <a:p>
            <a:r>
              <a:rPr lang="es-ES" sz="1700" b="0" i="0" dirty="0">
                <a:solidFill>
                  <a:srgbClr val="000000"/>
                </a:solidFill>
                <a:effectLst/>
                <a:latin typeface="+mj-lt"/>
              </a:rPr>
              <a:t>Argumentar cómo ampliar su programa.</a:t>
            </a:r>
          </a:p>
          <a:p>
            <a:r>
              <a:rPr lang="es-ES" sz="1700" b="0" i="0" dirty="0">
                <a:solidFill>
                  <a:srgbClr val="000000"/>
                </a:solidFill>
                <a:effectLst/>
                <a:latin typeface="+mj-lt"/>
              </a:rPr>
              <a:t>Identificar las fortalezas de su programa (y cómo puede reproducirlas).</a:t>
            </a:r>
          </a:p>
          <a:p>
            <a:r>
              <a:rPr lang="es-ES" sz="1700" dirty="0">
                <a:solidFill>
                  <a:srgbClr val="000000"/>
                </a:solidFill>
                <a:latin typeface="+mj-lt"/>
              </a:rPr>
              <a:t>Identificar</a:t>
            </a:r>
            <a:r>
              <a:rPr lang="es-ES" sz="1700" b="0" i="0" dirty="0">
                <a:solidFill>
                  <a:srgbClr val="000000"/>
                </a:solidFill>
                <a:effectLst/>
                <a:latin typeface="+mj-lt"/>
              </a:rPr>
              <a:t> áreas de oportunidad y enfoque.</a:t>
            </a:r>
          </a:p>
          <a:p>
            <a:r>
              <a:rPr lang="es-ES" sz="1700" dirty="0">
                <a:solidFill>
                  <a:srgbClr val="000000"/>
                </a:solidFill>
                <a:latin typeface="+mj-lt"/>
              </a:rPr>
              <a:t>Contar con información </a:t>
            </a:r>
            <a:r>
              <a:rPr lang="es-ES" sz="1700" b="0" i="0" dirty="0">
                <a:solidFill>
                  <a:srgbClr val="000000"/>
                </a:solidFill>
                <a:effectLst/>
                <a:latin typeface="+mj-lt"/>
              </a:rPr>
              <a:t>cuantitativa y análisis del efecto de sus estrategias en las tendencias año por año.</a:t>
            </a:r>
          </a:p>
          <a:p>
            <a:r>
              <a:rPr lang="es-ES" sz="1700" b="0" i="0" dirty="0">
                <a:solidFill>
                  <a:srgbClr val="000000"/>
                </a:solidFill>
                <a:effectLst/>
                <a:latin typeface="+mj-lt"/>
              </a:rPr>
              <a:t>Comprender su institución en el contexto de sus homólogas y de las tendencias educativas mundiales.</a:t>
            </a:r>
          </a:p>
          <a:p>
            <a:r>
              <a:rPr lang="es-ES" sz="1700" b="0" i="0" dirty="0">
                <a:solidFill>
                  <a:srgbClr val="000000"/>
                </a:solidFill>
                <a:effectLst/>
                <a:latin typeface="+mj-lt"/>
              </a:rPr>
              <a:t>Transparencia y rendición de cuentas </a:t>
            </a:r>
            <a:r>
              <a:rPr lang="es-ES" sz="1700" dirty="0">
                <a:solidFill>
                  <a:srgbClr val="000000"/>
                </a:solidFill>
                <a:latin typeface="+mj-lt"/>
              </a:rPr>
              <a:t>relacionadas con</a:t>
            </a:r>
            <a:r>
              <a:rPr lang="es-ES" sz="1700" b="0" i="0" dirty="0">
                <a:solidFill>
                  <a:srgbClr val="000000"/>
                </a:solidFill>
                <a:effectLst/>
                <a:latin typeface="+mj-lt"/>
              </a:rPr>
              <a:t> la profesión.</a:t>
            </a:r>
          </a:p>
          <a:p>
            <a:r>
              <a:rPr lang="es-ES" sz="1700" b="0" i="0" dirty="0">
                <a:solidFill>
                  <a:srgbClr val="000000"/>
                </a:solidFill>
                <a:effectLst/>
                <a:latin typeface="+mj-lt"/>
              </a:rPr>
              <a:t>Revisar y reforzar los sistemas y procesos.</a:t>
            </a:r>
          </a:p>
          <a:p>
            <a:r>
              <a:rPr lang="es-ES" sz="1700" b="0" i="0" dirty="0">
                <a:solidFill>
                  <a:srgbClr val="000000"/>
                </a:solidFill>
                <a:effectLst/>
                <a:latin typeface="+mj-lt"/>
              </a:rPr>
              <a:t>Aprender unos de otros.</a:t>
            </a:r>
            <a:endParaRPr lang="en-US" sz="1700" dirty="0">
              <a:effectLst/>
              <a:latin typeface="+mj-lt"/>
              <a:ea typeface="Calibri" panose="020F0502020204030204" pitchFamily="34" charset="0"/>
              <a:cs typeface="Calibri" panose="020F0502020204030204" pitchFamily="34" charset="0"/>
            </a:endParaRPr>
          </a:p>
          <a:p>
            <a:endParaRPr lang="en-US" sz="1800" b="0" i="0" dirty="0">
              <a:solidFill>
                <a:srgbClr val="000000"/>
              </a:solidFill>
              <a:effectLst/>
              <a:latin typeface="+mj-lt"/>
            </a:endParaRPr>
          </a:p>
          <a:p>
            <a:endParaRPr lang="en-US" dirty="0"/>
          </a:p>
        </p:txBody>
      </p:sp>
      <p:sp>
        <p:nvSpPr>
          <p:cNvPr id="2" name="Slide Number Placeholder 1">
            <a:extLst>
              <a:ext uri="{FF2B5EF4-FFF2-40B4-BE49-F238E27FC236}">
                <a16:creationId xmlns:a16="http://schemas.microsoft.com/office/drawing/2014/main" id="{5E7B569A-49C4-DB28-50BC-1D85BCD6718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Tree>
    <p:extLst>
      <p:ext uri="{BB962C8B-B14F-4D97-AF65-F5344CB8AC3E}">
        <p14:creationId xmlns:p14="http://schemas.microsoft.com/office/powerpoint/2010/main" val="3864002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D052C-A0A1-66D5-BE45-4BAFF399FBC5}"/>
              </a:ext>
            </a:extLst>
          </p:cNvPr>
          <p:cNvSpPr>
            <a:spLocks noGrp="1"/>
          </p:cNvSpPr>
          <p:nvPr>
            <p:ph type="title"/>
          </p:nvPr>
        </p:nvSpPr>
        <p:spPr>
          <a:xfrm>
            <a:off x="779100" y="836000"/>
            <a:ext cx="6962100" cy="396300"/>
          </a:xfrm>
        </p:spPr>
        <p:txBody>
          <a:bodyPr wrap="square" anchor="b">
            <a:normAutofit/>
          </a:bodyPr>
          <a:lstStyle/>
          <a:p>
            <a:r>
              <a:rPr lang="en-US" sz="2700" b="1">
                <a:solidFill>
                  <a:srgbClr val="005984"/>
                </a:solidFill>
                <a:latin typeface="+mj-lt"/>
              </a:rPr>
              <a:t>5 Puntos Clave</a:t>
            </a:r>
          </a:p>
        </p:txBody>
      </p:sp>
      <p:sp>
        <p:nvSpPr>
          <p:cNvPr id="4" name="Slide Number Placeholder 3">
            <a:extLst>
              <a:ext uri="{FF2B5EF4-FFF2-40B4-BE49-F238E27FC236}">
                <a16:creationId xmlns:a16="http://schemas.microsoft.com/office/drawing/2014/main" id="{70B228DC-9802-7E4E-4C59-ACE5E7C1B5C5}"/>
              </a:ext>
            </a:extLst>
          </p:cNvPr>
          <p:cNvSpPr>
            <a:spLocks noGrp="1"/>
          </p:cNvSpPr>
          <p:nvPr>
            <p:ph type="sldNum" idx="10"/>
          </p:nvPr>
        </p:nvSpPr>
        <p:spPr>
          <a:xfrm>
            <a:off x="8480584" y="4749851"/>
            <a:ext cx="548700" cy="393600"/>
          </a:xfrm>
        </p:spPr>
        <p:txBody>
          <a:bodyPr wrap="square" anchor="ctr">
            <a:normAutofit/>
          </a:bodyPr>
          <a:lstStyle/>
          <a:p>
            <a:pPr marL="0" lvl="0" indent="0" rtl="0">
              <a:spcBef>
                <a:spcPts val="0"/>
              </a:spcBef>
              <a:spcAft>
                <a:spcPts val="600"/>
              </a:spcAft>
              <a:buNone/>
            </a:pPr>
            <a:fld id="{00000000-1234-1234-1234-123412341234}" type="slidenum">
              <a:rPr lang="en" smtClean="0"/>
              <a:pPr marL="0" lvl="0" indent="0" rtl="0">
                <a:spcBef>
                  <a:spcPts val="0"/>
                </a:spcBef>
                <a:spcAft>
                  <a:spcPts val="600"/>
                </a:spcAft>
                <a:buNone/>
              </a:pPr>
              <a:t>11</a:t>
            </a:fld>
            <a:endParaRPr lang="en"/>
          </a:p>
        </p:txBody>
      </p:sp>
      <p:graphicFrame>
        <p:nvGraphicFramePr>
          <p:cNvPr id="6" name="Text Placeholder 2">
            <a:extLst>
              <a:ext uri="{FF2B5EF4-FFF2-40B4-BE49-F238E27FC236}">
                <a16:creationId xmlns:a16="http://schemas.microsoft.com/office/drawing/2014/main" id="{3ACA914B-7159-B459-F14E-BCB51619C129}"/>
              </a:ext>
            </a:extLst>
          </p:cNvPr>
          <p:cNvGraphicFramePr/>
          <p:nvPr>
            <p:extLst>
              <p:ext uri="{D42A27DB-BD31-4B8C-83A1-F6EECF244321}">
                <p14:modId xmlns:p14="http://schemas.microsoft.com/office/powerpoint/2010/main" val="1861810081"/>
              </p:ext>
            </p:extLst>
          </p:nvPr>
        </p:nvGraphicFramePr>
        <p:xfrm>
          <a:off x="779099" y="1492425"/>
          <a:ext cx="7808719" cy="3257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5741225"/>
      </p:ext>
    </p:ext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CB7440-A54B-22F6-B3E4-EABD4F2CFF16}"/>
              </a:ext>
            </a:extLst>
          </p:cNvPr>
          <p:cNvSpPr>
            <a:spLocks noGrp="1"/>
          </p:cNvSpPr>
          <p:nvPr>
            <p:ph type="sldNum" idx="12"/>
          </p:nvPr>
        </p:nvSpPr>
        <p:spPr/>
        <p:txBody>
          <a:bodyPr/>
          <a:lstStyle/>
          <a:p>
            <a:fld id="{00000000-1234-1234-1234-123412341234}" type="slidenum">
              <a:rPr lang="en" smtClean="0"/>
              <a:pPr/>
              <a:t>12</a:t>
            </a:fld>
            <a:endParaRPr lang="en"/>
          </a:p>
        </p:txBody>
      </p:sp>
      <p:pic>
        <p:nvPicPr>
          <p:cNvPr id="13" name="Picture 12" descr="A group of people sitting at tables in a room&#10;&#10;AI-generated content may be incorrect.">
            <a:extLst>
              <a:ext uri="{FF2B5EF4-FFF2-40B4-BE49-F238E27FC236}">
                <a16:creationId xmlns:a16="http://schemas.microsoft.com/office/drawing/2014/main" id="{4ABDC1E3-CC7F-2B34-9E30-E02295A77273}"/>
              </a:ext>
            </a:extLst>
          </p:cNvPr>
          <p:cNvPicPr>
            <a:picLocks noChangeAspect="1"/>
          </p:cNvPicPr>
          <p:nvPr/>
        </p:nvPicPr>
        <p:blipFill>
          <a:blip r:embed="rId3"/>
          <a:srcRect l="10601" t="26870" r="14666" b="4468"/>
          <a:stretch>
            <a:fillRect/>
          </a:stretch>
        </p:blipFill>
        <p:spPr>
          <a:xfrm rot="21364314">
            <a:off x="5262118" y="550545"/>
            <a:ext cx="3147866" cy="216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CF22FA17-6040-2132-CE58-1FEF2689E224}"/>
              </a:ext>
            </a:extLst>
          </p:cNvPr>
          <p:cNvSpPr/>
          <p:nvPr/>
        </p:nvSpPr>
        <p:spPr>
          <a:xfrm>
            <a:off x="160256" y="304443"/>
            <a:ext cx="4935827" cy="2661305"/>
          </a:xfrm>
          <a:prstGeom prst="rect">
            <a:avLst/>
          </a:prstGeom>
          <a:solidFill>
            <a:srgbClr val="005984"/>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s-ES" sz="2400"/>
              <a:t>1.  El programa piloto fue un éxito y permitirá a CASE lanzar una encuesta anual de benchmarking para esta región.  </a:t>
            </a:r>
            <a:br>
              <a:rPr lang="en-US" sz="1200"/>
            </a:br>
            <a:endParaRPr lang="en-US" sz="1200"/>
          </a:p>
        </p:txBody>
      </p:sp>
      <p:pic>
        <p:nvPicPr>
          <p:cNvPr id="9" name="Picture 8" descr="A group of people posing for a photo&#10;&#10;AI-generated content may be incorrect.">
            <a:extLst>
              <a:ext uri="{FF2B5EF4-FFF2-40B4-BE49-F238E27FC236}">
                <a16:creationId xmlns:a16="http://schemas.microsoft.com/office/drawing/2014/main" id="{C562E936-2485-3692-7AB1-C647244DBFF5}"/>
              </a:ext>
            </a:extLst>
          </p:cNvPr>
          <p:cNvPicPr>
            <a:picLocks noChangeAspect="1"/>
          </p:cNvPicPr>
          <p:nvPr/>
        </p:nvPicPr>
        <p:blipFill>
          <a:blip r:embed="rId4"/>
          <a:srcRect l="3071" t="5919" r="9133" b="15859"/>
          <a:stretch>
            <a:fillRect/>
          </a:stretch>
        </p:blipFill>
        <p:spPr>
          <a:xfrm rot="516555">
            <a:off x="5050478" y="2709435"/>
            <a:ext cx="3494572" cy="23351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A group of people posing for a photo&#10;&#10;AI-generated content may be incorrect.">
            <a:extLst>
              <a:ext uri="{FF2B5EF4-FFF2-40B4-BE49-F238E27FC236}">
                <a16:creationId xmlns:a16="http://schemas.microsoft.com/office/drawing/2014/main" id="{63AFD927-D853-9975-BB69-BED1018B591C}"/>
              </a:ext>
            </a:extLst>
          </p:cNvPr>
          <p:cNvPicPr>
            <a:picLocks noChangeAspect="1"/>
          </p:cNvPicPr>
          <p:nvPr/>
        </p:nvPicPr>
        <p:blipFill>
          <a:blip r:embed="rId5"/>
          <a:stretch>
            <a:fillRect/>
          </a:stretch>
        </p:blipFill>
        <p:spPr>
          <a:xfrm rot="21276530">
            <a:off x="385216" y="2742041"/>
            <a:ext cx="4162430" cy="19056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C5174DD7-F751-EF7F-C8F5-21445A93DA9A}"/>
              </a:ext>
            </a:extLst>
          </p:cNvPr>
          <p:cNvSpPr txBox="1"/>
          <p:nvPr/>
        </p:nvSpPr>
        <p:spPr>
          <a:xfrm rot="525928">
            <a:off x="5255340" y="2616109"/>
            <a:ext cx="1914307" cy="338554"/>
          </a:xfrm>
          <a:prstGeom prst="rect">
            <a:avLst/>
          </a:prstGeom>
          <a:noFill/>
        </p:spPr>
        <p:txBody>
          <a:bodyPr wrap="none" rtlCol="0">
            <a:spAutoFit/>
          </a:bodyPr>
          <a:lstStyle/>
          <a:p>
            <a:r>
              <a:rPr lang="en-US" sz="1600">
                <a:solidFill>
                  <a:schemeClr val="tx1"/>
                </a:solidFill>
                <a:latin typeface="Cavolini" panose="020B0502040204020203" pitchFamily="66" charset="0"/>
                <a:cs typeface="Cavolini" panose="020B0502040204020203" pitchFamily="66" charset="0"/>
              </a:rPr>
              <a:t>Ensenada, 2024</a:t>
            </a:r>
          </a:p>
        </p:txBody>
      </p:sp>
      <p:sp>
        <p:nvSpPr>
          <p:cNvPr id="17" name="TextBox 16">
            <a:extLst>
              <a:ext uri="{FF2B5EF4-FFF2-40B4-BE49-F238E27FC236}">
                <a16:creationId xmlns:a16="http://schemas.microsoft.com/office/drawing/2014/main" id="{690C6BFA-ACDF-7A10-B568-CA945BFB7F57}"/>
              </a:ext>
            </a:extLst>
          </p:cNvPr>
          <p:cNvSpPr txBox="1"/>
          <p:nvPr/>
        </p:nvSpPr>
        <p:spPr>
          <a:xfrm rot="21242638">
            <a:off x="373833" y="2880907"/>
            <a:ext cx="1402948" cy="338554"/>
          </a:xfrm>
          <a:prstGeom prst="rect">
            <a:avLst/>
          </a:prstGeom>
          <a:noFill/>
        </p:spPr>
        <p:txBody>
          <a:bodyPr wrap="none" rtlCol="0">
            <a:spAutoFit/>
          </a:bodyPr>
          <a:lstStyle/>
          <a:p>
            <a:r>
              <a:rPr lang="en-US" sz="1600">
                <a:solidFill>
                  <a:schemeClr val="tx1"/>
                </a:solidFill>
                <a:latin typeface="Cavolini" panose="020B0502040204020203" pitchFamily="66" charset="0"/>
                <a:cs typeface="Cavolini" panose="020B0502040204020203" pitchFamily="66" charset="0"/>
              </a:rPr>
              <a:t>Lima, 2025</a:t>
            </a:r>
          </a:p>
        </p:txBody>
      </p:sp>
      <p:sp>
        <p:nvSpPr>
          <p:cNvPr id="18" name="TextBox 17">
            <a:extLst>
              <a:ext uri="{FF2B5EF4-FFF2-40B4-BE49-F238E27FC236}">
                <a16:creationId xmlns:a16="http://schemas.microsoft.com/office/drawing/2014/main" id="{CB097948-CA7B-6990-B3C0-1B6D25E9E5AD}"/>
              </a:ext>
            </a:extLst>
          </p:cNvPr>
          <p:cNvSpPr txBox="1"/>
          <p:nvPr/>
        </p:nvSpPr>
        <p:spPr>
          <a:xfrm rot="21242638">
            <a:off x="5254500" y="619168"/>
            <a:ext cx="1402948" cy="338554"/>
          </a:xfrm>
          <a:prstGeom prst="rect">
            <a:avLst/>
          </a:prstGeom>
          <a:noFill/>
        </p:spPr>
        <p:txBody>
          <a:bodyPr wrap="none" rtlCol="0">
            <a:spAutoFit/>
          </a:bodyPr>
          <a:lstStyle/>
          <a:p>
            <a:r>
              <a:rPr lang="en-US" sz="1600">
                <a:solidFill>
                  <a:schemeClr val="tx1"/>
                </a:solidFill>
                <a:latin typeface="Cavolini" panose="020B0502040204020203" pitchFamily="66" charset="0"/>
                <a:cs typeface="Cavolini" panose="020B0502040204020203" pitchFamily="66" charset="0"/>
              </a:rPr>
              <a:t>Lima, 2025</a:t>
            </a:r>
          </a:p>
        </p:txBody>
      </p:sp>
    </p:spTree>
    <p:extLst>
      <p:ext uri="{BB962C8B-B14F-4D97-AF65-F5344CB8AC3E}">
        <p14:creationId xmlns:p14="http://schemas.microsoft.com/office/powerpoint/2010/main" val="796745423"/>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2FD93-260C-1C7E-00CC-F967A6954AD9}"/>
              </a:ext>
            </a:extLst>
          </p:cNvPr>
          <p:cNvSpPr>
            <a:spLocks noGrp="1"/>
          </p:cNvSpPr>
          <p:nvPr>
            <p:ph type="title"/>
          </p:nvPr>
        </p:nvSpPr>
        <p:spPr/>
        <p:txBody>
          <a:bodyPr/>
          <a:lstStyle/>
          <a:p>
            <a:br>
              <a:rPr lang="en-US"/>
            </a:br>
            <a:br>
              <a:rPr lang="en-US"/>
            </a:br>
            <a:r>
              <a:rPr lang="es-ES"/>
              <a:t>Instituciones participantes en la encuesta piloto</a:t>
            </a:r>
            <a:endParaRPr lang="en-US"/>
          </a:p>
        </p:txBody>
      </p:sp>
      <p:sp>
        <p:nvSpPr>
          <p:cNvPr id="3" name="Text Placeholder 2">
            <a:extLst>
              <a:ext uri="{FF2B5EF4-FFF2-40B4-BE49-F238E27FC236}">
                <a16:creationId xmlns:a16="http://schemas.microsoft.com/office/drawing/2014/main" id="{89A08703-51F5-8F92-D033-C3CEBC9AB115}"/>
              </a:ext>
            </a:extLst>
          </p:cNvPr>
          <p:cNvSpPr>
            <a:spLocks noGrp="1"/>
          </p:cNvSpPr>
          <p:nvPr>
            <p:ph type="body" idx="1"/>
          </p:nvPr>
        </p:nvSpPr>
        <p:spPr>
          <a:xfrm>
            <a:off x="449161" y="1412200"/>
            <a:ext cx="6962100" cy="2895300"/>
          </a:xfrm>
        </p:spPr>
        <p:txBody>
          <a:bodyPr numCol="2"/>
          <a:lstStyle/>
          <a:p>
            <a:pPr marL="76200" indent="0">
              <a:buNone/>
            </a:pPr>
            <a:r>
              <a:rPr lang="es-ES" sz="1200">
                <a:latin typeface="Lato Light"/>
                <a:ea typeface="Lato Light"/>
                <a:cs typeface="Lato Light"/>
              </a:rPr>
              <a:t>Privada:</a:t>
            </a:r>
          </a:p>
          <a:p>
            <a:r>
              <a:rPr lang="es-ES" sz="1200">
                <a:latin typeface="Lato Light"/>
                <a:ea typeface="Lato Light"/>
                <a:cs typeface="Lato Light"/>
              </a:rPr>
              <a:t>Instituto Tecnológico Autónomo de México</a:t>
            </a:r>
            <a:endParaRPr lang="es-ES" sz="1200"/>
          </a:p>
          <a:p>
            <a:r>
              <a:rPr lang="es-ES" sz="1200">
                <a:latin typeface="Lato Light"/>
                <a:ea typeface="Lato Light"/>
                <a:cs typeface="Lato Light"/>
              </a:rPr>
              <a:t>Sistema CETYS Universidad</a:t>
            </a:r>
          </a:p>
          <a:p>
            <a:r>
              <a:rPr lang="es-ES" sz="1200">
                <a:latin typeface="Lato Light"/>
                <a:ea typeface="Lato Light"/>
                <a:cs typeface="Lato Light"/>
              </a:rPr>
              <a:t>Universidad Anáhuac Mayab</a:t>
            </a:r>
          </a:p>
          <a:p>
            <a:r>
              <a:rPr lang="es-ES" sz="1200">
                <a:latin typeface="Lato Light"/>
                <a:ea typeface="Lato Light"/>
                <a:cs typeface="Lato Light"/>
              </a:rPr>
              <a:t>Universidad Anáhuac México</a:t>
            </a:r>
          </a:p>
          <a:p>
            <a:r>
              <a:rPr lang="es-ES" sz="1200">
                <a:latin typeface="Lato Light"/>
                <a:ea typeface="Lato Light"/>
                <a:cs typeface="Lato Light"/>
              </a:rPr>
              <a:t>Universidad Anáhuac Puebla</a:t>
            </a:r>
          </a:p>
          <a:p>
            <a:r>
              <a:rPr lang="es-ES" sz="1200">
                <a:latin typeface="Lato Light"/>
                <a:ea typeface="Lato Light"/>
                <a:cs typeface="Lato Light"/>
              </a:rPr>
              <a:t>Universidad Autónoma de Bucaramanga</a:t>
            </a:r>
          </a:p>
          <a:p>
            <a:r>
              <a:rPr lang="es-ES" sz="1200">
                <a:latin typeface="Lato Light"/>
                <a:ea typeface="Lato Light"/>
                <a:cs typeface="Lato Light"/>
              </a:rPr>
              <a:t>Universidad de las Américas Puebla</a:t>
            </a:r>
          </a:p>
          <a:p>
            <a:r>
              <a:rPr lang="es-ES" sz="1200">
                <a:latin typeface="Lato Light"/>
                <a:ea typeface="Lato Light"/>
                <a:cs typeface="Lato Light"/>
              </a:rPr>
              <a:t>Universidad de los Andes</a:t>
            </a:r>
          </a:p>
          <a:p>
            <a:r>
              <a:rPr lang="es-ES" sz="1200">
                <a:latin typeface="Lato Light"/>
                <a:ea typeface="Lato Light"/>
                <a:cs typeface="Lato Light"/>
              </a:rPr>
              <a:t>Universidad de Monterrey</a:t>
            </a:r>
          </a:p>
          <a:p>
            <a:r>
              <a:rPr lang="es-ES" sz="1200">
                <a:latin typeface="Lato Light"/>
                <a:ea typeface="Lato Light"/>
                <a:cs typeface="Lato Light"/>
              </a:rPr>
              <a:t>Universidad del Rosario</a:t>
            </a:r>
          </a:p>
          <a:p>
            <a:r>
              <a:rPr lang="es-ES" sz="1200">
                <a:latin typeface="Lato Light"/>
                <a:ea typeface="Lato Light"/>
                <a:cs typeface="Lato Light"/>
              </a:rPr>
              <a:t>Universidad del Valle de Puebla S.C.</a:t>
            </a:r>
          </a:p>
          <a:p>
            <a:r>
              <a:rPr lang="es-ES" sz="1200">
                <a:latin typeface="Lato Light"/>
                <a:ea typeface="Lato Light"/>
                <a:cs typeface="Lato Light"/>
              </a:rPr>
              <a:t>Universidad EAFIT</a:t>
            </a:r>
          </a:p>
          <a:p>
            <a:r>
              <a:rPr lang="es-ES" sz="1200">
                <a:latin typeface="Lato Light"/>
                <a:ea typeface="Lato Light"/>
                <a:cs typeface="Lato Light"/>
              </a:rPr>
              <a:t>Universidad La Salle A.C.</a:t>
            </a:r>
          </a:p>
          <a:p>
            <a:r>
              <a:rPr lang="es-ES" sz="1200">
                <a:latin typeface="Lato Light"/>
                <a:ea typeface="Lato Light"/>
                <a:cs typeface="Lato Light"/>
              </a:rPr>
              <a:t>Universidad Madero</a:t>
            </a:r>
          </a:p>
          <a:p>
            <a:r>
              <a:rPr lang="es-ES" sz="1200">
                <a:latin typeface="Lato Light"/>
                <a:ea typeface="Lato Light"/>
                <a:cs typeface="Lato Light"/>
              </a:rPr>
              <a:t>Universidad Panamericana</a:t>
            </a:r>
          </a:p>
          <a:p>
            <a:pPr marL="76200" indent="0">
              <a:buNone/>
            </a:pPr>
            <a:r>
              <a:rPr lang="es-ES" sz="1200">
                <a:latin typeface="Lato Light"/>
                <a:ea typeface="Lato Light"/>
                <a:cs typeface="Lato Light"/>
              </a:rPr>
              <a:t>Pública</a:t>
            </a:r>
          </a:p>
          <a:p>
            <a:r>
              <a:rPr lang="es-ES" sz="1200">
                <a:latin typeface="Lato Light"/>
                <a:ea typeface="Lato Light"/>
                <a:cs typeface="Lato Light"/>
              </a:rPr>
              <a:t>Universidad Autónoma de Baja California</a:t>
            </a:r>
          </a:p>
          <a:p>
            <a:r>
              <a:rPr lang="es-ES" sz="1200">
                <a:latin typeface="Lato Light"/>
                <a:ea typeface="Lato Light"/>
                <a:cs typeface="Lato Light"/>
              </a:rPr>
              <a:t>Universidad Autónoma de Yucatán</a:t>
            </a:r>
          </a:p>
          <a:p>
            <a:r>
              <a:rPr lang="es-ES" sz="1200">
                <a:latin typeface="Lato Light"/>
                <a:ea typeface="Lato Light"/>
                <a:cs typeface="Lato Light"/>
              </a:rPr>
              <a:t>Universidad de Guadalajara</a:t>
            </a:r>
          </a:p>
          <a:p>
            <a:r>
              <a:rPr lang="es-ES" sz="1200">
                <a:latin typeface="Lato Light"/>
                <a:ea typeface="Lato Light"/>
                <a:cs typeface="Lato Light"/>
              </a:rPr>
              <a:t>Universidad de Guanajuato</a:t>
            </a:r>
          </a:p>
          <a:p>
            <a:pPr marL="76200" indent="0">
              <a:buNone/>
            </a:pPr>
            <a:endParaRPr lang="en-US" sz="1200"/>
          </a:p>
        </p:txBody>
      </p:sp>
      <p:sp>
        <p:nvSpPr>
          <p:cNvPr id="4" name="Slide Number Placeholder 3">
            <a:extLst>
              <a:ext uri="{FF2B5EF4-FFF2-40B4-BE49-F238E27FC236}">
                <a16:creationId xmlns:a16="http://schemas.microsoft.com/office/drawing/2014/main" id="{4B925AC9-B519-CF14-986D-033FE827549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pic>
        <p:nvPicPr>
          <p:cNvPr id="11" name="Picture 10" descr="A notebook on a table&#10;&#10;AI-generated content may be incorrect.">
            <a:extLst>
              <a:ext uri="{FF2B5EF4-FFF2-40B4-BE49-F238E27FC236}">
                <a16:creationId xmlns:a16="http://schemas.microsoft.com/office/drawing/2014/main" id="{4E6810D9-8ED0-53C9-EF7F-98301A1F5FD5}"/>
              </a:ext>
            </a:extLst>
          </p:cNvPr>
          <p:cNvPicPr>
            <a:picLocks noChangeAspect="1"/>
          </p:cNvPicPr>
          <p:nvPr/>
        </p:nvPicPr>
        <p:blipFill>
          <a:blip r:embed="rId3"/>
          <a:srcRect l="4688" t="9458" r="16578" b="15367"/>
          <a:stretch>
            <a:fillRect/>
          </a:stretch>
        </p:blipFill>
        <p:spPr>
          <a:xfrm>
            <a:off x="5370050" y="3157979"/>
            <a:ext cx="2497791" cy="1788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34290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F3FA1DA5-039A-6131-5987-BA1B462E885D}"/>
              </a:ext>
            </a:extLst>
          </p:cNvPr>
          <p:cNvSpPr txBox="1">
            <a:spLocks/>
          </p:cNvSpPr>
          <p:nvPr/>
        </p:nvSpPr>
        <p:spPr>
          <a:xfrm>
            <a:off x="361913" y="4306334"/>
            <a:ext cx="5656551" cy="538357"/>
          </a:xfrm>
          <a:prstGeom prst="rect">
            <a:avLst/>
          </a:prstGeom>
        </p:spPr>
        <p:txBody>
          <a:bodyPr vert="horz" lIns="46759" tIns="23380" rIns="46759" bIns="23380" rtlCol="0">
            <a:noAutofit/>
          </a:bodyPr>
          <a:lstStyle>
            <a:defPPr>
              <a:defRPr lang="en-US"/>
            </a:defPPr>
            <a:lvl1pPr marL="0" algn="l" defTabSz="233766" rtl="0" eaLnBrk="1" latinLnBrk="0" hangingPunct="1">
              <a:defRPr sz="920" kern="1200">
                <a:solidFill>
                  <a:schemeClr val="tx1"/>
                </a:solidFill>
                <a:latin typeface="+mn-lt"/>
                <a:ea typeface="+mn-ea"/>
                <a:cs typeface="+mn-cs"/>
              </a:defRPr>
            </a:lvl1pPr>
            <a:lvl2pPr marL="233766" algn="l" defTabSz="233766" rtl="0" eaLnBrk="1" latinLnBrk="0" hangingPunct="1">
              <a:defRPr sz="920" kern="1200">
                <a:solidFill>
                  <a:schemeClr val="tx1"/>
                </a:solidFill>
                <a:latin typeface="+mn-lt"/>
                <a:ea typeface="+mn-ea"/>
                <a:cs typeface="+mn-cs"/>
              </a:defRPr>
            </a:lvl2pPr>
            <a:lvl3pPr marL="467533" algn="l" defTabSz="233766" rtl="0" eaLnBrk="1" latinLnBrk="0" hangingPunct="1">
              <a:defRPr sz="920" kern="1200">
                <a:solidFill>
                  <a:schemeClr val="tx1"/>
                </a:solidFill>
                <a:latin typeface="+mn-lt"/>
                <a:ea typeface="+mn-ea"/>
                <a:cs typeface="+mn-cs"/>
              </a:defRPr>
            </a:lvl3pPr>
            <a:lvl4pPr marL="701299" algn="l" defTabSz="233766" rtl="0" eaLnBrk="1" latinLnBrk="0" hangingPunct="1">
              <a:defRPr sz="920" kern="1200">
                <a:solidFill>
                  <a:schemeClr val="tx1"/>
                </a:solidFill>
                <a:latin typeface="+mn-lt"/>
                <a:ea typeface="+mn-ea"/>
                <a:cs typeface="+mn-cs"/>
              </a:defRPr>
            </a:lvl4pPr>
            <a:lvl5pPr marL="935065" algn="l" defTabSz="233766" rtl="0" eaLnBrk="1" latinLnBrk="0" hangingPunct="1">
              <a:defRPr sz="920" kern="1200">
                <a:solidFill>
                  <a:schemeClr val="tx1"/>
                </a:solidFill>
                <a:latin typeface="+mn-lt"/>
                <a:ea typeface="+mn-ea"/>
                <a:cs typeface="+mn-cs"/>
              </a:defRPr>
            </a:lvl5pPr>
            <a:lvl6pPr marL="1168832" algn="l" defTabSz="233766" rtl="0" eaLnBrk="1" latinLnBrk="0" hangingPunct="1">
              <a:defRPr sz="920" kern="1200">
                <a:solidFill>
                  <a:schemeClr val="tx1"/>
                </a:solidFill>
                <a:latin typeface="+mn-lt"/>
                <a:ea typeface="+mn-ea"/>
                <a:cs typeface="+mn-cs"/>
              </a:defRPr>
            </a:lvl6pPr>
            <a:lvl7pPr marL="1402598" algn="l" defTabSz="233766" rtl="0" eaLnBrk="1" latinLnBrk="0" hangingPunct="1">
              <a:defRPr sz="920" kern="1200">
                <a:solidFill>
                  <a:schemeClr val="tx1"/>
                </a:solidFill>
                <a:latin typeface="+mn-lt"/>
                <a:ea typeface="+mn-ea"/>
                <a:cs typeface="+mn-cs"/>
              </a:defRPr>
            </a:lvl7pPr>
            <a:lvl8pPr marL="1636365" algn="l" defTabSz="233766" rtl="0" eaLnBrk="1" latinLnBrk="0" hangingPunct="1">
              <a:defRPr sz="920" kern="1200">
                <a:solidFill>
                  <a:schemeClr val="tx1"/>
                </a:solidFill>
                <a:latin typeface="+mn-lt"/>
                <a:ea typeface="+mn-ea"/>
                <a:cs typeface="+mn-cs"/>
              </a:defRPr>
            </a:lvl8pPr>
            <a:lvl9pPr marL="1870131" algn="l" defTabSz="233766" rtl="0" eaLnBrk="1" latinLnBrk="0" hangingPunct="1">
              <a:defRPr sz="920" kern="1200">
                <a:solidFill>
                  <a:schemeClr val="tx1"/>
                </a:solidFill>
                <a:latin typeface="+mn-lt"/>
                <a:ea typeface="+mn-ea"/>
                <a:cs typeface="+mn-cs"/>
              </a:defRPr>
            </a:lvl9pPr>
          </a:lstStyle>
          <a:p>
            <a:pPr marL="0" marR="0" lvl="0" indent="0" algn="l" defTabSz="233766" rtl="0" eaLnBrk="1" fontAlgn="auto" latinLnBrk="0" hangingPunct="1">
              <a:lnSpc>
                <a:spcPct val="260000"/>
              </a:lnSpc>
              <a:spcBef>
                <a:spcPts val="0"/>
              </a:spcBef>
              <a:spcAft>
                <a:spcPts val="0"/>
              </a:spcAft>
              <a:buClr>
                <a:srgbClr val="000000"/>
              </a:buClr>
              <a:buSzTx/>
              <a:buFont typeface="Arial" panose="020B0604020202020204" pitchFamily="34" charset="0"/>
              <a:buNone/>
              <a:tabLst/>
              <a:defRPr/>
            </a:pPr>
            <a:r>
              <a:rPr kumimoji="0" lang="en-US" sz="1432" b="0" i="0" u="none" strike="noStrike" kern="1200" cap="none" spc="0" normalizeH="0" baseline="0" noProof="0">
                <a:ln>
                  <a:noFill/>
                </a:ln>
                <a:solidFill>
                  <a:prstClr val="white"/>
                </a:solidFill>
                <a:effectLst/>
                <a:uLnTx/>
                <a:uFillTx/>
                <a:latin typeface="Lato Heavy" panose="020F0502020204030203" pitchFamily="34" charset="0"/>
                <a:ea typeface="Lato Heavy" panose="020F0502020204030203" pitchFamily="34" charset="0"/>
                <a:cs typeface="Lato Heavy" panose="020F0502020204030203" pitchFamily="34" charset="0"/>
                <a:sym typeface="Arial"/>
              </a:rPr>
              <a:t>CASE Global Reporting Standards </a:t>
            </a:r>
            <a:r>
              <a:rPr kumimoji="0" lang="en-US" sz="1432" b="0" i="1"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sym typeface="Arial"/>
              </a:rPr>
              <a:t>Powered by CASE Insights℠</a:t>
            </a:r>
            <a:endParaRPr kumimoji="0" lang="en-US" sz="1432" b="0"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sym typeface="Arial"/>
            </a:endParaRPr>
          </a:p>
          <a:p>
            <a:pPr marL="0" marR="0" lvl="0" indent="0" algn="l" defTabSz="233766" rtl="0" eaLnBrk="1" fontAlgn="auto" latinLnBrk="0" hangingPunct="1">
              <a:lnSpc>
                <a:spcPct val="150000"/>
              </a:lnSpc>
              <a:spcBef>
                <a:spcPts val="0"/>
              </a:spcBef>
              <a:spcAft>
                <a:spcPts val="0"/>
              </a:spcAft>
              <a:buClr>
                <a:srgbClr val="000000"/>
              </a:buClr>
              <a:buSzTx/>
              <a:buFont typeface="Arial" panose="020B0604020202020204" pitchFamily="34" charset="0"/>
              <a:buNone/>
              <a:tabLst/>
              <a:defRPr/>
            </a:pPr>
            <a:endParaRPr kumimoji="0" lang="en-US" sz="1432" b="0" i="0" u="none" strike="noStrike" kern="1200" cap="none" spc="0" normalizeH="0" baseline="0" noProof="0">
              <a:ln>
                <a:noFill/>
              </a:ln>
              <a:solidFill>
                <a:prstClr val="white"/>
              </a:solidFill>
              <a:effectLst/>
              <a:uLnTx/>
              <a:uFillTx/>
              <a:latin typeface="Lato Heavy" panose="020F0502020204030203" pitchFamily="34" charset="0"/>
              <a:ea typeface="Lato Heavy" panose="020F0502020204030203" pitchFamily="34" charset="0"/>
              <a:cs typeface="Lato Heavy" panose="020F0502020204030203" pitchFamily="34" charset="0"/>
              <a:sym typeface="Arial"/>
            </a:endParaRPr>
          </a:p>
        </p:txBody>
      </p:sp>
      <p:sp>
        <p:nvSpPr>
          <p:cNvPr id="2" name="Content Placeholder 3">
            <a:extLst>
              <a:ext uri="{FF2B5EF4-FFF2-40B4-BE49-F238E27FC236}">
                <a16:creationId xmlns:a16="http://schemas.microsoft.com/office/drawing/2014/main" id="{587D71C9-4C1C-3AB2-E6EE-BA4174664963}"/>
              </a:ext>
            </a:extLst>
          </p:cNvPr>
          <p:cNvSpPr txBox="1">
            <a:spLocks/>
          </p:cNvSpPr>
          <p:nvPr/>
        </p:nvSpPr>
        <p:spPr>
          <a:xfrm>
            <a:off x="4500563" y="673855"/>
            <a:ext cx="4181666" cy="2591189"/>
          </a:xfrm>
          <a:prstGeom prst="rect">
            <a:avLst/>
          </a:prstGeom>
        </p:spPr>
        <p:txBody>
          <a:bodyPr vert="horz" lIns="46759" tIns="23380" rIns="46759" bIns="23380" rtlCol="0">
            <a:noAutofit/>
          </a:bodyPr>
          <a:lstStyle>
            <a:defPPr>
              <a:defRPr lang="en-US"/>
            </a:defPPr>
            <a:lvl1pPr marL="0" algn="l" defTabSz="233766" rtl="0" eaLnBrk="1" latinLnBrk="0" hangingPunct="1">
              <a:defRPr sz="920" kern="1200">
                <a:solidFill>
                  <a:schemeClr val="tx1"/>
                </a:solidFill>
                <a:latin typeface="+mn-lt"/>
                <a:ea typeface="+mn-ea"/>
                <a:cs typeface="+mn-cs"/>
              </a:defRPr>
            </a:lvl1pPr>
            <a:lvl2pPr marL="233766" algn="l" defTabSz="233766" rtl="0" eaLnBrk="1" latinLnBrk="0" hangingPunct="1">
              <a:defRPr sz="920" kern="1200">
                <a:solidFill>
                  <a:schemeClr val="tx1"/>
                </a:solidFill>
                <a:latin typeface="+mn-lt"/>
                <a:ea typeface="+mn-ea"/>
                <a:cs typeface="+mn-cs"/>
              </a:defRPr>
            </a:lvl2pPr>
            <a:lvl3pPr marL="467533" algn="l" defTabSz="233766" rtl="0" eaLnBrk="1" latinLnBrk="0" hangingPunct="1">
              <a:defRPr sz="920" kern="1200">
                <a:solidFill>
                  <a:schemeClr val="tx1"/>
                </a:solidFill>
                <a:latin typeface="+mn-lt"/>
                <a:ea typeface="+mn-ea"/>
                <a:cs typeface="+mn-cs"/>
              </a:defRPr>
            </a:lvl3pPr>
            <a:lvl4pPr marL="701299" algn="l" defTabSz="233766" rtl="0" eaLnBrk="1" latinLnBrk="0" hangingPunct="1">
              <a:defRPr sz="920" kern="1200">
                <a:solidFill>
                  <a:schemeClr val="tx1"/>
                </a:solidFill>
                <a:latin typeface="+mn-lt"/>
                <a:ea typeface="+mn-ea"/>
                <a:cs typeface="+mn-cs"/>
              </a:defRPr>
            </a:lvl4pPr>
            <a:lvl5pPr marL="935065" algn="l" defTabSz="233766" rtl="0" eaLnBrk="1" latinLnBrk="0" hangingPunct="1">
              <a:defRPr sz="920" kern="1200">
                <a:solidFill>
                  <a:schemeClr val="tx1"/>
                </a:solidFill>
                <a:latin typeface="+mn-lt"/>
                <a:ea typeface="+mn-ea"/>
                <a:cs typeface="+mn-cs"/>
              </a:defRPr>
            </a:lvl5pPr>
            <a:lvl6pPr marL="1168832" algn="l" defTabSz="233766" rtl="0" eaLnBrk="1" latinLnBrk="0" hangingPunct="1">
              <a:defRPr sz="920" kern="1200">
                <a:solidFill>
                  <a:schemeClr val="tx1"/>
                </a:solidFill>
                <a:latin typeface="+mn-lt"/>
                <a:ea typeface="+mn-ea"/>
                <a:cs typeface="+mn-cs"/>
              </a:defRPr>
            </a:lvl6pPr>
            <a:lvl7pPr marL="1402598" algn="l" defTabSz="233766" rtl="0" eaLnBrk="1" latinLnBrk="0" hangingPunct="1">
              <a:defRPr sz="920" kern="1200">
                <a:solidFill>
                  <a:schemeClr val="tx1"/>
                </a:solidFill>
                <a:latin typeface="+mn-lt"/>
                <a:ea typeface="+mn-ea"/>
                <a:cs typeface="+mn-cs"/>
              </a:defRPr>
            </a:lvl7pPr>
            <a:lvl8pPr marL="1636365" algn="l" defTabSz="233766" rtl="0" eaLnBrk="1" latinLnBrk="0" hangingPunct="1">
              <a:defRPr sz="920" kern="1200">
                <a:solidFill>
                  <a:schemeClr val="tx1"/>
                </a:solidFill>
                <a:latin typeface="+mn-lt"/>
                <a:ea typeface="+mn-ea"/>
                <a:cs typeface="+mn-cs"/>
              </a:defRPr>
            </a:lvl8pPr>
            <a:lvl9pPr marL="1870131" algn="l" defTabSz="233766" rtl="0" eaLnBrk="1" latinLnBrk="0" hangingPunct="1">
              <a:defRPr sz="920" kern="1200">
                <a:solidFill>
                  <a:schemeClr val="tx1"/>
                </a:solidFill>
                <a:latin typeface="+mn-lt"/>
                <a:ea typeface="+mn-ea"/>
                <a:cs typeface="+mn-cs"/>
              </a:defRPr>
            </a:lvl9pPr>
          </a:lstStyle>
          <a:p>
            <a:pPr marL="0" marR="0" lvl="0" indent="0" algn="l" defTabSz="233766" rtl="0" eaLnBrk="1" fontAlgn="auto" latinLnBrk="0" hangingPunct="1">
              <a:lnSpc>
                <a:spcPct val="100000"/>
              </a:lnSpc>
              <a:spcBef>
                <a:spcPts val="614"/>
              </a:spcBef>
              <a:spcAft>
                <a:spcPts val="921"/>
              </a:spcAft>
              <a:buClr>
                <a:srgbClr val="000000"/>
              </a:buClr>
              <a:buSzTx/>
              <a:buFont typeface="Arial" panose="020B0604020202020204" pitchFamily="34" charset="0"/>
              <a:buNone/>
              <a:tabLst/>
              <a:defRPr/>
            </a:pPr>
            <a:r>
              <a:rPr kumimoji="0" lang="es-ES" sz="1841" b="0" i="1" u="none" strike="noStrike" kern="1200" cap="none" spc="0" normalizeH="0" baseline="0" noProof="0" dirty="0">
                <a:ln>
                  <a:noFill/>
                </a:ln>
                <a:solidFill>
                  <a:srgbClr val="004F6D"/>
                </a:solidFill>
                <a:effectLst/>
                <a:uLnTx/>
                <a:uFillTx/>
                <a:latin typeface="Lato" panose="020F0502020204030203" pitchFamily="34" charset="0"/>
                <a:ea typeface="Lato" panose="020F0502020204030203" pitchFamily="34" charset="0"/>
                <a:cs typeface="Lato" panose="020F0502020204030203" pitchFamily="34" charset="0"/>
                <a:sym typeface="Arial"/>
              </a:rPr>
              <a:t>"Para ser categorizado como filantropía de acuerdo con los estándares CASE, dicho apoyo financiero debe ser proporcionado con el único propósito de beneficiar la misión de la institución y su impacto social, sin la expectativa expresa o implícita de que el donante reciba algo más que reconocimiento y agradecimiento como resultado de dicho apoyo."</a:t>
            </a:r>
            <a:endParaRPr kumimoji="0" lang="en-US" sz="1841" b="0" i="1" u="none" strike="noStrike" kern="1200" cap="none" spc="0" normalizeH="0" baseline="0" noProof="0" dirty="0">
              <a:ln>
                <a:noFill/>
              </a:ln>
              <a:solidFill>
                <a:srgbClr val="004F6D"/>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3" name="TextBox 2">
            <a:extLst>
              <a:ext uri="{FF2B5EF4-FFF2-40B4-BE49-F238E27FC236}">
                <a16:creationId xmlns:a16="http://schemas.microsoft.com/office/drawing/2014/main" id="{FE9AA0B4-AB2D-354E-F4A4-FF068155FBA2}"/>
              </a:ext>
            </a:extLst>
          </p:cNvPr>
          <p:cNvSpPr txBox="1"/>
          <p:nvPr/>
        </p:nvSpPr>
        <p:spPr>
          <a:xfrm>
            <a:off x="632846" y="582767"/>
            <a:ext cx="3639937" cy="2925544"/>
          </a:xfrm>
          <a:prstGeom prst="rect">
            <a:avLst/>
          </a:prstGeom>
          <a:noFill/>
        </p:spPr>
        <p:txBody>
          <a:bodyPr wrap="square" rtlCol="0">
            <a:spAutoFit/>
          </a:bodyPr>
          <a:lstStyle>
            <a:defPPr>
              <a:defRPr lang="en-US"/>
            </a:defPPr>
            <a:lvl1pPr marL="0" algn="l" defTabSz="233766" rtl="0" eaLnBrk="1" latinLnBrk="0" hangingPunct="1">
              <a:defRPr sz="920" kern="1200">
                <a:solidFill>
                  <a:schemeClr val="tx1"/>
                </a:solidFill>
                <a:latin typeface="+mn-lt"/>
                <a:ea typeface="+mn-ea"/>
                <a:cs typeface="+mn-cs"/>
              </a:defRPr>
            </a:lvl1pPr>
            <a:lvl2pPr marL="233766" algn="l" defTabSz="233766" rtl="0" eaLnBrk="1" latinLnBrk="0" hangingPunct="1">
              <a:defRPr sz="920" kern="1200">
                <a:solidFill>
                  <a:schemeClr val="tx1"/>
                </a:solidFill>
                <a:latin typeface="+mn-lt"/>
                <a:ea typeface="+mn-ea"/>
                <a:cs typeface="+mn-cs"/>
              </a:defRPr>
            </a:lvl2pPr>
            <a:lvl3pPr marL="467533" algn="l" defTabSz="233766" rtl="0" eaLnBrk="1" latinLnBrk="0" hangingPunct="1">
              <a:defRPr sz="920" kern="1200">
                <a:solidFill>
                  <a:schemeClr val="tx1"/>
                </a:solidFill>
                <a:latin typeface="+mn-lt"/>
                <a:ea typeface="+mn-ea"/>
                <a:cs typeface="+mn-cs"/>
              </a:defRPr>
            </a:lvl3pPr>
            <a:lvl4pPr marL="701299" algn="l" defTabSz="233766" rtl="0" eaLnBrk="1" latinLnBrk="0" hangingPunct="1">
              <a:defRPr sz="920" kern="1200">
                <a:solidFill>
                  <a:schemeClr val="tx1"/>
                </a:solidFill>
                <a:latin typeface="+mn-lt"/>
                <a:ea typeface="+mn-ea"/>
                <a:cs typeface="+mn-cs"/>
              </a:defRPr>
            </a:lvl4pPr>
            <a:lvl5pPr marL="935065" algn="l" defTabSz="233766" rtl="0" eaLnBrk="1" latinLnBrk="0" hangingPunct="1">
              <a:defRPr sz="920" kern="1200">
                <a:solidFill>
                  <a:schemeClr val="tx1"/>
                </a:solidFill>
                <a:latin typeface="+mn-lt"/>
                <a:ea typeface="+mn-ea"/>
                <a:cs typeface="+mn-cs"/>
              </a:defRPr>
            </a:lvl5pPr>
            <a:lvl6pPr marL="1168832" algn="l" defTabSz="233766" rtl="0" eaLnBrk="1" latinLnBrk="0" hangingPunct="1">
              <a:defRPr sz="920" kern="1200">
                <a:solidFill>
                  <a:schemeClr val="tx1"/>
                </a:solidFill>
                <a:latin typeface="+mn-lt"/>
                <a:ea typeface="+mn-ea"/>
                <a:cs typeface="+mn-cs"/>
              </a:defRPr>
            </a:lvl6pPr>
            <a:lvl7pPr marL="1402598" algn="l" defTabSz="233766" rtl="0" eaLnBrk="1" latinLnBrk="0" hangingPunct="1">
              <a:defRPr sz="920" kern="1200">
                <a:solidFill>
                  <a:schemeClr val="tx1"/>
                </a:solidFill>
                <a:latin typeface="+mn-lt"/>
                <a:ea typeface="+mn-ea"/>
                <a:cs typeface="+mn-cs"/>
              </a:defRPr>
            </a:lvl7pPr>
            <a:lvl8pPr marL="1636365" algn="l" defTabSz="233766" rtl="0" eaLnBrk="1" latinLnBrk="0" hangingPunct="1">
              <a:defRPr sz="920" kern="1200">
                <a:solidFill>
                  <a:schemeClr val="tx1"/>
                </a:solidFill>
                <a:latin typeface="+mn-lt"/>
                <a:ea typeface="+mn-ea"/>
                <a:cs typeface="+mn-cs"/>
              </a:defRPr>
            </a:lvl8pPr>
            <a:lvl9pPr marL="1870131" algn="l" defTabSz="233766" rtl="0" eaLnBrk="1" latinLnBrk="0" hangingPunct="1">
              <a:defRPr sz="920" kern="1200">
                <a:solidFill>
                  <a:schemeClr val="tx1"/>
                </a:solidFill>
                <a:latin typeface="+mn-lt"/>
                <a:ea typeface="+mn-ea"/>
                <a:cs typeface="+mn-cs"/>
              </a:defRPr>
            </a:lvl9pPr>
          </a:lstStyle>
          <a:p>
            <a:pPr marL="0" marR="0" lvl="0" indent="0" algn="l" defTabSz="233766" rtl="0" eaLnBrk="1" fontAlgn="auto" latinLnBrk="0" hangingPunct="1">
              <a:lnSpc>
                <a:spcPct val="100000"/>
              </a:lnSpc>
              <a:spcBef>
                <a:spcPts val="0"/>
              </a:spcBef>
              <a:spcAft>
                <a:spcPts val="0"/>
              </a:spcAft>
              <a:buClr>
                <a:srgbClr val="000000"/>
              </a:buClr>
              <a:buSzTx/>
              <a:buFont typeface="Arial"/>
              <a:buNone/>
              <a:tabLst/>
              <a:defRPr/>
            </a:pPr>
            <a:r>
              <a:rPr kumimoji="0" lang="en-US" sz="3068" b="0" i="0" u="none" strike="noStrike" kern="1200" cap="none" spc="0" normalizeH="0" baseline="0" noProof="0" dirty="0" err="1">
                <a:ln>
                  <a:noFill/>
                </a:ln>
                <a:solidFill>
                  <a:srgbClr val="F15F23"/>
                </a:solidFill>
                <a:effectLst/>
                <a:uLnTx/>
                <a:uFillTx/>
                <a:latin typeface="Lato Black" panose="020F0502020204030203" pitchFamily="34" charset="0"/>
                <a:ea typeface="Lato Black" panose="020F0502020204030203" pitchFamily="34" charset="0"/>
                <a:cs typeface="Lato Black" panose="020F0502020204030203" pitchFamily="34" charset="0"/>
                <a:sym typeface="Arial"/>
              </a:rPr>
              <a:t>Filantropía</a:t>
            </a:r>
            <a:r>
              <a:rPr kumimoji="0" lang="en-US" sz="3068" b="0" i="0" u="none" strike="noStrike" kern="1200" cap="none" spc="0" normalizeH="0" baseline="0" noProof="0" dirty="0">
                <a:ln>
                  <a:noFill/>
                </a:ln>
                <a:solidFill>
                  <a:srgbClr val="F15F23"/>
                </a:solidFill>
                <a:effectLst/>
                <a:uLnTx/>
                <a:uFillTx/>
                <a:latin typeface="Lato Black" panose="020F0502020204030203" pitchFamily="34" charset="0"/>
                <a:ea typeface="Lato Black" panose="020F0502020204030203" pitchFamily="34" charset="0"/>
                <a:cs typeface="Lato Black" panose="020F0502020204030203" pitchFamily="34" charset="0"/>
                <a:sym typeface="Arial"/>
              </a:rPr>
              <a:t> </a:t>
            </a:r>
            <a:r>
              <a:rPr kumimoji="0" lang="en-US" sz="3068" b="0" i="0" u="none" strike="noStrike" kern="1200" cap="none" spc="0" normalizeH="0" baseline="0" noProof="0" dirty="0" err="1">
                <a:ln>
                  <a:noFill/>
                </a:ln>
                <a:solidFill>
                  <a:srgbClr val="F15F23"/>
                </a:solidFill>
                <a:effectLst/>
                <a:uLnTx/>
                <a:uFillTx/>
                <a:latin typeface="Lato Black" panose="020F0502020204030203" pitchFamily="34" charset="0"/>
                <a:ea typeface="Lato Black" panose="020F0502020204030203" pitchFamily="34" charset="0"/>
                <a:cs typeface="Lato Black" panose="020F0502020204030203" pitchFamily="34" charset="0"/>
                <a:sym typeface="Arial"/>
              </a:rPr>
              <a:t>en</a:t>
            </a:r>
            <a:r>
              <a:rPr kumimoji="0" lang="en-US" sz="3068" b="0" i="0" u="none" strike="noStrike" kern="1200" cap="none" spc="0" normalizeH="0" baseline="0" noProof="0" dirty="0">
                <a:ln>
                  <a:noFill/>
                </a:ln>
                <a:solidFill>
                  <a:srgbClr val="F15F23"/>
                </a:solidFill>
                <a:effectLst/>
                <a:uLnTx/>
                <a:uFillTx/>
                <a:latin typeface="Lato Black" panose="020F0502020204030203" pitchFamily="34" charset="0"/>
                <a:ea typeface="Lato Black" panose="020F0502020204030203" pitchFamily="34" charset="0"/>
                <a:cs typeface="Lato Black" panose="020F0502020204030203" pitchFamily="34" charset="0"/>
                <a:sym typeface="Arial"/>
              </a:rPr>
              <a:t> Educación </a:t>
            </a:r>
            <a:br>
              <a:rPr kumimoji="0" lang="en-US" sz="2455" b="0" i="0" u="none" strike="noStrike" kern="1200" cap="none" spc="0" normalizeH="0" baseline="0" noProof="0" dirty="0">
                <a:ln>
                  <a:noFill/>
                </a:ln>
                <a:solidFill>
                  <a:srgbClr val="F15F23"/>
                </a:solidFill>
                <a:effectLst/>
                <a:uLnTx/>
                <a:uFillTx/>
                <a:latin typeface="Lato Black" panose="020F0502020204030203" pitchFamily="34" charset="0"/>
                <a:ea typeface="Lato Black" panose="020F0502020204030203" pitchFamily="34" charset="0"/>
                <a:cs typeface="Lato Black" panose="020F0502020204030203" pitchFamily="34" charset="0"/>
                <a:sym typeface="Arial"/>
              </a:rPr>
            </a:br>
            <a:r>
              <a:rPr kumimoji="0" lang="es-ES" sz="2455" b="0" i="0" u="none" strike="noStrike" kern="1200" cap="none" spc="0" normalizeH="0" baseline="0" noProof="0" dirty="0">
                <a:ln>
                  <a:noFill/>
                </a:ln>
                <a:solidFill>
                  <a:srgbClr val="F15F23"/>
                </a:solidFill>
                <a:effectLst/>
                <a:uLnTx/>
                <a:uFillTx/>
                <a:latin typeface="Lato" panose="020F0502020204030203" pitchFamily="34" charset="0"/>
                <a:ea typeface="Lato" panose="020F0502020204030203" pitchFamily="34" charset="0"/>
                <a:cs typeface="Lato" panose="020F0502020204030203" pitchFamily="34" charset="0"/>
                <a:sym typeface="Arial"/>
              </a:rPr>
              <a:t>es el acto voluntario de proporcionar ayuda financiera privada a instituciones educativas sin ánimo de lucro.</a:t>
            </a:r>
            <a:r>
              <a:rPr kumimoji="0" lang="en-US" sz="2455" b="0" i="0" u="none" strike="noStrike" kern="1200" cap="none" spc="0" normalizeH="0" baseline="0" noProof="0" dirty="0">
                <a:ln>
                  <a:noFill/>
                </a:ln>
                <a:solidFill>
                  <a:srgbClr val="F15F23"/>
                </a:solidFill>
                <a:effectLst/>
                <a:uLnTx/>
                <a:uFillTx/>
                <a:latin typeface="Lato" panose="020F0502020204030203" pitchFamily="34" charset="0"/>
                <a:ea typeface="Lato" panose="020F0502020204030203" pitchFamily="34" charset="0"/>
                <a:cs typeface="Lato" panose="020F0502020204030203" pitchFamily="34" charset="0"/>
                <a:sym typeface="Arial"/>
              </a:rPr>
              <a:t> </a:t>
            </a:r>
            <a:endParaRPr kumimoji="0" lang="en-US" sz="2455" b="0" i="1" u="none" strike="noStrike" kern="1200" cap="none" spc="0" normalizeH="0" baseline="0" noProof="0" dirty="0">
              <a:ln>
                <a:noFill/>
              </a:ln>
              <a:solidFill>
                <a:srgbClr val="004F6D"/>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Tree>
    <p:extLst>
      <p:ext uri="{BB962C8B-B14F-4D97-AF65-F5344CB8AC3E}">
        <p14:creationId xmlns:p14="http://schemas.microsoft.com/office/powerpoint/2010/main" val="1422736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D7272-C5EC-49BD-B8DC-E04124C02E29}"/>
              </a:ext>
            </a:extLst>
          </p:cNvPr>
          <p:cNvSpPr>
            <a:spLocks noGrp="1"/>
          </p:cNvSpPr>
          <p:nvPr>
            <p:ph type="title" idx="4294967295"/>
          </p:nvPr>
        </p:nvSpPr>
        <p:spPr>
          <a:xfrm>
            <a:off x="323490" y="250255"/>
            <a:ext cx="6881631" cy="761747"/>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s-MX" sz="2800" b="1" noProof="0">
                <a:solidFill>
                  <a:srgbClr val="015A84"/>
                </a:solidFill>
                <a:latin typeface="+mj-lt"/>
                <a:ea typeface="Lato Black"/>
                <a:cs typeface="Lato Black"/>
              </a:rPr>
              <a:t>Dos perspectivas en Procuración de Fondos</a:t>
            </a:r>
          </a:p>
        </p:txBody>
      </p:sp>
      <p:grpSp>
        <p:nvGrpSpPr>
          <p:cNvPr id="6" name="Group 5">
            <a:extLst>
              <a:ext uri="{FF2B5EF4-FFF2-40B4-BE49-F238E27FC236}">
                <a16:creationId xmlns:a16="http://schemas.microsoft.com/office/drawing/2014/main" id="{39FF4C8F-E11E-7AD1-DF99-6FC3B3842F0C}"/>
              </a:ext>
            </a:extLst>
          </p:cNvPr>
          <p:cNvGrpSpPr/>
          <p:nvPr/>
        </p:nvGrpSpPr>
        <p:grpSpPr>
          <a:xfrm>
            <a:off x="459463" y="1375144"/>
            <a:ext cx="7279963" cy="3179271"/>
            <a:chOff x="515952" y="780892"/>
            <a:chExt cx="8100300" cy="3356728"/>
          </a:xfrm>
        </p:grpSpPr>
        <p:graphicFrame>
          <p:nvGraphicFramePr>
            <p:cNvPr id="5" name="Content Placeholder 9">
              <a:extLst>
                <a:ext uri="{FF2B5EF4-FFF2-40B4-BE49-F238E27FC236}">
                  <a16:creationId xmlns:a16="http://schemas.microsoft.com/office/drawing/2014/main" id="{253C427F-5A31-89E2-E623-477E05CACAFA}"/>
                </a:ext>
              </a:extLst>
            </p:cNvPr>
            <p:cNvGraphicFramePr>
              <a:graphicFrameLocks/>
            </p:cNvGraphicFramePr>
            <p:nvPr>
              <p:extLst>
                <p:ext uri="{D42A27DB-BD31-4B8C-83A1-F6EECF244321}">
                  <p14:modId xmlns:p14="http://schemas.microsoft.com/office/powerpoint/2010/main" val="1847611032"/>
                </p:ext>
              </p:extLst>
            </p:nvPr>
          </p:nvGraphicFramePr>
          <p:xfrm>
            <a:off x="4571337" y="2147729"/>
            <a:ext cx="3832593" cy="1989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2C3C0C7A-A2E3-68BE-ECD6-A563EC9D44A5}"/>
                </a:ext>
              </a:extLst>
            </p:cNvPr>
            <p:cNvSpPr/>
            <p:nvPr/>
          </p:nvSpPr>
          <p:spPr>
            <a:xfrm>
              <a:off x="515952" y="1227894"/>
              <a:ext cx="3845336" cy="1007362"/>
            </a:xfrm>
            <a:prstGeom prst="rect">
              <a:avLst/>
            </a:prstGeom>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600"/>
                </a:spcBef>
                <a:spcAft>
                  <a:spcPts val="0"/>
                </a:spcAft>
                <a:buClr>
                  <a:srgbClr val="000000"/>
                </a:buClr>
                <a:buSzTx/>
                <a:buFont typeface="Arial"/>
                <a:buNone/>
                <a:tabLst/>
                <a:defRPr/>
              </a:pPr>
              <a:r>
                <a:rPr kumimoji="0" lang="es-MX" sz="1400" b="0" i="0" u="none" strike="noStrike" kern="1200" cap="none" spc="0" normalizeH="0" baseline="0" noProof="0">
                  <a:ln>
                    <a:noFill/>
                  </a:ln>
                  <a:solidFill>
                    <a:prstClr val="black">
                      <a:lumMod val="75000"/>
                      <a:lumOff val="25000"/>
                    </a:prstClr>
                  </a:solidFill>
                  <a:effectLst/>
                  <a:uLnTx/>
                  <a:uFillTx/>
                  <a:latin typeface="Lato"/>
                  <a:ea typeface="Lato Light"/>
                  <a:cs typeface="Lato Light"/>
                  <a:sym typeface="Arial"/>
                </a:rPr>
                <a:t>Medida del dinero en el banco. Los fondos recibidos son el dinero y los bienes recibidos durante el año de referencia. </a:t>
              </a:r>
              <a:endParaRPr lang="es-MX" sz="1400" b="0" i="0" u="none" strike="noStrike" kern="1200" cap="none" spc="0" normalizeH="0" baseline="0" noProof="0">
                <a:ln>
                  <a:noFill/>
                </a:ln>
                <a:solidFill>
                  <a:prstClr val="black">
                    <a:lumMod val="75000"/>
                    <a:lumOff val="25000"/>
                  </a:prstClr>
                </a:solidFill>
                <a:effectLst/>
                <a:uLnTx/>
                <a:uFillTx/>
                <a:latin typeface="Lato"/>
                <a:ea typeface="Lato Light"/>
                <a:cs typeface="Lato Light"/>
              </a:endParaRPr>
            </a:p>
          </p:txBody>
        </p:sp>
        <p:sp>
          <p:nvSpPr>
            <p:cNvPr id="9" name="Rectangle 8">
              <a:extLst>
                <a:ext uri="{FF2B5EF4-FFF2-40B4-BE49-F238E27FC236}">
                  <a16:creationId xmlns:a16="http://schemas.microsoft.com/office/drawing/2014/main" id="{EC9222BB-F8B5-1BBB-E932-C064CF8315D7}"/>
                </a:ext>
              </a:extLst>
            </p:cNvPr>
            <p:cNvSpPr/>
            <p:nvPr/>
          </p:nvSpPr>
          <p:spPr>
            <a:xfrm>
              <a:off x="4511129" y="1227894"/>
              <a:ext cx="4105123" cy="779894"/>
            </a:xfrm>
            <a:prstGeom prst="rect">
              <a:avLst/>
            </a:prstGeom>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600"/>
                </a:spcBef>
                <a:spcAft>
                  <a:spcPts val="0"/>
                </a:spcAft>
                <a:buClr>
                  <a:srgbClr val="000000"/>
                </a:buClr>
                <a:buSzTx/>
                <a:buFont typeface="Arial"/>
                <a:buNone/>
                <a:tabLst/>
                <a:defRPr/>
              </a:pPr>
              <a:r>
                <a:rPr kumimoji="0" lang="es-MX" sz="1400" b="0" i="0" u="none" strike="noStrike" kern="1200" cap="none" spc="0" normalizeH="0" baseline="0" noProof="0">
                  <a:ln>
                    <a:noFill/>
                  </a:ln>
                  <a:solidFill>
                    <a:prstClr val="black">
                      <a:lumMod val="75000"/>
                      <a:lumOff val="25000"/>
                    </a:prstClr>
                  </a:solidFill>
                  <a:effectLst/>
                  <a:uLnTx/>
                  <a:uFillTx/>
                  <a:latin typeface="Lato"/>
                  <a:ea typeface="Lato Light"/>
                  <a:cs typeface="Lato Light"/>
                  <a:sym typeface="Arial"/>
                </a:rPr>
                <a:t>Mide el impacto de los esfuerzos de procuración de fondos. Nuevos fondos y bienes comprometidos en el año del informe.</a:t>
              </a:r>
              <a:endParaRPr lang="es-MX" sz="1400" b="0" i="0" u="none" strike="noStrike" kern="1200" cap="none" spc="0" normalizeH="0" baseline="0" noProof="0">
                <a:ln>
                  <a:noFill/>
                </a:ln>
                <a:solidFill>
                  <a:prstClr val="black">
                    <a:lumMod val="75000"/>
                    <a:lumOff val="25000"/>
                  </a:prstClr>
                </a:solidFill>
                <a:effectLst/>
                <a:uLnTx/>
                <a:uFillTx/>
                <a:latin typeface="Lato"/>
                <a:ea typeface="Lato Light"/>
                <a:cs typeface="Lato Light"/>
              </a:endParaRPr>
            </a:p>
          </p:txBody>
        </p:sp>
        <p:sp>
          <p:nvSpPr>
            <p:cNvPr id="11" name="Title 1">
              <a:extLst>
                <a:ext uri="{FF2B5EF4-FFF2-40B4-BE49-F238E27FC236}">
                  <a16:creationId xmlns:a16="http://schemas.microsoft.com/office/drawing/2014/main" id="{D82DE852-DC66-531C-A378-10FBFA3445E8}"/>
                </a:ext>
              </a:extLst>
            </p:cNvPr>
            <p:cNvSpPr txBox="1">
              <a:spLocks/>
            </p:cNvSpPr>
            <p:nvPr/>
          </p:nvSpPr>
          <p:spPr>
            <a:xfrm>
              <a:off x="548977" y="811989"/>
              <a:ext cx="3008499" cy="377008"/>
            </a:xfrm>
            <a:prstGeom prst="rect">
              <a:avLst/>
            </a:prstGeom>
            <a:noFill/>
            <a:ln>
              <a:noFill/>
            </a:ln>
          </p:spPr>
          <p:txBody>
            <a:bodyPr spcFirstLastPara="1" wrap="square" lIns="0" tIns="0" rIns="0" bIns="0" anchor="b"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s-MX" sz="2400" b="1" i="0" u="none" strike="noStrike" kern="1200" cap="none" spc="0" normalizeH="0" baseline="0" noProof="0">
                  <a:ln>
                    <a:noFill/>
                  </a:ln>
                  <a:solidFill>
                    <a:srgbClr val="F15E22"/>
                  </a:solidFill>
                  <a:effectLst/>
                  <a:uLnTx/>
                  <a:uFillTx/>
                  <a:latin typeface="Lato Black"/>
                  <a:ea typeface="Lato Black"/>
                  <a:cs typeface="Lato Black"/>
                  <a:sym typeface="Arial"/>
                </a:rPr>
                <a:t>Fondos Recibidos</a:t>
              </a:r>
            </a:p>
          </p:txBody>
        </p:sp>
        <p:sp>
          <p:nvSpPr>
            <p:cNvPr id="12" name="Title 1">
              <a:extLst>
                <a:ext uri="{FF2B5EF4-FFF2-40B4-BE49-F238E27FC236}">
                  <a16:creationId xmlns:a16="http://schemas.microsoft.com/office/drawing/2014/main" id="{8A88B622-5541-DCAD-724F-AB4D2B238DB6}"/>
                </a:ext>
              </a:extLst>
            </p:cNvPr>
            <p:cNvSpPr txBox="1">
              <a:spLocks/>
            </p:cNvSpPr>
            <p:nvPr/>
          </p:nvSpPr>
          <p:spPr>
            <a:xfrm>
              <a:off x="4461579" y="780892"/>
              <a:ext cx="4119961" cy="452263"/>
            </a:xfrm>
            <a:prstGeom prst="rect">
              <a:avLst/>
            </a:prstGeom>
            <a:noFill/>
            <a:ln>
              <a:noFill/>
            </a:ln>
          </p:spPr>
          <p:txBody>
            <a:bodyPr spcFirstLastPara="1" wrap="square" lIns="0" tIns="0" rIns="0" bIns="0" anchor="b"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s-MX" sz="2400" b="0" i="0" u="none" strike="noStrike" kern="1200" cap="none" spc="0" normalizeH="0" baseline="0" noProof="0">
                  <a:ln>
                    <a:noFill/>
                  </a:ln>
                  <a:solidFill>
                    <a:srgbClr val="F15E22"/>
                  </a:solidFill>
                  <a:effectLst/>
                  <a:uLnTx/>
                  <a:uFillTx/>
                  <a:latin typeface="Lato Black" panose="020F0502020204030203" pitchFamily="34" charset="0"/>
                  <a:ea typeface="Lato Black" panose="020F0502020204030203" pitchFamily="34" charset="0"/>
                  <a:cs typeface="Lato Black" panose="020F0502020204030203" pitchFamily="34" charset="0"/>
                  <a:sym typeface="Arial"/>
                </a:rPr>
                <a:t>Nuevos Fondos Comprometidos</a:t>
              </a:r>
            </a:p>
          </p:txBody>
        </p:sp>
        <p:graphicFrame>
          <p:nvGraphicFramePr>
            <p:cNvPr id="3" name="Content Placeholder 9">
              <a:extLst>
                <a:ext uri="{FF2B5EF4-FFF2-40B4-BE49-F238E27FC236}">
                  <a16:creationId xmlns:a16="http://schemas.microsoft.com/office/drawing/2014/main" id="{F8672AED-ED7A-E64F-BAA7-68E2D28F6823}"/>
                </a:ext>
              </a:extLst>
            </p:cNvPr>
            <p:cNvGraphicFramePr>
              <a:graphicFrameLocks/>
            </p:cNvGraphicFramePr>
            <p:nvPr>
              <p:extLst>
                <p:ext uri="{D42A27DB-BD31-4B8C-83A1-F6EECF244321}">
                  <p14:modId xmlns:p14="http://schemas.microsoft.com/office/powerpoint/2010/main" val="176699100"/>
                </p:ext>
              </p:extLst>
            </p:nvPr>
          </p:nvGraphicFramePr>
          <p:xfrm>
            <a:off x="515952" y="2263668"/>
            <a:ext cx="3832594" cy="187395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spTree>
    <p:extLst>
      <p:ext uri="{BB962C8B-B14F-4D97-AF65-F5344CB8AC3E}">
        <p14:creationId xmlns:p14="http://schemas.microsoft.com/office/powerpoint/2010/main" val="1508932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3EA94-94B4-C028-0DEE-1B0FCC836B15}"/>
              </a:ext>
            </a:extLst>
          </p:cNvPr>
          <p:cNvSpPr>
            <a:spLocks noGrp="1"/>
          </p:cNvSpPr>
          <p:nvPr>
            <p:ph type="title"/>
          </p:nvPr>
        </p:nvSpPr>
        <p:spPr/>
        <p:txBody>
          <a:bodyPr/>
          <a:lstStyle/>
          <a:p>
            <a:r>
              <a:rPr lang="en-US" err="1"/>
              <a:t>Sobre</a:t>
            </a:r>
            <a:r>
              <a:rPr lang="en-US"/>
              <a:t> la </a:t>
            </a:r>
            <a:r>
              <a:rPr lang="en-US" err="1"/>
              <a:t>encuesta</a:t>
            </a:r>
            <a:r>
              <a:rPr lang="en-US"/>
              <a:t> </a:t>
            </a:r>
            <a:r>
              <a:rPr lang="en-US" err="1"/>
              <a:t>piloto</a:t>
            </a:r>
            <a:endParaRPr lang="en-US"/>
          </a:p>
        </p:txBody>
      </p:sp>
      <p:sp>
        <p:nvSpPr>
          <p:cNvPr id="3" name="Text Placeholder 2">
            <a:extLst>
              <a:ext uri="{FF2B5EF4-FFF2-40B4-BE49-F238E27FC236}">
                <a16:creationId xmlns:a16="http://schemas.microsoft.com/office/drawing/2014/main" id="{399E0E43-318A-CBF5-8523-F622F3A31335}"/>
              </a:ext>
            </a:extLst>
          </p:cNvPr>
          <p:cNvSpPr>
            <a:spLocks noGrp="1"/>
          </p:cNvSpPr>
          <p:nvPr>
            <p:ph type="body" idx="1"/>
          </p:nvPr>
        </p:nvSpPr>
        <p:spPr/>
        <p:txBody>
          <a:bodyPr/>
          <a:lstStyle/>
          <a:p>
            <a:r>
              <a:rPr lang="es-ES" b="1">
                <a:latin typeface="Lato Light"/>
                <a:ea typeface="Lato Light"/>
                <a:cs typeface="Lato Light"/>
              </a:rPr>
              <a:t>Sobre su institución</a:t>
            </a:r>
          </a:p>
          <a:p>
            <a:r>
              <a:rPr lang="es-ES">
                <a:latin typeface="Lato Light"/>
                <a:ea typeface="Lato Light"/>
                <a:cs typeface="Lato Light"/>
              </a:rPr>
              <a:t>Nuevos fondos comprometidos</a:t>
            </a:r>
          </a:p>
          <a:p>
            <a:r>
              <a:rPr lang="es-ES" b="1">
                <a:latin typeface="Lato Light"/>
                <a:ea typeface="Lato Light"/>
                <a:cs typeface="Lato Light"/>
              </a:rPr>
              <a:t>Fondos recibidos</a:t>
            </a:r>
          </a:p>
          <a:p>
            <a:r>
              <a:rPr lang="es-ES" b="1">
                <a:latin typeface="Lato Light"/>
                <a:ea typeface="Lato Light"/>
                <a:cs typeface="Lato Light"/>
              </a:rPr>
              <a:t>Inversión en avance institucional</a:t>
            </a:r>
            <a:endParaRPr lang="es-ES" b="1"/>
          </a:p>
          <a:p>
            <a:r>
              <a:rPr lang="es-ES">
                <a:latin typeface="Lato Light"/>
                <a:ea typeface="Lato Light"/>
                <a:cs typeface="Lato Light"/>
              </a:rPr>
              <a:t>Otros fondos (no incluidos en la filantropía en educación)</a:t>
            </a:r>
            <a:endParaRPr lang="en-US">
              <a:latin typeface="Lato Light"/>
              <a:ea typeface="Lato Light"/>
              <a:cs typeface="Lato Light"/>
            </a:endParaRPr>
          </a:p>
        </p:txBody>
      </p:sp>
      <p:sp>
        <p:nvSpPr>
          <p:cNvPr id="4" name="Slide Number Placeholder 3">
            <a:extLst>
              <a:ext uri="{FF2B5EF4-FFF2-40B4-BE49-F238E27FC236}">
                <a16:creationId xmlns:a16="http://schemas.microsoft.com/office/drawing/2014/main" id="{923DE5AF-940A-97E7-48A2-7B600508267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
        <p:nvSpPr>
          <p:cNvPr id="6" name="TextBox 5">
            <a:extLst>
              <a:ext uri="{FF2B5EF4-FFF2-40B4-BE49-F238E27FC236}">
                <a16:creationId xmlns:a16="http://schemas.microsoft.com/office/drawing/2014/main" id="{284215BD-DA0C-0028-2898-4AC348DCC0A6}"/>
              </a:ext>
            </a:extLst>
          </p:cNvPr>
          <p:cNvSpPr txBox="1"/>
          <p:nvPr/>
        </p:nvSpPr>
        <p:spPr>
          <a:xfrm>
            <a:off x="2240254" y="4442074"/>
            <a:ext cx="5243743" cy="307777"/>
          </a:xfrm>
          <a:prstGeom prst="rect">
            <a:avLst/>
          </a:prstGeom>
          <a:noFill/>
        </p:spPr>
        <p:txBody>
          <a:bodyPr wrap="none" rtlCol="0">
            <a:spAutoFit/>
          </a:bodyPr>
          <a:lstStyle/>
          <a:p>
            <a:r>
              <a:rPr lang="en-US" i="1">
                <a:latin typeface="+mj-lt"/>
              </a:rPr>
              <a:t>Sections in bold are used in the initial white paper and shared data.  </a:t>
            </a:r>
          </a:p>
        </p:txBody>
      </p:sp>
    </p:spTree>
    <p:extLst>
      <p:ext uri="{BB962C8B-B14F-4D97-AF65-F5344CB8AC3E}">
        <p14:creationId xmlns:p14="http://schemas.microsoft.com/office/powerpoint/2010/main" val="3256022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48556-7BCF-B7AE-2240-3DC9EDC0ACEA}"/>
              </a:ext>
            </a:extLst>
          </p:cNvPr>
          <p:cNvSpPr>
            <a:spLocks noGrp="1"/>
          </p:cNvSpPr>
          <p:nvPr>
            <p:ph type="title"/>
          </p:nvPr>
        </p:nvSpPr>
        <p:spPr/>
        <p:txBody>
          <a:bodyPr/>
          <a:lstStyle/>
          <a:p>
            <a:r>
              <a:rPr lang="es-ES"/>
              <a:t>Transición a una encuesta benchmarking anual</a:t>
            </a:r>
            <a:endParaRPr lang="en-US"/>
          </a:p>
        </p:txBody>
      </p:sp>
      <p:sp>
        <p:nvSpPr>
          <p:cNvPr id="3" name="Text Placeholder 2">
            <a:extLst>
              <a:ext uri="{FF2B5EF4-FFF2-40B4-BE49-F238E27FC236}">
                <a16:creationId xmlns:a16="http://schemas.microsoft.com/office/drawing/2014/main" id="{4644B42F-AA72-70C7-4241-59B695967DDE}"/>
              </a:ext>
            </a:extLst>
          </p:cNvPr>
          <p:cNvSpPr>
            <a:spLocks noGrp="1"/>
          </p:cNvSpPr>
          <p:nvPr>
            <p:ph type="body" idx="1"/>
          </p:nvPr>
        </p:nvSpPr>
        <p:spPr>
          <a:xfrm>
            <a:off x="779100" y="1412200"/>
            <a:ext cx="6962100" cy="3526957"/>
          </a:xfrm>
        </p:spPr>
        <p:txBody>
          <a:bodyPr/>
          <a:lstStyle/>
          <a:p>
            <a:r>
              <a:rPr lang="es-ES" sz="1800">
                <a:latin typeface="+mj-lt"/>
              </a:rPr>
              <a:t>Tras recopilar con éxito los resultados de las 19 universidades, CASE está lista para lanzar una encuesta anual de benchmarking de filantropía para la región:</a:t>
            </a:r>
          </a:p>
          <a:p>
            <a:pPr lvl="1"/>
            <a:r>
              <a:rPr lang="es-ES" sz="1600">
                <a:latin typeface="+mj-lt"/>
              </a:rPr>
              <a:t>La participación se amplió a cualquier institución de educación superior miembro de CASE en la región (hay una encuesta separada disponible para las escuelas).</a:t>
            </a:r>
          </a:p>
          <a:p>
            <a:pPr lvl="1"/>
            <a:r>
              <a:rPr lang="es-ES" sz="1600">
                <a:latin typeface="+mj-lt"/>
              </a:rPr>
              <a:t>Recopilar los datos de marzo a mayo y presentar los resultados en septiembre.</a:t>
            </a:r>
          </a:p>
          <a:p>
            <a:pPr lvl="1"/>
            <a:r>
              <a:rPr lang="es-ES" sz="1600">
                <a:latin typeface="+mj-lt"/>
              </a:rPr>
              <a:t>Explorar formas de seguir ofreciendo evaluaciones comparativas presenciales a los miembros participantes una vez analizados los resultados.</a:t>
            </a:r>
          </a:p>
          <a:p>
            <a:pPr lvl="1"/>
            <a:endParaRPr lang="en-US" sz="1800">
              <a:latin typeface="+mj-lt"/>
            </a:endParaRPr>
          </a:p>
        </p:txBody>
      </p:sp>
      <p:sp>
        <p:nvSpPr>
          <p:cNvPr id="4" name="Slide Number Placeholder 3">
            <a:extLst>
              <a:ext uri="{FF2B5EF4-FFF2-40B4-BE49-F238E27FC236}">
                <a16:creationId xmlns:a16="http://schemas.microsoft.com/office/drawing/2014/main" id="{DC4618FB-0C6D-5EE5-AFDF-7FAE3C5D29C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Tree>
    <p:extLst>
      <p:ext uri="{BB962C8B-B14F-4D97-AF65-F5344CB8AC3E}">
        <p14:creationId xmlns:p14="http://schemas.microsoft.com/office/powerpoint/2010/main" val="4082712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4519F-FFB6-E0CA-E3D5-6A114E10974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744581-BE39-331C-8035-E548909C967E}"/>
              </a:ext>
            </a:extLst>
          </p:cNvPr>
          <p:cNvSpPr>
            <a:spLocks noGrp="1"/>
          </p:cNvSpPr>
          <p:nvPr>
            <p:ph type="sldNum" idx="12"/>
          </p:nvPr>
        </p:nvSpPr>
        <p:spPr/>
        <p:txBody>
          <a:bodyPr/>
          <a:lstStyle/>
          <a:p>
            <a:fld id="{00000000-1234-1234-1234-123412341234}" type="slidenum">
              <a:rPr lang="en" smtClean="0"/>
              <a:pPr/>
              <a:t>18</a:t>
            </a:fld>
            <a:endParaRPr lang="en"/>
          </a:p>
        </p:txBody>
      </p:sp>
      <p:sp>
        <p:nvSpPr>
          <p:cNvPr id="7" name="Rectangle 6">
            <a:extLst>
              <a:ext uri="{FF2B5EF4-FFF2-40B4-BE49-F238E27FC236}">
                <a16:creationId xmlns:a16="http://schemas.microsoft.com/office/drawing/2014/main" id="{1C907CDF-3CCF-EE35-F1BC-7F1E1FE2032A}"/>
              </a:ext>
            </a:extLst>
          </p:cNvPr>
          <p:cNvSpPr/>
          <p:nvPr/>
        </p:nvSpPr>
        <p:spPr>
          <a:xfrm>
            <a:off x="1574275" y="1090268"/>
            <a:ext cx="4935827" cy="2661305"/>
          </a:xfrm>
          <a:prstGeom prst="rect">
            <a:avLst/>
          </a:prstGeom>
          <a:solidFill>
            <a:srgbClr val="69C6B2"/>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s-ES" sz="2400"/>
              <a:t>2. La procuración de fondos es una maratón: existe una correlación entre los fondos recibidos y la antigüedad de la oficina de procuración de fondos.</a:t>
            </a:r>
            <a:endParaRPr lang="en-US" sz="2400"/>
          </a:p>
          <a:p>
            <a:pPr algn="ctr"/>
            <a:br>
              <a:rPr lang="en-US" sz="1200"/>
            </a:br>
            <a:endParaRPr lang="en-US" sz="1200"/>
          </a:p>
        </p:txBody>
      </p:sp>
    </p:spTree>
    <p:extLst>
      <p:ext uri="{BB962C8B-B14F-4D97-AF65-F5344CB8AC3E}">
        <p14:creationId xmlns:p14="http://schemas.microsoft.com/office/powerpoint/2010/main" val="3542233487"/>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48E54-FDB3-36D5-9F07-9DFF77DA2B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A6E0F8-AA60-634E-99D6-B176F3C93E1B}"/>
              </a:ext>
            </a:extLst>
          </p:cNvPr>
          <p:cNvSpPr>
            <a:spLocks noGrp="1"/>
          </p:cNvSpPr>
          <p:nvPr>
            <p:ph type="title"/>
          </p:nvPr>
        </p:nvSpPr>
        <p:spPr>
          <a:xfrm>
            <a:off x="471370" y="359475"/>
            <a:ext cx="6962100" cy="396300"/>
          </a:xfrm>
        </p:spPr>
        <p:txBody>
          <a:bodyPr/>
          <a:lstStyle/>
          <a:p>
            <a:r>
              <a:rPr lang="es-MX" noProof="0">
                <a:latin typeface="Lato Black"/>
                <a:ea typeface="Lato Black"/>
                <a:cs typeface="Lato Black"/>
              </a:rPr>
              <a:t>Fondos </a:t>
            </a:r>
            <a:r>
              <a:rPr lang="es-MX">
                <a:latin typeface="Lato Black"/>
                <a:ea typeface="Lato Black"/>
                <a:cs typeface="Lato Black"/>
              </a:rPr>
              <a:t>recibidos</a:t>
            </a:r>
            <a:r>
              <a:rPr lang="es-MX" noProof="0">
                <a:latin typeface="Lato Black"/>
                <a:ea typeface="Lato Black"/>
                <a:cs typeface="Lato Black"/>
              </a:rPr>
              <a:t>, tipo de institución</a:t>
            </a:r>
            <a:endParaRPr lang="es-MX" noProof="0"/>
          </a:p>
        </p:txBody>
      </p:sp>
      <p:sp>
        <p:nvSpPr>
          <p:cNvPr id="3" name="Slide Number Placeholder 2">
            <a:extLst>
              <a:ext uri="{FF2B5EF4-FFF2-40B4-BE49-F238E27FC236}">
                <a16:creationId xmlns:a16="http://schemas.microsoft.com/office/drawing/2014/main" id="{0995233C-F107-2A8C-A92A-1501AE9C3700}"/>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s-MX" noProof="0" smtClean="0"/>
              <a:t>19</a:t>
            </a:fld>
            <a:endParaRPr lang="es-MX" noProof="0"/>
          </a:p>
        </p:txBody>
      </p:sp>
      <p:graphicFrame>
        <p:nvGraphicFramePr>
          <p:cNvPr id="4" name="Chart 3">
            <a:extLst>
              <a:ext uri="{FF2B5EF4-FFF2-40B4-BE49-F238E27FC236}">
                <a16:creationId xmlns:a16="http://schemas.microsoft.com/office/drawing/2014/main" id="{49861DF7-2CDF-4435-8450-33A2F7B79E1E}"/>
              </a:ext>
            </a:extLst>
          </p:cNvPr>
          <p:cNvGraphicFramePr>
            <a:graphicFrameLocks/>
          </p:cNvGraphicFramePr>
          <p:nvPr>
            <p:extLst>
              <p:ext uri="{D42A27DB-BD31-4B8C-83A1-F6EECF244321}">
                <p14:modId xmlns:p14="http://schemas.microsoft.com/office/powerpoint/2010/main" val="2927697094"/>
              </p:ext>
            </p:extLst>
          </p:nvPr>
        </p:nvGraphicFramePr>
        <p:xfrm>
          <a:off x="534838" y="957531"/>
          <a:ext cx="7945746" cy="3826493"/>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7469D9B0-9CA9-7E9A-6691-BF6EED0505BF}"/>
              </a:ext>
            </a:extLst>
          </p:cNvPr>
          <p:cNvSpPr txBox="1"/>
          <p:nvPr/>
        </p:nvSpPr>
        <p:spPr>
          <a:xfrm>
            <a:off x="6556343" y="4749851"/>
            <a:ext cx="4572000" cy="276999"/>
          </a:xfrm>
          <a:prstGeom prst="rect">
            <a:avLst/>
          </a:prstGeom>
          <a:noFill/>
        </p:spPr>
        <p:txBody>
          <a:bodyPr wrap="square">
            <a:spAutoFit/>
          </a:bodyPr>
          <a:lstStyle/>
          <a:p>
            <a:r>
              <a:rPr lang="en-US" sz="1200" i="1" err="1">
                <a:latin typeface="+mj-lt"/>
              </a:rPr>
              <a:t>en</a:t>
            </a:r>
            <a:r>
              <a:rPr lang="en-US" sz="1200" i="1">
                <a:latin typeface="+mj-lt"/>
              </a:rPr>
              <a:t> </a:t>
            </a:r>
            <a:r>
              <a:rPr lang="en-US" sz="1200" i="1" err="1">
                <a:latin typeface="+mj-lt"/>
              </a:rPr>
              <a:t>dólares</a:t>
            </a:r>
            <a:r>
              <a:rPr lang="en-US" sz="1200" i="1">
                <a:latin typeface="+mj-lt"/>
              </a:rPr>
              <a:t> </a:t>
            </a:r>
            <a:r>
              <a:rPr lang="en-US" sz="1200" i="1" err="1">
                <a:latin typeface="+mj-lt"/>
              </a:rPr>
              <a:t>estadounidenses</a:t>
            </a:r>
            <a:endParaRPr lang="en-US" sz="1200" i="1">
              <a:latin typeface="+mj-lt"/>
            </a:endParaRPr>
          </a:p>
        </p:txBody>
      </p:sp>
    </p:spTree>
    <p:extLst>
      <p:ext uri="{BB962C8B-B14F-4D97-AF65-F5344CB8AC3E}">
        <p14:creationId xmlns:p14="http://schemas.microsoft.com/office/powerpoint/2010/main" val="2572122282"/>
      </p:ext>
    </p:extLst>
  </p:cSld>
  <p:clrMapOvr>
    <a:masterClrMapping/>
  </p:clrMapOvr>
  <p:transition>
    <p:fade thruBlk="1"/>
  </p:transition>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44"/>
          <p:cNvSpPr txBox="1">
            <a:spLocks noGrp="1"/>
          </p:cNvSpPr>
          <p:nvPr>
            <p:ph type="title"/>
          </p:nvPr>
        </p:nvSpPr>
        <p:spPr>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dirty="0">
                <a:solidFill>
                  <a:srgbClr val="004F6E"/>
                </a:solidFill>
              </a:rPr>
              <a:t>El Equipo de CASE:</a:t>
            </a:r>
          </a:p>
        </p:txBody>
      </p:sp>
      <p:sp>
        <p:nvSpPr>
          <p:cNvPr id="542" name="Google Shape;542;p44"/>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a:t>
            </a:fld>
            <a:endParaRPr/>
          </a:p>
        </p:txBody>
      </p:sp>
      <p:pic>
        <p:nvPicPr>
          <p:cNvPr id="543" name="Google Shape;543;p44"/>
          <p:cNvPicPr preferRelativeResize="0"/>
          <p:nvPr/>
        </p:nvPicPr>
        <p:blipFill rotWithShape="1">
          <a:blip r:embed="rId3"/>
          <a:srcRect t="-1184" b="20552"/>
          <a:stretch/>
        </p:blipFill>
        <p:spPr>
          <a:xfrm>
            <a:off x="779100" y="1836175"/>
            <a:ext cx="1429200" cy="1429200"/>
          </a:xfrm>
          <a:prstGeom prst="ellipse">
            <a:avLst/>
          </a:prstGeom>
          <a:noFill/>
          <a:ln>
            <a:noFill/>
          </a:ln>
        </p:spPr>
      </p:pic>
      <p:sp>
        <p:nvSpPr>
          <p:cNvPr id="544" name="Google Shape;544;p44"/>
          <p:cNvSpPr txBox="1"/>
          <p:nvPr/>
        </p:nvSpPr>
        <p:spPr>
          <a:xfrm>
            <a:off x="783923" y="3390112"/>
            <a:ext cx="1429200" cy="704700"/>
          </a:xfrm>
          <a:prstGeom prst="rect">
            <a:avLst/>
          </a:prstGeom>
          <a:noFill/>
          <a:ln>
            <a:noFill/>
          </a:ln>
        </p:spPr>
        <p:txBody>
          <a:bodyPr spcFirstLastPara="1" wrap="square" lIns="0" tIns="0" rIns="0" bIns="0" anchor="t" anchorCtr="0">
            <a:noAutofit/>
          </a:bodyPr>
          <a:lstStyle/>
          <a:p>
            <a:pPr lvl="0" algn="ctr"/>
            <a:r>
              <a:rPr lang="en" sz="1600" b="1" dirty="0">
                <a:solidFill>
                  <a:schemeClr val="dk1"/>
                </a:solidFill>
                <a:latin typeface="+mj-lt"/>
                <a:ea typeface="Fira Sans"/>
                <a:cs typeface="Fira Sans"/>
                <a:sym typeface="Fira Sans"/>
              </a:rPr>
              <a:t>Ang</a:t>
            </a:r>
            <a:r>
              <a:rPr lang="en-US" sz="1600" b="1" dirty="0">
                <a:solidFill>
                  <a:schemeClr val="dk1"/>
                </a:solidFill>
                <a:latin typeface="+mj-lt"/>
                <a:ea typeface="Fira Sans"/>
                <a:cs typeface="Fira Sans"/>
                <a:sym typeface="Fira Sans"/>
              </a:rPr>
              <a:t>é</a:t>
            </a:r>
            <a:r>
              <a:rPr lang="en" sz="1600" b="1" dirty="0">
                <a:solidFill>
                  <a:schemeClr val="dk1"/>
                </a:solidFill>
                <a:latin typeface="+mj-lt"/>
                <a:ea typeface="Fira Sans"/>
                <a:cs typeface="Fira Sans"/>
                <a:sym typeface="Fira Sans"/>
              </a:rPr>
              <a:t>lica Careaga</a:t>
            </a:r>
            <a:br>
              <a:rPr lang="en" sz="1800" dirty="0">
                <a:latin typeface="+mj-lt"/>
                <a:ea typeface="Fira Sans"/>
                <a:cs typeface="Fira Sans"/>
                <a:sym typeface="Fira Sans"/>
              </a:rPr>
            </a:br>
            <a:r>
              <a:rPr lang="en-US" sz="1200" dirty="0" err="1">
                <a:latin typeface="+mj-lt"/>
                <a:ea typeface="Fira Sans"/>
                <a:cs typeface="Fira Sans"/>
                <a:sym typeface="Fira Sans"/>
              </a:rPr>
              <a:t>Directora</a:t>
            </a:r>
            <a:r>
              <a:rPr lang="en-US" sz="1200" dirty="0">
                <a:latin typeface="+mj-lt"/>
                <a:ea typeface="Fira Sans"/>
                <a:cs typeface="Fira Sans"/>
                <a:sym typeface="Fira Sans"/>
              </a:rPr>
              <a:t> </a:t>
            </a:r>
            <a:r>
              <a:rPr lang="en-US" sz="1200" dirty="0" err="1">
                <a:latin typeface="+mj-lt"/>
                <a:ea typeface="Fira Sans"/>
                <a:cs typeface="Fira Sans"/>
                <a:sym typeface="Fira Sans"/>
              </a:rPr>
              <a:t>ejecutiva</a:t>
            </a:r>
            <a:r>
              <a:rPr lang="en-US" sz="1200" dirty="0">
                <a:latin typeface="+mj-lt"/>
                <a:ea typeface="Fira Sans"/>
                <a:cs typeface="Fira Sans"/>
                <a:sym typeface="Fira Sans"/>
              </a:rPr>
              <a:t>, CASE América Latina</a:t>
            </a:r>
            <a:endParaRPr sz="1200" dirty="0">
              <a:solidFill>
                <a:schemeClr val="dk2"/>
              </a:solidFill>
              <a:latin typeface="+mj-lt"/>
              <a:ea typeface="Fira Sans"/>
              <a:cs typeface="Fira Sans"/>
              <a:sym typeface="Fira Sans"/>
            </a:endParaRPr>
          </a:p>
          <a:p>
            <a:pPr marL="0" lvl="0" indent="0" algn="ctr" rtl="0">
              <a:spcBef>
                <a:spcPts val="400"/>
              </a:spcBef>
              <a:spcAft>
                <a:spcPts val="0"/>
              </a:spcAft>
              <a:buNone/>
            </a:pPr>
            <a:endParaRPr sz="1200" dirty="0">
              <a:latin typeface="+mj-lt"/>
              <a:ea typeface="Fira Sans"/>
              <a:cs typeface="Fira Sans"/>
              <a:sym typeface="Fira Sans"/>
            </a:endParaRPr>
          </a:p>
          <a:p>
            <a:pPr marL="0" lvl="0" indent="0" algn="ctr" rtl="0">
              <a:spcBef>
                <a:spcPts val="400"/>
              </a:spcBef>
              <a:spcAft>
                <a:spcPts val="400"/>
              </a:spcAft>
              <a:buNone/>
            </a:pPr>
            <a:endParaRPr dirty="0">
              <a:latin typeface="+mj-lt"/>
              <a:ea typeface="Fira Sans"/>
              <a:cs typeface="Fira Sans"/>
              <a:sym typeface="Fira Sans"/>
            </a:endParaRPr>
          </a:p>
        </p:txBody>
      </p:sp>
      <p:pic>
        <p:nvPicPr>
          <p:cNvPr id="545" name="Google Shape;545;p44"/>
          <p:cNvPicPr preferRelativeResize="0"/>
          <p:nvPr/>
        </p:nvPicPr>
        <p:blipFill rotWithShape="1">
          <a:blip r:embed="rId4"/>
          <a:srcRect l="3606" t="-1058" r="324" b="29018"/>
          <a:stretch/>
        </p:blipFill>
        <p:spPr>
          <a:xfrm>
            <a:off x="3244504" y="1836175"/>
            <a:ext cx="1429200" cy="1429200"/>
          </a:xfrm>
          <a:prstGeom prst="ellipse">
            <a:avLst/>
          </a:prstGeom>
          <a:noFill/>
          <a:ln>
            <a:noFill/>
          </a:ln>
        </p:spPr>
      </p:pic>
      <p:sp>
        <p:nvSpPr>
          <p:cNvPr id="546" name="Google Shape;546;p44"/>
          <p:cNvSpPr txBox="1"/>
          <p:nvPr/>
        </p:nvSpPr>
        <p:spPr>
          <a:xfrm>
            <a:off x="3249327" y="3390112"/>
            <a:ext cx="1429200" cy="704700"/>
          </a:xfrm>
          <a:prstGeom prst="rect">
            <a:avLst/>
          </a:prstGeom>
          <a:noFill/>
          <a:ln>
            <a:noFill/>
          </a:ln>
        </p:spPr>
        <p:txBody>
          <a:bodyPr spcFirstLastPara="1" wrap="square" lIns="0" tIns="0" rIns="0" bIns="0" anchor="t" anchorCtr="0">
            <a:noAutofit/>
          </a:bodyPr>
          <a:lstStyle/>
          <a:p>
            <a:pPr lvl="0" algn="ctr"/>
            <a:r>
              <a:rPr lang="en" sz="1600" b="1" dirty="0">
                <a:solidFill>
                  <a:schemeClr val="dk1"/>
                </a:solidFill>
                <a:latin typeface="+mj-lt"/>
                <a:ea typeface="Fira Sans"/>
                <a:cs typeface="Fira Sans"/>
                <a:sym typeface="Fira Sans"/>
              </a:rPr>
              <a:t>Jenny Cooke Smith</a:t>
            </a:r>
            <a:br>
              <a:rPr lang="en" dirty="0">
                <a:latin typeface="+mj-lt"/>
                <a:ea typeface="Fira Sans"/>
                <a:cs typeface="Fira Sans"/>
                <a:sym typeface="Fira Sans"/>
              </a:rPr>
            </a:br>
            <a:r>
              <a:rPr lang="en-US" sz="1200" dirty="0" err="1">
                <a:latin typeface="+mj-lt"/>
                <a:ea typeface="Fira Sans"/>
                <a:cs typeface="Fira Sans"/>
                <a:sym typeface="Fira Sans"/>
              </a:rPr>
              <a:t>Directora</a:t>
            </a:r>
            <a:r>
              <a:rPr lang="en-US" sz="1200" dirty="0">
                <a:latin typeface="+mj-lt"/>
                <a:ea typeface="Fira Sans"/>
                <a:cs typeface="Fira Sans"/>
                <a:sym typeface="Fira Sans"/>
              </a:rPr>
              <a:t> </a:t>
            </a:r>
            <a:r>
              <a:rPr lang="en-US" sz="1200" dirty="0" err="1">
                <a:latin typeface="+mj-lt"/>
                <a:ea typeface="Fira Sans"/>
                <a:cs typeface="Fira Sans"/>
                <a:sym typeface="Fira Sans"/>
              </a:rPr>
              <a:t>ejecutiva</a:t>
            </a:r>
            <a:r>
              <a:rPr lang="en-US" sz="1200" dirty="0">
                <a:latin typeface="+mj-lt"/>
                <a:ea typeface="Fira Sans"/>
                <a:cs typeface="Fira Sans"/>
                <a:sym typeface="Fira Sans"/>
              </a:rPr>
              <a:t>, CASE Insights</a:t>
            </a:r>
            <a:endParaRPr dirty="0">
              <a:latin typeface="+mj-lt"/>
              <a:ea typeface="Fira Sans"/>
              <a:cs typeface="Fira Sans"/>
              <a:sym typeface="Fira Sans"/>
            </a:endParaRPr>
          </a:p>
        </p:txBody>
      </p:sp>
      <p:pic>
        <p:nvPicPr>
          <p:cNvPr id="547" name="Google Shape;547;p44"/>
          <p:cNvPicPr preferRelativeResize="0"/>
          <p:nvPr/>
        </p:nvPicPr>
        <p:blipFill rotWithShape="1">
          <a:blip r:embed="rId5"/>
          <a:srcRect l="317" t="6951" r="6029" b="13405"/>
          <a:stretch/>
        </p:blipFill>
        <p:spPr>
          <a:xfrm>
            <a:off x="5714732" y="1857150"/>
            <a:ext cx="1429200" cy="1429200"/>
          </a:xfrm>
          <a:prstGeom prst="ellipse">
            <a:avLst/>
          </a:prstGeom>
          <a:noFill/>
          <a:ln>
            <a:noFill/>
          </a:ln>
        </p:spPr>
      </p:pic>
      <p:sp>
        <p:nvSpPr>
          <p:cNvPr id="548" name="Google Shape;548;p44"/>
          <p:cNvSpPr txBox="1"/>
          <p:nvPr/>
        </p:nvSpPr>
        <p:spPr>
          <a:xfrm>
            <a:off x="5714731" y="3464427"/>
            <a:ext cx="1429200" cy="704700"/>
          </a:xfrm>
          <a:prstGeom prst="rect">
            <a:avLst/>
          </a:prstGeom>
          <a:noFill/>
          <a:ln>
            <a:noFill/>
          </a:ln>
        </p:spPr>
        <p:txBody>
          <a:bodyPr spcFirstLastPara="1" wrap="square" lIns="0" tIns="0" rIns="0" bIns="0" anchor="t" anchorCtr="0">
            <a:noAutofit/>
          </a:bodyPr>
          <a:lstStyle/>
          <a:p>
            <a:pPr lvl="0" algn="ctr"/>
            <a:r>
              <a:rPr lang="en" sz="1600" b="1" dirty="0">
                <a:solidFill>
                  <a:schemeClr val="dk1"/>
                </a:solidFill>
                <a:latin typeface="+mj-lt"/>
                <a:ea typeface="Fira Sans"/>
                <a:cs typeface="Fira Sans"/>
                <a:sym typeface="Fira Sans"/>
              </a:rPr>
              <a:t>Laura Arias</a:t>
            </a:r>
            <a:br>
              <a:rPr lang="en" dirty="0">
                <a:latin typeface="+mj-lt"/>
                <a:ea typeface="Fira Sans"/>
                <a:cs typeface="Fira Sans"/>
                <a:sym typeface="Fira Sans"/>
              </a:rPr>
            </a:br>
            <a:r>
              <a:rPr lang="es-ES" sz="1200" dirty="0">
                <a:solidFill>
                  <a:schemeClr val="dk2"/>
                </a:solidFill>
                <a:latin typeface="+mj-lt"/>
                <a:ea typeface="Fira Sans"/>
                <a:cs typeface="Fira Sans"/>
                <a:sym typeface="Fira Sans"/>
              </a:rPr>
              <a:t>Gerente, Servicios a los Miembros</a:t>
            </a:r>
            <a:endParaRPr dirty="0">
              <a:latin typeface="+mj-lt"/>
              <a:ea typeface="Fira Sans"/>
              <a:cs typeface="Fira Sans"/>
              <a:sym typeface="Fira Sans"/>
            </a:endParaRPr>
          </a:p>
        </p:txBody>
      </p:sp>
    </p:spTree>
    <p:extLst>
      <p:ext uri="{BB962C8B-B14F-4D97-AF65-F5344CB8AC3E}">
        <p14:creationId xmlns:p14="http://schemas.microsoft.com/office/powerpoint/2010/main" val="2431689993"/>
      </p:ext>
    </p:extLst>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1AD73FC7-64EA-227D-F533-9A9901E46BD7}"/>
            </a:ext>
          </a:extLst>
        </p:cNvPr>
        <p:cNvGrpSpPr/>
        <p:nvPr/>
      </p:nvGrpSpPr>
      <p:grpSpPr>
        <a:xfrm>
          <a:off x="0" y="0"/>
          <a:ext cx="0" cy="0"/>
          <a:chOff x="0" y="0"/>
          <a:chExt cx="0" cy="0"/>
        </a:xfrm>
      </p:grpSpPr>
      <p:sp>
        <p:nvSpPr>
          <p:cNvPr id="121" name="Google Shape;121;p17">
            <a:extLst>
              <a:ext uri="{FF2B5EF4-FFF2-40B4-BE49-F238E27FC236}">
                <a16:creationId xmlns:a16="http://schemas.microsoft.com/office/drawing/2014/main" id="{E7E35608-C072-1B3B-13D7-4EFB3830F44F}"/>
              </a:ext>
            </a:extLst>
          </p:cNvPr>
          <p:cNvSpPr txBox="1">
            <a:spLocks noGrp="1"/>
          </p:cNvSpPr>
          <p:nvPr>
            <p:ph type="title"/>
          </p:nvPr>
        </p:nvSpPr>
        <p:spPr>
          <a:xfrm>
            <a:off x="617947" y="771033"/>
            <a:ext cx="6962100" cy="396300"/>
          </a:xfrm>
          <a:prstGeom prst="rect">
            <a:avLst/>
          </a:prstGeom>
        </p:spPr>
        <p:txBody>
          <a:bodyPr spcFirstLastPara="1" wrap="square" lIns="0" tIns="0" rIns="0" bIns="0" anchor="b" anchorCtr="0">
            <a:noAutofit/>
          </a:bodyPr>
          <a:lstStyle/>
          <a:p>
            <a:pPr lvl="0"/>
            <a:r>
              <a:rPr lang="es-ES" sz="2400">
                <a:solidFill>
                  <a:srgbClr val="005984"/>
                </a:solidFill>
              </a:rPr>
              <a:t>Los fondos recibidos están correlacionados con la duración del programa de procuración de fondos. </a:t>
            </a:r>
            <a:endParaRPr sz="2400">
              <a:solidFill>
                <a:srgbClr val="005984"/>
              </a:solidFill>
            </a:endParaRPr>
          </a:p>
        </p:txBody>
      </p:sp>
      <p:sp>
        <p:nvSpPr>
          <p:cNvPr id="123" name="Google Shape;123;p17">
            <a:extLst>
              <a:ext uri="{FF2B5EF4-FFF2-40B4-BE49-F238E27FC236}">
                <a16:creationId xmlns:a16="http://schemas.microsoft.com/office/drawing/2014/main" id="{D63DAE7D-B8C3-3D75-5667-3C1A3ABBF818}"/>
              </a:ext>
            </a:extLst>
          </p:cNvPr>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20</a:t>
            </a:fld>
            <a:endParaRPr/>
          </a:p>
        </p:txBody>
      </p:sp>
      <p:graphicFrame>
        <p:nvGraphicFramePr>
          <p:cNvPr id="5" name="Chart 4">
            <a:extLst>
              <a:ext uri="{FF2B5EF4-FFF2-40B4-BE49-F238E27FC236}">
                <a16:creationId xmlns:a16="http://schemas.microsoft.com/office/drawing/2014/main" id="{1BC59B94-379E-6C2E-D110-4E0AE4BBCA81}"/>
              </a:ext>
            </a:extLst>
          </p:cNvPr>
          <p:cNvGraphicFramePr>
            <a:graphicFrameLocks/>
          </p:cNvGraphicFramePr>
          <p:nvPr>
            <p:extLst>
              <p:ext uri="{D42A27DB-BD31-4B8C-83A1-F6EECF244321}">
                <p14:modId xmlns:p14="http://schemas.microsoft.com/office/powerpoint/2010/main" val="3698872819"/>
              </p:ext>
            </p:extLst>
          </p:nvPr>
        </p:nvGraphicFramePr>
        <p:xfrm>
          <a:off x="515149" y="1253766"/>
          <a:ext cx="6962100" cy="3496085"/>
        </p:xfrm>
        <a:graphic>
          <a:graphicData uri="http://schemas.openxmlformats.org/drawingml/2006/chart">
            <c:chart xmlns:c="http://schemas.openxmlformats.org/drawingml/2006/chart" xmlns:r="http://schemas.openxmlformats.org/officeDocument/2006/relationships" r:id="rId3"/>
          </a:graphicData>
        </a:graphic>
      </p:graphicFrame>
      <p:sp>
        <p:nvSpPr>
          <p:cNvPr id="7" name="Speech Bubble: Rectangle 6">
            <a:extLst>
              <a:ext uri="{FF2B5EF4-FFF2-40B4-BE49-F238E27FC236}">
                <a16:creationId xmlns:a16="http://schemas.microsoft.com/office/drawing/2014/main" id="{9A4B73DF-002A-CDB5-8953-578D75947823}"/>
              </a:ext>
            </a:extLst>
          </p:cNvPr>
          <p:cNvSpPr/>
          <p:nvPr/>
        </p:nvSpPr>
        <p:spPr>
          <a:xfrm>
            <a:off x="3082564" y="1281037"/>
            <a:ext cx="1489436" cy="396300"/>
          </a:xfrm>
          <a:prstGeom prst="wedgeRectCallout">
            <a:avLst>
              <a:gd name="adj1" fmla="val -61356"/>
              <a:gd name="adj2" fmla="val -20936"/>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t>6 </a:t>
            </a:r>
            <a:r>
              <a:rPr lang="en-US" err="1"/>
              <a:t>universidades</a:t>
            </a:r>
            <a:endParaRPr lang="en-US"/>
          </a:p>
        </p:txBody>
      </p:sp>
      <p:sp>
        <p:nvSpPr>
          <p:cNvPr id="8" name="Speech Bubble: Rectangle 7">
            <a:extLst>
              <a:ext uri="{FF2B5EF4-FFF2-40B4-BE49-F238E27FC236}">
                <a16:creationId xmlns:a16="http://schemas.microsoft.com/office/drawing/2014/main" id="{04504494-5CC5-5889-6581-A88DEA2CEAB3}"/>
              </a:ext>
            </a:extLst>
          </p:cNvPr>
          <p:cNvSpPr/>
          <p:nvPr/>
        </p:nvSpPr>
        <p:spPr>
          <a:xfrm>
            <a:off x="4430598" y="2100907"/>
            <a:ext cx="1489436" cy="396300"/>
          </a:xfrm>
          <a:prstGeom prst="wedgeRectCallout">
            <a:avLst>
              <a:gd name="adj1" fmla="val -27179"/>
              <a:gd name="adj2" fmla="val 93242"/>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t>9 </a:t>
            </a:r>
            <a:r>
              <a:rPr lang="en-US" err="1"/>
              <a:t>universidades</a:t>
            </a:r>
            <a:endParaRPr lang="en-US"/>
          </a:p>
        </p:txBody>
      </p:sp>
      <p:sp>
        <p:nvSpPr>
          <p:cNvPr id="9" name="Speech Bubble: Rectangle 8">
            <a:extLst>
              <a:ext uri="{FF2B5EF4-FFF2-40B4-BE49-F238E27FC236}">
                <a16:creationId xmlns:a16="http://schemas.microsoft.com/office/drawing/2014/main" id="{739011F4-7E62-42B8-B9B9-4EF8E009D5BC}"/>
              </a:ext>
            </a:extLst>
          </p:cNvPr>
          <p:cNvSpPr/>
          <p:nvPr/>
        </p:nvSpPr>
        <p:spPr>
          <a:xfrm>
            <a:off x="6214057" y="3155585"/>
            <a:ext cx="1489436" cy="396300"/>
          </a:xfrm>
          <a:prstGeom prst="wedgeRectCallout">
            <a:avLst>
              <a:gd name="adj1" fmla="val -27179"/>
              <a:gd name="adj2" fmla="val 93242"/>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t>4 </a:t>
            </a:r>
            <a:r>
              <a:rPr lang="en-US" err="1"/>
              <a:t>universidades</a:t>
            </a:r>
            <a:endParaRPr lang="en-US"/>
          </a:p>
        </p:txBody>
      </p:sp>
    </p:spTree>
    <p:extLst>
      <p:ext uri="{BB962C8B-B14F-4D97-AF65-F5344CB8AC3E}">
        <p14:creationId xmlns:p14="http://schemas.microsoft.com/office/powerpoint/2010/main" val="426322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E2DD2-E6E7-622B-C235-1458CED6B71C}"/>
              </a:ext>
            </a:extLst>
          </p:cNvPr>
          <p:cNvSpPr>
            <a:spLocks noGrp="1"/>
          </p:cNvSpPr>
          <p:nvPr>
            <p:ph type="title"/>
          </p:nvPr>
        </p:nvSpPr>
        <p:spPr/>
        <p:txBody>
          <a:bodyPr/>
          <a:lstStyle/>
          <a:p>
            <a:r>
              <a:rPr lang="en-US" err="1"/>
              <a:t>Fondos</a:t>
            </a:r>
            <a:r>
              <a:rPr lang="en-US"/>
              <a:t> </a:t>
            </a:r>
            <a:r>
              <a:rPr lang="en-US" err="1"/>
              <a:t>recibidos</a:t>
            </a:r>
            <a:r>
              <a:rPr lang="en-US"/>
              <a:t>, n</a:t>
            </a:r>
            <a:r>
              <a:rPr lang="es-MX">
                <a:latin typeface="Lato Black"/>
                <a:ea typeface="Lato Black"/>
                <a:cs typeface="Lato Black"/>
              </a:rPr>
              <a:t>ú</a:t>
            </a:r>
            <a:r>
              <a:rPr lang="en-US" err="1"/>
              <a:t>mero</a:t>
            </a:r>
            <a:r>
              <a:rPr lang="en-US"/>
              <a:t> de </a:t>
            </a:r>
            <a:r>
              <a:rPr lang="en-US" err="1"/>
              <a:t>donantes</a:t>
            </a:r>
            <a:endParaRPr lang="en-US"/>
          </a:p>
        </p:txBody>
      </p:sp>
      <p:sp>
        <p:nvSpPr>
          <p:cNvPr id="4" name="Slide Number Placeholder 3">
            <a:extLst>
              <a:ext uri="{FF2B5EF4-FFF2-40B4-BE49-F238E27FC236}">
                <a16:creationId xmlns:a16="http://schemas.microsoft.com/office/drawing/2014/main" id="{B3B1CCC2-4516-1A55-1E95-A32F6F940D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graphicFrame>
        <p:nvGraphicFramePr>
          <p:cNvPr id="3" name="Chart 2">
            <a:extLst>
              <a:ext uri="{FF2B5EF4-FFF2-40B4-BE49-F238E27FC236}">
                <a16:creationId xmlns:a16="http://schemas.microsoft.com/office/drawing/2014/main" id="{2C34BDAB-2C9D-8B49-D826-3022491F57EB}"/>
              </a:ext>
            </a:extLst>
          </p:cNvPr>
          <p:cNvGraphicFramePr>
            <a:graphicFrameLocks/>
          </p:cNvGraphicFramePr>
          <p:nvPr>
            <p:extLst>
              <p:ext uri="{D42A27DB-BD31-4B8C-83A1-F6EECF244321}">
                <p14:modId xmlns:p14="http://schemas.microsoft.com/office/powerpoint/2010/main" val="431383733"/>
              </p:ext>
            </p:extLst>
          </p:nvPr>
        </p:nvGraphicFramePr>
        <p:xfrm>
          <a:off x="865473" y="1338607"/>
          <a:ext cx="6581701" cy="331768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E2E699D6-67F9-C1BD-AC42-7015AA259A11}"/>
              </a:ext>
            </a:extLst>
          </p:cNvPr>
          <p:cNvSpPr txBox="1"/>
          <p:nvPr/>
        </p:nvSpPr>
        <p:spPr>
          <a:xfrm>
            <a:off x="865473" y="1338607"/>
            <a:ext cx="2858475" cy="307777"/>
          </a:xfrm>
          <a:prstGeom prst="rect">
            <a:avLst/>
          </a:prstGeom>
          <a:noFill/>
        </p:spPr>
        <p:txBody>
          <a:bodyPr wrap="none" rtlCol="0">
            <a:spAutoFit/>
          </a:bodyPr>
          <a:lstStyle/>
          <a:p>
            <a:r>
              <a:rPr lang="en-US">
                <a:latin typeface="+mj-lt"/>
              </a:rPr>
              <a:t>La </a:t>
            </a:r>
            <a:r>
              <a:rPr lang="en-US" err="1">
                <a:latin typeface="+mj-lt"/>
              </a:rPr>
              <a:t>mediana</a:t>
            </a:r>
            <a:r>
              <a:rPr lang="en-US">
                <a:latin typeface="+mj-lt"/>
              </a:rPr>
              <a:t>, </a:t>
            </a:r>
            <a:r>
              <a:rPr lang="en-US" err="1">
                <a:latin typeface="+mj-lt"/>
              </a:rPr>
              <a:t>número</a:t>
            </a:r>
            <a:r>
              <a:rPr lang="en-US">
                <a:latin typeface="+mj-lt"/>
              </a:rPr>
              <a:t> de </a:t>
            </a:r>
            <a:r>
              <a:rPr lang="en-US" err="1">
                <a:latin typeface="+mj-lt"/>
              </a:rPr>
              <a:t>donantes</a:t>
            </a:r>
            <a:endParaRPr lang="en-US">
              <a:latin typeface="+mj-lt"/>
            </a:endParaRPr>
          </a:p>
        </p:txBody>
      </p:sp>
    </p:spTree>
    <p:extLst>
      <p:ext uri="{BB962C8B-B14F-4D97-AF65-F5344CB8AC3E}">
        <p14:creationId xmlns:p14="http://schemas.microsoft.com/office/powerpoint/2010/main" val="2159760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E537E-CA08-036F-2D58-E1868BF0526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2791C2-3BE1-A463-2F35-0737D1ED7190}"/>
              </a:ext>
            </a:extLst>
          </p:cNvPr>
          <p:cNvSpPr>
            <a:spLocks noGrp="1"/>
          </p:cNvSpPr>
          <p:nvPr>
            <p:ph type="sldNum" idx="12"/>
          </p:nvPr>
        </p:nvSpPr>
        <p:spPr/>
        <p:txBody>
          <a:bodyPr/>
          <a:lstStyle/>
          <a:p>
            <a:fld id="{00000000-1234-1234-1234-123412341234}" type="slidenum">
              <a:rPr lang="en" smtClean="0"/>
              <a:pPr/>
              <a:t>22</a:t>
            </a:fld>
            <a:endParaRPr lang="en"/>
          </a:p>
        </p:txBody>
      </p:sp>
      <p:sp>
        <p:nvSpPr>
          <p:cNvPr id="7" name="Rectangle 6">
            <a:extLst>
              <a:ext uri="{FF2B5EF4-FFF2-40B4-BE49-F238E27FC236}">
                <a16:creationId xmlns:a16="http://schemas.microsoft.com/office/drawing/2014/main" id="{9781F3D0-E6A8-4483-CA15-462BE1CED4DF}"/>
              </a:ext>
            </a:extLst>
          </p:cNvPr>
          <p:cNvSpPr/>
          <p:nvPr/>
        </p:nvSpPr>
        <p:spPr>
          <a:xfrm>
            <a:off x="1574275" y="1090268"/>
            <a:ext cx="4935827" cy="2661305"/>
          </a:xfrm>
          <a:prstGeom prst="rect">
            <a:avLst/>
          </a:prstGeom>
          <a:solidFill>
            <a:srgbClr val="3FA6C4"/>
          </a:solidFill>
        </p:spPr>
        <p:style>
          <a:lnRef idx="3">
            <a:schemeClr val="lt1"/>
          </a:lnRef>
          <a:fillRef idx="1">
            <a:schemeClr val="accent3"/>
          </a:fillRef>
          <a:effectRef idx="1">
            <a:schemeClr val="accent3"/>
          </a:effectRef>
          <a:fontRef idx="minor">
            <a:schemeClr val="lt1"/>
          </a:fontRef>
        </p:style>
        <p:txBody>
          <a:bodyPr rtlCol="0" anchor="ctr"/>
          <a:lstStyle/>
          <a:p>
            <a:pPr lvl="0"/>
            <a:r>
              <a:rPr lang="es-ES" sz="2400"/>
              <a:t>3.  Las donaciones individuales representan una parte mayor de los fondos recibidos de lo previsto, en comparación con otras regiones.</a:t>
            </a:r>
            <a:endParaRPr lang="en-US" sz="2400"/>
          </a:p>
          <a:p>
            <a:pPr algn="ctr"/>
            <a:br>
              <a:rPr lang="en-US" sz="1200"/>
            </a:br>
            <a:endParaRPr lang="en-US" sz="1200"/>
          </a:p>
        </p:txBody>
      </p:sp>
    </p:spTree>
    <p:extLst>
      <p:ext uri="{BB962C8B-B14F-4D97-AF65-F5344CB8AC3E}">
        <p14:creationId xmlns:p14="http://schemas.microsoft.com/office/powerpoint/2010/main" val="1250798123"/>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6BE5C0-DF7C-FA77-1C31-9F11B4FD6ECD}"/>
              </a:ext>
            </a:extLst>
          </p:cNvPr>
          <p:cNvSpPr>
            <a:spLocks noGrp="1"/>
          </p:cNvSpPr>
          <p:nvPr>
            <p:ph type="title"/>
          </p:nvPr>
        </p:nvSpPr>
        <p:spPr>
          <a:xfrm>
            <a:off x="252919" y="470247"/>
            <a:ext cx="8062975" cy="396300"/>
          </a:xfrm>
        </p:spPr>
        <p:txBody>
          <a:bodyPr/>
          <a:lstStyle/>
          <a:p>
            <a:r>
              <a:rPr lang="es-MX" sz="2800" b="1" noProof="0">
                <a:latin typeface="+mj-lt"/>
              </a:rPr>
              <a:t>Fondos Recibidos por Tipo de Donante, promedio</a:t>
            </a:r>
          </a:p>
        </p:txBody>
      </p:sp>
      <p:sp>
        <p:nvSpPr>
          <p:cNvPr id="3" name="Slide Number Placeholder 2">
            <a:extLst>
              <a:ext uri="{FF2B5EF4-FFF2-40B4-BE49-F238E27FC236}">
                <a16:creationId xmlns:a16="http://schemas.microsoft.com/office/drawing/2014/main" id="{A76AB438-B070-DE1B-BB61-76F60A81C8F8}"/>
              </a:ext>
            </a:extLst>
          </p:cNvPr>
          <p:cNvSpPr>
            <a:spLocks noGrp="1"/>
          </p:cNvSpPr>
          <p:nvPr>
            <p:ph type="sldNum" idx="10"/>
          </p:nvPr>
        </p:nvSpPr>
        <p:spPr/>
        <p:txBody>
          <a:bodyPr/>
          <a:lstStyle/>
          <a:p>
            <a:fld id="{00000000-1234-1234-1234-123412341234}" type="slidenum">
              <a:rPr lang="es-MX" noProof="0" smtClean="0"/>
              <a:pPr/>
              <a:t>23</a:t>
            </a:fld>
            <a:endParaRPr lang="es-MX" noProof="0"/>
          </a:p>
        </p:txBody>
      </p:sp>
      <p:graphicFrame>
        <p:nvGraphicFramePr>
          <p:cNvPr id="9" name="Chart 8">
            <a:extLst>
              <a:ext uri="{FF2B5EF4-FFF2-40B4-BE49-F238E27FC236}">
                <a16:creationId xmlns:a16="http://schemas.microsoft.com/office/drawing/2014/main" id="{7BD1C182-92AA-0333-CA66-1165B4D2DA27}"/>
              </a:ext>
            </a:extLst>
          </p:cNvPr>
          <p:cNvGraphicFramePr>
            <a:graphicFrameLocks/>
          </p:cNvGraphicFramePr>
          <p:nvPr>
            <p:extLst>
              <p:ext uri="{D42A27DB-BD31-4B8C-83A1-F6EECF244321}">
                <p14:modId xmlns:p14="http://schemas.microsoft.com/office/powerpoint/2010/main" val="3362626713"/>
              </p:ext>
            </p:extLst>
          </p:nvPr>
        </p:nvGraphicFramePr>
        <p:xfrm>
          <a:off x="4666553" y="1025119"/>
          <a:ext cx="4224528" cy="35661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Chart 1">
            <a:extLst>
              <a:ext uri="{FF2B5EF4-FFF2-40B4-BE49-F238E27FC236}">
                <a16:creationId xmlns:a16="http://schemas.microsoft.com/office/drawing/2014/main" id="{01824A4F-998F-3666-09CA-D7C14B8C61F5}"/>
              </a:ext>
            </a:extLst>
          </p:cNvPr>
          <p:cNvGraphicFramePr>
            <a:graphicFrameLocks/>
          </p:cNvGraphicFramePr>
          <p:nvPr>
            <p:extLst>
              <p:ext uri="{D42A27DB-BD31-4B8C-83A1-F6EECF244321}">
                <p14:modId xmlns:p14="http://schemas.microsoft.com/office/powerpoint/2010/main" val="73526245"/>
              </p:ext>
            </p:extLst>
          </p:nvPr>
        </p:nvGraphicFramePr>
        <p:xfrm>
          <a:off x="252919" y="1025119"/>
          <a:ext cx="4224528" cy="35661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58367342"/>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E4FF8-9DFA-4C5A-0512-3F3E7EF5772C}"/>
              </a:ext>
            </a:extLst>
          </p:cNvPr>
          <p:cNvSpPr>
            <a:spLocks noGrp="1"/>
          </p:cNvSpPr>
          <p:nvPr>
            <p:ph type="title"/>
          </p:nvPr>
        </p:nvSpPr>
        <p:spPr>
          <a:xfrm>
            <a:off x="707180" y="2396582"/>
            <a:ext cx="2753455" cy="396300"/>
          </a:xfrm>
        </p:spPr>
        <p:txBody>
          <a:bodyPr/>
          <a:lstStyle/>
          <a:p>
            <a:r>
              <a:rPr lang="es-ES" b="1">
                <a:latin typeface="+mj-lt"/>
              </a:rPr>
              <a:t>Comparación con otras regiones: porcentaje de apoyo de los individuos</a:t>
            </a:r>
            <a:endParaRPr lang="en-US" b="1">
              <a:latin typeface="+mj-lt"/>
            </a:endParaRPr>
          </a:p>
        </p:txBody>
      </p:sp>
      <p:sp>
        <p:nvSpPr>
          <p:cNvPr id="3" name="Slide Number Placeholder 2">
            <a:extLst>
              <a:ext uri="{FF2B5EF4-FFF2-40B4-BE49-F238E27FC236}">
                <a16:creationId xmlns:a16="http://schemas.microsoft.com/office/drawing/2014/main" id="{87693A42-D742-C798-46AE-792FA5A6DB95}"/>
              </a:ext>
            </a:extLst>
          </p:cNvPr>
          <p:cNvSpPr>
            <a:spLocks noGrp="1"/>
          </p:cNvSpPr>
          <p:nvPr>
            <p:ph type="sldNum" idx="10"/>
          </p:nvPr>
        </p:nvSpPr>
        <p:spPr/>
        <p:txBody>
          <a:bodyPr/>
          <a:lstStyle/>
          <a:p>
            <a:fld id="{00000000-1234-1234-1234-123412341234}" type="slidenum">
              <a:rPr lang="en" smtClean="0"/>
              <a:pPr/>
              <a:t>24</a:t>
            </a:fld>
            <a:endParaRPr lang="en"/>
          </a:p>
        </p:txBody>
      </p:sp>
      <p:pic>
        <p:nvPicPr>
          <p:cNvPr id="7" name="Picture 6">
            <a:extLst>
              <a:ext uri="{FF2B5EF4-FFF2-40B4-BE49-F238E27FC236}">
                <a16:creationId xmlns:a16="http://schemas.microsoft.com/office/drawing/2014/main" id="{94A37A94-B367-BB6D-8E34-18E69C338277}"/>
              </a:ext>
            </a:extLst>
          </p:cNvPr>
          <p:cNvPicPr>
            <a:picLocks noChangeAspect="1"/>
          </p:cNvPicPr>
          <p:nvPr/>
        </p:nvPicPr>
        <p:blipFill>
          <a:blip r:embed="rId2"/>
          <a:stretch>
            <a:fillRect/>
          </a:stretch>
        </p:blipFill>
        <p:spPr>
          <a:xfrm>
            <a:off x="3727939" y="314325"/>
            <a:ext cx="4485341" cy="45148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50C3D21E-EF6E-01B1-AFBC-DE01B7BE3DEC}"/>
              </a:ext>
            </a:extLst>
          </p:cNvPr>
          <p:cNvSpPr txBox="1"/>
          <p:nvPr/>
        </p:nvSpPr>
        <p:spPr>
          <a:xfrm>
            <a:off x="949966" y="3400668"/>
            <a:ext cx="1477107" cy="892552"/>
          </a:xfrm>
          <a:prstGeom prst="rect">
            <a:avLst/>
          </a:prstGeom>
          <a:noFill/>
        </p:spPr>
        <p:txBody>
          <a:bodyPr wrap="square" rtlCol="0">
            <a:spAutoFit/>
          </a:bodyPr>
          <a:lstStyle/>
          <a:p>
            <a:pPr algn="ctr"/>
            <a:r>
              <a:rPr lang="en-US" sz="3600">
                <a:solidFill>
                  <a:schemeClr val="tx1">
                    <a:lumMod val="65000"/>
                    <a:lumOff val="35000"/>
                  </a:schemeClr>
                </a:solidFill>
                <a:latin typeface="+mj-lt"/>
              </a:rPr>
              <a:t>42%</a:t>
            </a:r>
          </a:p>
          <a:p>
            <a:r>
              <a:rPr lang="en-US" sz="1600">
                <a:solidFill>
                  <a:schemeClr val="tx1">
                    <a:lumMod val="65000"/>
                    <a:lumOff val="35000"/>
                  </a:schemeClr>
                </a:solidFill>
                <a:latin typeface="+mj-lt"/>
              </a:rPr>
              <a:t>Latin America</a:t>
            </a:r>
          </a:p>
        </p:txBody>
      </p:sp>
      <p:sp>
        <p:nvSpPr>
          <p:cNvPr id="9" name="Block Arc 8">
            <a:extLst>
              <a:ext uri="{FF2B5EF4-FFF2-40B4-BE49-F238E27FC236}">
                <a16:creationId xmlns:a16="http://schemas.microsoft.com/office/drawing/2014/main" id="{FE3FB403-B6B2-1CFA-C7E1-1CF1464E71D7}"/>
              </a:ext>
            </a:extLst>
          </p:cNvPr>
          <p:cNvSpPr/>
          <p:nvPr/>
        </p:nvSpPr>
        <p:spPr>
          <a:xfrm>
            <a:off x="681519" y="2959578"/>
            <a:ext cx="2055446" cy="2337728"/>
          </a:xfrm>
          <a:prstGeom prst="blockArc">
            <a:avLst>
              <a:gd name="adj1" fmla="val 10800000"/>
              <a:gd name="adj2" fmla="val 21505190"/>
              <a:gd name="adj3" fmla="val 8634"/>
            </a:avLst>
          </a:prstGeom>
          <a:no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Block Arc 9">
            <a:extLst>
              <a:ext uri="{FF2B5EF4-FFF2-40B4-BE49-F238E27FC236}">
                <a16:creationId xmlns:a16="http://schemas.microsoft.com/office/drawing/2014/main" id="{8500272B-112C-DD41-1D55-BA0261AA9E20}"/>
              </a:ext>
            </a:extLst>
          </p:cNvPr>
          <p:cNvSpPr/>
          <p:nvPr/>
        </p:nvSpPr>
        <p:spPr>
          <a:xfrm>
            <a:off x="681519" y="2959578"/>
            <a:ext cx="2055446" cy="2337728"/>
          </a:xfrm>
          <a:prstGeom prst="blockArc">
            <a:avLst>
              <a:gd name="adj1" fmla="val 10800000"/>
              <a:gd name="adj2" fmla="val 15559309"/>
              <a:gd name="adj3" fmla="val 9416"/>
            </a:avLst>
          </a:prstGeom>
          <a:solidFill>
            <a:srgbClr val="69C6B2"/>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35211756"/>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B15C8-D241-0D4D-E08C-B1E725A37D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ABA39E-F620-6BD9-B700-15D8066FCB34}"/>
              </a:ext>
            </a:extLst>
          </p:cNvPr>
          <p:cNvSpPr>
            <a:spLocks noGrp="1"/>
          </p:cNvSpPr>
          <p:nvPr>
            <p:ph type="title"/>
          </p:nvPr>
        </p:nvSpPr>
        <p:spPr>
          <a:xfrm>
            <a:off x="552486" y="586322"/>
            <a:ext cx="7585702" cy="396300"/>
          </a:xfrm>
        </p:spPr>
        <p:txBody>
          <a:bodyPr/>
          <a:lstStyle/>
          <a:p>
            <a:r>
              <a:rPr lang="es-MX">
                <a:latin typeface="Lato Black"/>
                <a:ea typeface="Lato Black"/>
                <a:cs typeface="Lato Black"/>
              </a:rPr>
              <a:t>Fondos recibidos, por tipo de donante ($)</a:t>
            </a:r>
            <a:endParaRPr lang="es-MX" noProof="0">
              <a:ea typeface="Lato Black"/>
              <a:cs typeface="Lato Black"/>
            </a:endParaRPr>
          </a:p>
        </p:txBody>
      </p:sp>
      <p:sp>
        <p:nvSpPr>
          <p:cNvPr id="3" name="Slide Number Placeholder 2">
            <a:extLst>
              <a:ext uri="{FF2B5EF4-FFF2-40B4-BE49-F238E27FC236}">
                <a16:creationId xmlns:a16="http://schemas.microsoft.com/office/drawing/2014/main" id="{6CF17DAF-21AF-3D8E-E20C-AB5150B9B368}"/>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s-MX" noProof="0" smtClean="0"/>
              <a:t>25</a:t>
            </a:fld>
            <a:endParaRPr lang="es-MX" noProof="0"/>
          </a:p>
        </p:txBody>
      </p:sp>
      <p:sp>
        <p:nvSpPr>
          <p:cNvPr id="7" name="TextBox 6">
            <a:extLst>
              <a:ext uri="{FF2B5EF4-FFF2-40B4-BE49-F238E27FC236}">
                <a16:creationId xmlns:a16="http://schemas.microsoft.com/office/drawing/2014/main" id="{7A5585D0-0E0D-3132-4E0C-C3835D31B95E}"/>
              </a:ext>
            </a:extLst>
          </p:cNvPr>
          <p:cNvSpPr txBox="1"/>
          <p:nvPr/>
        </p:nvSpPr>
        <p:spPr>
          <a:xfrm>
            <a:off x="552485" y="4690378"/>
            <a:ext cx="4572000" cy="276999"/>
          </a:xfrm>
          <a:prstGeom prst="rect">
            <a:avLst/>
          </a:prstGeom>
          <a:noFill/>
        </p:spPr>
        <p:txBody>
          <a:bodyPr wrap="square" lIns="91440" tIns="45720" rIns="91440" bIns="45720" anchor="t">
            <a:spAutoFit/>
          </a:bodyPr>
          <a:lstStyle/>
          <a:p>
            <a:r>
              <a:rPr lang="es-MX" sz="1200" i="1">
                <a:latin typeface="+mj-lt"/>
              </a:rPr>
              <a:t>Cada</a:t>
            </a:r>
            <a:r>
              <a:rPr lang="es-MX" sz="1200" i="1" noProof="0">
                <a:latin typeface="+mj-lt"/>
              </a:rPr>
              <a:t> barra suma el 100</a:t>
            </a:r>
            <a:r>
              <a:rPr lang="es-MX" sz="1200" i="1">
                <a:latin typeface="+mj-lt"/>
              </a:rPr>
              <a:t>%.</a:t>
            </a:r>
            <a:endParaRPr lang="es-MX" sz="1200" i="1" noProof="0">
              <a:latin typeface="+mj-lt"/>
            </a:endParaRPr>
          </a:p>
        </p:txBody>
      </p:sp>
      <p:graphicFrame>
        <p:nvGraphicFramePr>
          <p:cNvPr id="8" name="Chart 7">
            <a:extLst>
              <a:ext uri="{FF2B5EF4-FFF2-40B4-BE49-F238E27FC236}">
                <a16:creationId xmlns:a16="http://schemas.microsoft.com/office/drawing/2014/main" id="{2C7D07B1-0C4D-2AF7-328D-B1984EEC4D36}"/>
              </a:ext>
            </a:extLst>
          </p:cNvPr>
          <p:cNvGraphicFramePr>
            <a:graphicFrameLocks/>
          </p:cNvGraphicFramePr>
          <p:nvPr>
            <p:extLst>
              <p:ext uri="{D42A27DB-BD31-4B8C-83A1-F6EECF244321}">
                <p14:modId xmlns:p14="http://schemas.microsoft.com/office/powerpoint/2010/main" val="827233441"/>
              </p:ext>
            </p:extLst>
          </p:nvPr>
        </p:nvGraphicFramePr>
        <p:xfrm>
          <a:off x="552485" y="1192948"/>
          <a:ext cx="7585702" cy="33642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24389453"/>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7DA00-1549-069B-C0B8-BA21F260793A}"/>
              </a:ext>
            </a:extLst>
          </p:cNvPr>
          <p:cNvSpPr>
            <a:spLocks noGrp="1"/>
          </p:cNvSpPr>
          <p:nvPr>
            <p:ph type="title"/>
          </p:nvPr>
        </p:nvSpPr>
        <p:spPr/>
        <p:txBody>
          <a:bodyPr/>
          <a:lstStyle/>
          <a:p>
            <a:r>
              <a:rPr lang="en-US" err="1"/>
              <a:t>Fondos</a:t>
            </a:r>
            <a:r>
              <a:rPr lang="en-US"/>
              <a:t> </a:t>
            </a:r>
            <a:r>
              <a:rPr lang="en-US" err="1"/>
              <a:t>recibidos</a:t>
            </a:r>
            <a:r>
              <a:rPr lang="en-US"/>
              <a:t> </a:t>
            </a:r>
            <a:r>
              <a:rPr lang="en-US" err="1"/>
              <a:t>por</a:t>
            </a:r>
            <a:r>
              <a:rPr lang="en-US"/>
              <a:t> </a:t>
            </a:r>
            <a:r>
              <a:rPr lang="en-US" err="1"/>
              <a:t>donante</a:t>
            </a:r>
            <a:r>
              <a:rPr lang="en-US"/>
              <a:t>, </a:t>
            </a:r>
            <a:r>
              <a:rPr lang="en-US" err="1"/>
              <a:t>egresados</a:t>
            </a:r>
            <a:r>
              <a:rPr lang="en-US"/>
              <a:t> (</a:t>
            </a:r>
            <a:r>
              <a:rPr lang="en-US" err="1"/>
              <a:t>Promedio</a:t>
            </a:r>
            <a:r>
              <a:rPr lang="en-US"/>
              <a:t>)</a:t>
            </a:r>
          </a:p>
        </p:txBody>
      </p:sp>
      <p:sp>
        <p:nvSpPr>
          <p:cNvPr id="4" name="Slide Number Placeholder 3">
            <a:extLst>
              <a:ext uri="{FF2B5EF4-FFF2-40B4-BE49-F238E27FC236}">
                <a16:creationId xmlns:a16="http://schemas.microsoft.com/office/drawing/2014/main" id="{2452E418-AA6E-2F91-272C-4CB31B183F6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graphicFrame>
        <p:nvGraphicFramePr>
          <p:cNvPr id="5" name="Table 4">
            <a:extLst>
              <a:ext uri="{FF2B5EF4-FFF2-40B4-BE49-F238E27FC236}">
                <a16:creationId xmlns:a16="http://schemas.microsoft.com/office/drawing/2014/main" id="{27034493-9002-D0C3-467A-C53B6585489E}"/>
              </a:ext>
            </a:extLst>
          </p:cNvPr>
          <p:cNvGraphicFramePr>
            <a:graphicFrameLocks noGrp="1"/>
          </p:cNvGraphicFramePr>
          <p:nvPr>
            <p:extLst>
              <p:ext uri="{D42A27DB-BD31-4B8C-83A1-F6EECF244321}">
                <p14:modId xmlns:p14="http://schemas.microsoft.com/office/powerpoint/2010/main" val="1631427776"/>
              </p:ext>
            </p:extLst>
          </p:nvPr>
        </p:nvGraphicFramePr>
        <p:xfrm>
          <a:off x="779100" y="1505426"/>
          <a:ext cx="6445580" cy="2991161"/>
        </p:xfrm>
        <a:graphic>
          <a:graphicData uri="http://schemas.openxmlformats.org/drawingml/2006/table">
            <a:tbl>
              <a:tblPr firstRow="1" bandRow="1">
                <a:tableStyleId>{F5AB1C69-6EDB-4FF4-983F-18BD219EF322}</a:tableStyleId>
              </a:tblPr>
              <a:tblGrid>
                <a:gridCol w="1432351">
                  <a:extLst>
                    <a:ext uri="{9D8B030D-6E8A-4147-A177-3AD203B41FA5}">
                      <a16:colId xmlns:a16="http://schemas.microsoft.com/office/drawing/2014/main" val="3055326348"/>
                    </a:ext>
                  </a:extLst>
                </a:gridCol>
                <a:gridCol w="1943905">
                  <a:extLst>
                    <a:ext uri="{9D8B030D-6E8A-4147-A177-3AD203B41FA5}">
                      <a16:colId xmlns:a16="http://schemas.microsoft.com/office/drawing/2014/main" val="2509075917"/>
                    </a:ext>
                  </a:extLst>
                </a:gridCol>
                <a:gridCol w="1432351">
                  <a:extLst>
                    <a:ext uri="{9D8B030D-6E8A-4147-A177-3AD203B41FA5}">
                      <a16:colId xmlns:a16="http://schemas.microsoft.com/office/drawing/2014/main" val="1812633193"/>
                    </a:ext>
                  </a:extLst>
                </a:gridCol>
                <a:gridCol w="1636973">
                  <a:extLst>
                    <a:ext uri="{9D8B030D-6E8A-4147-A177-3AD203B41FA5}">
                      <a16:colId xmlns:a16="http://schemas.microsoft.com/office/drawing/2014/main" val="3569864711"/>
                    </a:ext>
                  </a:extLst>
                </a:gridCol>
              </a:tblGrid>
              <a:tr h="435078">
                <a:tc>
                  <a:txBody>
                    <a:bodyPr/>
                    <a:lstStyle/>
                    <a:p>
                      <a:pPr algn="l" fontAlgn="b">
                        <a:buNone/>
                      </a:pPr>
                      <a:endParaRPr lang="en-US" sz="1100" b="1" i="0" u="none" strike="noStrike">
                        <a:solidFill>
                          <a:srgbClr val="FFFFFF"/>
                        </a:solidFill>
                        <a:effectLst/>
                        <a:latin typeface="Aptos Narrow" panose="020B0004020202020204" pitchFamily="34" charset="0"/>
                      </a:endParaRPr>
                    </a:p>
                  </a:txBody>
                  <a:tcPr marL="7620" marR="7620" marT="7620" marB="0" anchor="b">
                    <a:solidFill>
                      <a:srgbClr val="005984"/>
                    </a:solidFill>
                  </a:tcPr>
                </a:tc>
                <a:tc>
                  <a:txBody>
                    <a:bodyPr/>
                    <a:lstStyle/>
                    <a:p>
                      <a:pPr algn="r" fontAlgn="b">
                        <a:buNone/>
                      </a:pPr>
                      <a:r>
                        <a:rPr lang="en-US" sz="1600" u="none" strike="noStrike" err="1">
                          <a:effectLst/>
                        </a:rPr>
                        <a:t>Privada</a:t>
                      </a:r>
                      <a:endParaRPr lang="en-US" sz="1600" b="1" i="0" u="none" strike="noStrike">
                        <a:solidFill>
                          <a:srgbClr val="FFFFFF"/>
                        </a:solidFill>
                        <a:effectLst/>
                        <a:latin typeface="Aptos Narrow" panose="020B0004020202020204" pitchFamily="34" charset="0"/>
                      </a:endParaRPr>
                    </a:p>
                  </a:txBody>
                  <a:tcPr marL="7620" marR="7620" marT="7620" marB="0" anchor="b">
                    <a:solidFill>
                      <a:srgbClr val="005984"/>
                    </a:solidFill>
                  </a:tcPr>
                </a:tc>
                <a:tc>
                  <a:txBody>
                    <a:bodyPr/>
                    <a:lstStyle/>
                    <a:p>
                      <a:pPr algn="r" fontAlgn="b">
                        <a:buNone/>
                      </a:pPr>
                      <a:r>
                        <a:rPr lang="en-US" sz="1600" u="none" strike="noStrike">
                          <a:effectLst/>
                        </a:rPr>
                        <a:t>Pública</a:t>
                      </a:r>
                      <a:endParaRPr lang="en-US" sz="1600" b="1" i="0" u="none" strike="noStrike">
                        <a:solidFill>
                          <a:srgbClr val="FFFFFF"/>
                        </a:solidFill>
                        <a:effectLst/>
                        <a:latin typeface="Aptos Narrow" panose="020B0004020202020204" pitchFamily="34" charset="0"/>
                      </a:endParaRPr>
                    </a:p>
                  </a:txBody>
                  <a:tcPr marL="7620" marR="7620" marT="7620" marB="0" anchor="b">
                    <a:solidFill>
                      <a:srgbClr val="005984"/>
                    </a:solidFill>
                  </a:tcPr>
                </a:tc>
                <a:tc>
                  <a:txBody>
                    <a:bodyPr/>
                    <a:lstStyle/>
                    <a:p>
                      <a:pPr algn="r" fontAlgn="b">
                        <a:buNone/>
                      </a:pPr>
                      <a:r>
                        <a:rPr lang="en-US" sz="2000" b="1" u="none" strike="noStrike">
                          <a:solidFill>
                            <a:srgbClr val="FFFFFF"/>
                          </a:solidFill>
                          <a:effectLst/>
                        </a:rPr>
                        <a:t>Todo</a:t>
                      </a:r>
                      <a:endParaRPr lang="en-US" sz="2000" b="1" i="0" u="none" strike="noStrike">
                        <a:solidFill>
                          <a:srgbClr val="FFFFFF"/>
                        </a:solidFill>
                        <a:effectLst/>
                        <a:latin typeface="Aptos Narrow" panose="020B0004020202020204" pitchFamily="34" charset="0"/>
                      </a:endParaRPr>
                    </a:p>
                  </a:txBody>
                  <a:tcPr marL="7620" marR="7620" marT="7620" marB="0" anchor="b">
                    <a:solidFill>
                      <a:srgbClr val="005984"/>
                    </a:solidFill>
                  </a:tcPr>
                </a:tc>
                <a:extLst>
                  <a:ext uri="{0D108BD9-81ED-4DB2-BD59-A6C34878D82A}">
                    <a16:rowId xmlns:a16="http://schemas.microsoft.com/office/drawing/2014/main" val="2419753154"/>
                  </a:ext>
                </a:extLst>
              </a:tr>
              <a:tr h="435078">
                <a:tc>
                  <a:txBody>
                    <a:bodyPr/>
                    <a:lstStyle/>
                    <a:p>
                      <a:pPr algn="r" fontAlgn="b">
                        <a:buNone/>
                      </a:pPr>
                      <a:r>
                        <a:rPr lang="en-US" sz="1100" u="none" strike="noStrike">
                          <a:effectLst/>
                        </a:rPr>
                        <a:t>n</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r" fontAlgn="b">
                        <a:buNone/>
                      </a:pPr>
                      <a:r>
                        <a:rPr lang="en-US" sz="1100" u="none" strike="noStrike">
                          <a:effectLst/>
                        </a:rPr>
                        <a:t>14</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r" fontAlgn="b">
                        <a:buNone/>
                      </a:pPr>
                      <a:r>
                        <a:rPr lang="en-US" sz="1100" u="none" strike="noStrike">
                          <a:effectLst/>
                        </a:rPr>
                        <a:t>2</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r" fontAlgn="b">
                        <a:buNone/>
                      </a:pPr>
                      <a:r>
                        <a:rPr lang="en-US" sz="1100" u="none" strike="noStrike">
                          <a:effectLst/>
                        </a:rPr>
                        <a:t>16</a:t>
                      </a:r>
                      <a:endParaRPr lang="en-US" sz="1100" b="0" i="0" u="none" strike="noStrike">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3188204297"/>
                  </a:ext>
                </a:extLst>
              </a:tr>
              <a:tr h="815771">
                <a:tc>
                  <a:txBody>
                    <a:bodyPr/>
                    <a:lstStyle/>
                    <a:p>
                      <a:pPr algn="r" fontAlgn="b">
                        <a:buNone/>
                      </a:pPr>
                      <a:r>
                        <a:rPr lang="en-US" sz="1400" b="0" u="none" strike="noStrike" err="1">
                          <a:solidFill>
                            <a:srgbClr val="000000"/>
                          </a:solidFill>
                          <a:effectLst/>
                        </a:rPr>
                        <a:t>Mínimo</a:t>
                      </a:r>
                      <a:endParaRPr lang="en-US" sz="1400" b="0" i="0" u="none" strike="noStrike">
                        <a:solidFill>
                          <a:srgbClr val="000000"/>
                        </a:solidFill>
                        <a:effectLst/>
                        <a:latin typeface="+mn-lt"/>
                      </a:endParaRPr>
                    </a:p>
                  </a:txBody>
                  <a:tcPr marL="7620" marR="7620" marT="7620" marB="0" anchor="b"/>
                </a:tc>
                <a:tc>
                  <a:txBody>
                    <a:bodyPr/>
                    <a:lstStyle/>
                    <a:p>
                      <a:pPr algn="r" fontAlgn="b">
                        <a:buNone/>
                      </a:pPr>
                      <a:r>
                        <a:rPr lang="en-US" sz="1400" u="none" strike="noStrike">
                          <a:effectLst/>
                        </a:rPr>
                        <a:t> $                     35.30 </a:t>
                      </a:r>
                      <a:endParaRPr lang="en-US" sz="1400" b="0" i="0" u="none" strike="noStrike">
                        <a:solidFill>
                          <a:srgbClr val="000000"/>
                        </a:solidFill>
                        <a:effectLst/>
                        <a:latin typeface="+mn-lt"/>
                      </a:endParaRPr>
                    </a:p>
                  </a:txBody>
                  <a:tcPr marL="7620" marR="7620" marT="7620" marB="0" anchor="b"/>
                </a:tc>
                <a:tc>
                  <a:txBody>
                    <a:bodyPr/>
                    <a:lstStyle/>
                    <a:p>
                      <a:pPr algn="r" fontAlgn="b">
                        <a:buNone/>
                      </a:pPr>
                      <a:r>
                        <a:rPr lang="en-US" sz="1400" u="none" strike="noStrike">
                          <a:effectLst/>
                        </a:rPr>
                        <a:t> $       138.15 </a:t>
                      </a:r>
                      <a:endParaRPr lang="en-US" sz="1400" b="0" i="0" u="none" strike="noStrike">
                        <a:solidFill>
                          <a:srgbClr val="000000"/>
                        </a:solidFill>
                        <a:effectLst/>
                        <a:latin typeface="+mn-lt"/>
                      </a:endParaRPr>
                    </a:p>
                  </a:txBody>
                  <a:tcPr marL="7620" marR="7620" marT="7620" marB="0" anchor="b"/>
                </a:tc>
                <a:tc>
                  <a:txBody>
                    <a:bodyPr/>
                    <a:lstStyle/>
                    <a:p>
                      <a:pPr algn="r" fontAlgn="b">
                        <a:buNone/>
                      </a:pPr>
                      <a:r>
                        <a:rPr lang="en-US" sz="1400" u="none" strike="noStrike">
                          <a:effectLst/>
                        </a:rPr>
                        <a:t> $              35.30 </a:t>
                      </a:r>
                      <a:endParaRPr lang="en-US" sz="14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3790744091"/>
                  </a:ext>
                </a:extLst>
              </a:tr>
              <a:tr h="435078">
                <a:tc>
                  <a:txBody>
                    <a:bodyPr/>
                    <a:lstStyle/>
                    <a:p>
                      <a:pPr algn="r" fontAlgn="b">
                        <a:buNone/>
                      </a:pPr>
                      <a:r>
                        <a:rPr lang="en-US" sz="1400" b="0" u="none" strike="noStrike">
                          <a:solidFill>
                            <a:srgbClr val="000000"/>
                          </a:solidFill>
                          <a:effectLst/>
                        </a:rPr>
                        <a:t>Máximo</a:t>
                      </a:r>
                      <a:endParaRPr lang="en-US" sz="1400" b="0" i="0" u="none" strike="noStrike">
                        <a:solidFill>
                          <a:srgbClr val="000000"/>
                        </a:solidFill>
                        <a:effectLst/>
                        <a:latin typeface="+mn-lt"/>
                      </a:endParaRPr>
                    </a:p>
                  </a:txBody>
                  <a:tcPr marL="7620" marR="7620" marT="7620" marB="0" anchor="b"/>
                </a:tc>
                <a:tc>
                  <a:txBody>
                    <a:bodyPr/>
                    <a:lstStyle/>
                    <a:p>
                      <a:pPr algn="r" fontAlgn="b">
                        <a:buNone/>
                      </a:pPr>
                      <a:r>
                        <a:rPr lang="en-US" sz="1400" u="none" strike="noStrike">
                          <a:effectLst/>
                        </a:rPr>
                        <a:t> $             6,242.95 </a:t>
                      </a:r>
                      <a:endParaRPr lang="en-US" sz="1400" b="0" i="0" u="none" strike="noStrike">
                        <a:solidFill>
                          <a:srgbClr val="000000"/>
                        </a:solidFill>
                        <a:effectLst/>
                        <a:latin typeface="+mn-lt"/>
                      </a:endParaRPr>
                    </a:p>
                  </a:txBody>
                  <a:tcPr marL="7620" marR="7620" marT="7620" marB="0" anchor="b"/>
                </a:tc>
                <a:tc>
                  <a:txBody>
                    <a:bodyPr/>
                    <a:lstStyle/>
                    <a:p>
                      <a:pPr algn="r" fontAlgn="b">
                        <a:buNone/>
                      </a:pPr>
                      <a:r>
                        <a:rPr lang="en-US" sz="1400" u="none" strike="noStrike">
                          <a:effectLst/>
                        </a:rPr>
                        <a:t> $  1,014.09 </a:t>
                      </a:r>
                      <a:endParaRPr lang="en-US" sz="1400" b="0" i="0" u="none" strike="noStrike">
                        <a:solidFill>
                          <a:srgbClr val="000000"/>
                        </a:solidFill>
                        <a:effectLst/>
                        <a:latin typeface="+mn-lt"/>
                      </a:endParaRPr>
                    </a:p>
                  </a:txBody>
                  <a:tcPr marL="7620" marR="7620" marT="7620" marB="0" anchor="b"/>
                </a:tc>
                <a:tc>
                  <a:txBody>
                    <a:bodyPr/>
                    <a:lstStyle/>
                    <a:p>
                      <a:pPr algn="r" fontAlgn="b">
                        <a:buNone/>
                      </a:pPr>
                      <a:r>
                        <a:rPr lang="en-US" sz="1400" u="none" strike="noStrike">
                          <a:effectLst/>
                        </a:rPr>
                        <a:t> $       6,242.95 </a:t>
                      </a:r>
                      <a:endParaRPr lang="en-US" sz="14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1019219428"/>
                  </a:ext>
                </a:extLst>
              </a:tr>
              <a:tr h="435078">
                <a:tc>
                  <a:txBody>
                    <a:bodyPr/>
                    <a:lstStyle/>
                    <a:p>
                      <a:pPr algn="r" fontAlgn="b">
                        <a:buNone/>
                      </a:pPr>
                      <a:r>
                        <a:rPr lang="en-US" sz="1400" b="0" u="none" strike="noStrike">
                          <a:solidFill>
                            <a:srgbClr val="000000"/>
                          </a:solidFill>
                          <a:effectLst/>
                        </a:rPr>
                        <a:t>Mediana</a:t>
                      </a:r>
                      <a:endParaRPr lang="en-US" sz="1400" b="0" i="0" u="none" strike="noStrike">
                        <a:solidFill>
                          <a:srgbClr val="000000"/>
                        </a:solidFill>
                        <a:effectLst/>
                        <a:latin typeface="+mn-lt"/>
                      </a:endParaRPr>
                    </a:p>
                  </a:txBody>
                  <a:tcPr marL="7620" marR="7620" marT="7620" marB="0" anchor="b"/>
                </a:tc>
                <a:tc>
                  <a:txBody>
                    <a:bodyPr/>
                    <a:lstStyle/>
                    <a:p>
                      <a:pPr algn="r" fontAlgn="b">
                        <a:buNone/>
                      </a:pPr>
                      <a:r>
                        <a:rPr lang="en-US" sz="1400" u="none" strike="noStrike">
                          <a:effectLst/>
                        </a:rPr>
                        <a:t> $                  214.21 </a:t>
                      </a:r>
                      <a:endParaRPr lang="en-US" sz="1400" b="0" i="0" u="none" strike="noStrike">
                        <a:solidFill>
                          <a:srgbClr val="000000"/>
                        </a:solidFill>
                        <a:effectLst/>
                        <a:latin typeface="+mn-lt"/>
                      </a:endParaRPr>
                    </a:p>
                  </a:txBody>
                  <a:tcPr marL="7620" marR="7620" marT="7620" marB="0" anchor="b"/>
                </a:tc>
                <a:tc>
                  <a:txBody>
                    <a:bodyPr/>
                    <a:lstStyle/>
                    <a:p>
                      <a:pPr algn="r" fontAlgn="b">
                        <a:buNone/>
                      </a:pPr>
                      <a:r>
                        <a:rPr lang="en-US" sz="1400" u="none" strike="noStrike">
                          <a:effectLst/>
                        </a:rPr>
                        <a:t>n/a</a:t>
                      </a:r>
                      <a:endParaRPr lang="en-US" sz="1400" b="0" i="0" u="none" strike="noStrike">
                        <a:solidFill>
                          <a:srgbClr val="000000"/>
                        </a:solidFill>
                        <a:effectLst/>
                        <a:latin typeface="+mn-lt"/>
                      </a:endParaRPr>
                    </a:p>
                  </a:txBody>
                  <a:tcPr marL="7620" marR="7620" marT="7620" marB="0" anchor="b"/>
                </a:tc>
                <a:tc>
                  <a:txBody>
                    <a:bodyPr/>
                    <a:lstStyle/>
                    <a:p>
                      <a:pPr algn="r" fontAlgn="b">
                        <a:buNone/>
                      </a:pPr>
                      <a:r>
                        <a:rPr lang="en-US" sz="1400" u="none" strike="noStrike">
                          <a:effectLst/>
                        </a:rPr>
                        <a:t> $           214.21 </a:t>
                      </a:r>
                      <a:endParaRPr lang="en-US" sz="14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131092807"/>
                  </a:ext>
                </a:extLst>
              </a:tr>
              <a:tr h="435078">
                <a:tc>
                  <a:txBody>
                    <a:bodyPr/>
                    <a:lstStyle/>
                    <a:p>
                      <a:pPr algn="r" fontAlgn="b">
                        <a:buNone/>
                      </a:pPr>
                      <a:r>
                        <a:rPr lang="en-US" sz="1400" b="0" u="none" strike="noStrike" err="1">
                          <a:solidFill>
                            <a:srgbClr val="000000"/>
                          </a:solidFill>
                          <a:effectLst/>
                        </a:rPr>
                        <a:t>Promedio</a:t>
                      </a:r>
                      <a:endParaRPr lang="en-US" sz="1400" b="0" i="0" u="none" strike="noStrike">
                        <a:solidFill>
                          <a:srgbClr val="000000"/>
                        </a:solidFill>
                        <a:effectLst/>
                        <a:latin typeface="+mn-lt"/>
                      </a:endParaRPr>
                    </a:p>
                  </a:txBody>
                  <a:tcPr marL="7620" marR="7620" marT="7620" marB="0" anchor="b"/>
                </a:tc>
                <a:tc>
                  <a:txBody>
                    <a:bodyPr/>
                    <a:lstStyle/>
                    <a:p>
                      <a:pPr algn="r" fontAlgn="b">
                        <a:buNone/>
                      </a:pPr>
                      <a:r>
                        <a:rPr lang="en-US" sz="1400" u="none" strike="noStrike">
                          <a:effectLst/>
                        </a:rPr>
                        <a:t> $             1,020.38 </a:t>
                      </a:r>
                      <a:endParaRPr lang="en-US" sz="1400" b="0" i="0" u="none" strike="noStrike">
                        <a:solidFill>
                          <a:srgbClr val="000000"/>
                        </a:solidFill>
                        <a:effectLst/>
                        <a:latin typeface="+mn-lt"/>
                      </a:endParaRPr>
                    </a:p>
                  </a:txBody>
                  <a:tcPr marL="7620" marR="7620" marT="7620" marB="0" anchor="b"/>
                </a:tc>
                <a:tc>
                  <a:txBody>
                    <a:bodyPr/>
                    <a:lstStyle/>
                    <a:p>
                      <a:pPr algn="r" fontAlgn="b">
                        <a:buNone/>
                      </a:pPr>
                      <a:r>
                        <a:rPr lang="en-US" sz="1400" u="none" strike="noStrike">
                          <a:effectLst/>
                        </a:rPr>
                        <a:t>n/a</a:t>
                      </a:r>
                      <a:endParaRPr lang="en-US" sz="1400" b="0" i="0" u="none" strike="noStrike">
                        <a:solidFill>
                          <a:srgbClr val="000000"/>
                        </a:solidFill>
                        <a:effectLst/>
                        <a:latin typeface="+mn-lt"/>
                      </a:endParaRPr>
                    </a:p>
                  </a:txBody>
                  <a:tcPr marL="7620" marR="7620" marT="7620" marB="0" anchor="b"/>
                </a:tc>
                <a:tc>
                  <a:txBody>
                    <a:bodyPr/>
                    <a:lstStyle/>
                    <a:p>
                      <a:pPr algn="r" fontAlgn="b">
                        <a:buNone/>
                      </a:pPr>
                      <a:r>
                        <a:rPr lang="en-US" sz="1400" u="none" strike="noStrike">
                          <a:effectLst/>
                        </a:rPr>
                        <a:t> $           964.84 </a:t>
                      </a:r>
                      <a:endParaRPr lang="en-US" sz="14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138213250"/>
                  </a:ext>
                </a:extLst>
              </a:tr>
            </a:tbl>
          </a:graphicData>
        </a:graphic>
      </p:graphicFrame>
    </p:spTree>
    <p:extLst>
      <p:ext uri="{BB962C8B-B14F-4D97-AF65-F5344CB8AC3E}">
        <p14:creationId xmlns:p14="http://schemas.microsoft.com/office/powerpoint/2010/main" val="647576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E4FF8-9DFA-4C5A-0512-3F3E7EF5772C}"/>
              </a:ext>
            </a:extLst>
          </p:cNvPr>
          <p:cNvSpPr>
            <a:spLocks noGrp="1"/>
          </p:cNvSpPr>
          <p:nvPr>
            <p:ph type="title"/>
          </p:nvPr>
        </p:nvSpPr>
        <p:spPr>
          <a:xfrm>
            <a:off x="670524" y="980558"/>
            <a:ext cx="7643917" cy="396300"/>
          </a:xfrm>
        </p:spPr>
        <p:txBody>
          <a:bodyPr/>
          <a:lstStyle/>
          <a:p>
            <a:r>
              <a:rPr lang="en-US" b="1" err="1">
                <a:latin typeface="+mj-lt"/>
              </a:rPr>
              <a:t>Comparación</a:t>
            </a:r>
            <a:r>
              <a:rPr lang="en-US" b="1">
                <a:latin typeface="+mj-lt"/>
              </a:rPr>
              <a:t> con </a:t>
            </a:r>
            <a:r>
              <a:rPr lang="en-US" b="1" err="1">
                <a:latin typeface="+mj-lt"/>
              </a:rPr>
              <a:t>otras</a:t>
            </a:r>
            <a:r>
              <a:rPr lang="en-US" b="1">
                <a:latin typeface="+mj-lt"/>
              </a:rPr>
              <a:t> regiones: </a:t>
            </a:r>
            <a:br>
              <a:rPr lang="en-US" b="1">
                <a:latin typeface="+mj-lt"/>
              </a:rPr>
            </a:br>
            <a:r>
              <a:rPr lang="en-US" sz="2400" b="1" err="1">
                <a:latin typeface="+mj-lt"/>
              </a:rPr>
              <a:t>fondos</a:t>
            </a:r>
            <a:r>
              <a:rPr lang="en-US" sz="2400" b="1">
                <a:latin typeface="+mj-lt"/>
              </a:rPr>
              <a:t> </a:t>
            </a:r>
            <a:r>
              <a:rPr lang="en-US" sz="2400" b="1" err="1">
                <a:latin typeface="+mj-lt"/>
              </a:rPr>
              <a:t>recibidos</a:t>
            </a:r>
            <a:r>
              <a:rPr lang="en-US" sz="2400" b="1">
                <a:latin typeface="+mj-lt"/>
              </a:rPr>
              <a:t> </a:t>
            </a:r>
            <a:r>
              <a:rPr lang="en-US" sz="2400" b="1" err="1">
                <a:latin typeface="+mj-lt"/>
              </a:rPr>
              <a:t>por</a:t>
            </a:r>
            <a:r>
              <a:rPr lang="en-US" sz="2400" b="1">
                <a:latin typeface="+mj-lt"/>
              </a:rPr>
              <a:t> </a:t>
            </a:r>
            <a:r>
              <a:rPr lang="en-US" sz="2400" b="1" err="1">
                <a:latin typeface="+mj-lt"/>
              </a:rPr>
              <a:t>donante</a:t>
            </a:r>
            <a:r>
              <a:rPr lang="en-US" sz="2400" b="1">
                <a:latin typeface="+mj-lt"/>
              </a:rPr>
              <a:t>, </a:t>
            </a:r>
            <a:r>
              <a:rPr lang="en-US" sz="2400" b="1" err="1">
                <a:latin typeface="+mj-lt"/>
              </a:rPr>
              <a:t>egresados</a:t>
            </a:r>
            <a:endParaRPr lang="en-US" b="1">
              <a:latin typeface="+mj-lt"/>
            </a:endParaRPr>
          </a:p>
        </p:txBody>
      </p:sp>
      <p:sp>
        <p:nvSpPr>
          <p:cNvPr id="3" name="Slide Number Placeholder 2">
            <a:extLst>
              <a:ext uri="{FF2B5EF4-FFF2-40B4-BE49-F238E27FC236}">
                <a16:creationId xmlns:a16="http://schemas.microsoft.com/office/drawing/2014/main" id="{87693A42-D742-C798-46AE-792FA5A6DB95}"/>
              </a:ext>
            </a:extLst>
          </p:cNvPr>
          <p:cNvSpPr>
            <a:spLocks noGrp="1"/>
          </p:cNvSpPr>
          <p:nvPr>
            <p:ph type="sldNum" idx="10"/>
          </p:nvPr>
        </p:nvSpPr>
        <p:spPr/>
        <p:txBody>
          <a:bodyPr/>
          <a:lstStyle/>
          <a:p>
            <a:fld id="{00000000-1234-1234-1234-123412341234}" type="slidenum">
              <a:rPr lang="en" smtClean="0"/>
              <a:pPr/>
              <a:t>27</a:t>
            </a:fld>
            <a:endParaRPr lang="en"/>
          </a:p>
        </p:txBody>
      </p:sp>
      <p:graphicFrame>
        <p:nvGraphicFramePr>
          <p:cNvPr id="4" name="Table 3">
            <a:extLst>
              <a:ext uri="{FF2B5EF4-FFF2-40B4-BE49-F238E27FC236}">
                <a16:creationId xmlns:a16="http://schemas.microsoft.com/office/drawing/2014/main" id="{41944684-F18F-E758-CE91-1139BA5334CF}"/>
              </a:ext>
            </a:extLst>
          </p:cNvPr>
          <p:cNvGraphicFramePr>
            <a:graphicFrameLocks noGrp="1"/>
          </p:cNvGraphicFramePr>
          <p:nvPr>
            <p:extLst>
              <p:ext uri="{D42A27DB-BD31-4B8C-83A1-F6EECF244321}">
                <p14:modId xmlns:p14="http://schemas.microsoft.com/office/powerpoint/2010/main" val="1800966374"/>
              </p:ext>
            </p:extLst>
          </p:nvPr>
        </p:nvGraphicFramePr>
        <p:xfrm>
          <a:off x="670524" y="1444721"/>
          <a:ext cx="7568502" cy="3402054"/>
        </p:xfrm>
        <a:graphic>
          <a:graphicData uri="http://schemas.openxmlformats.org/drawingml/2006/table">
            <a:tbl>
              <a:tblPr firstRow="1" bandRow="1">
                <a:tableStyleId>{1FECB4D8-DB02-4DC6-A0A2-4F2EBAE1DC90}</a:tableStyleId>
              </a:tblPr>
              <a:tblGrid>
                <a:gridCol w="2522834">
                  <a:extLst>
                    <a:ext uri="{9D8B030D-6E8A-4147-A177-3AD203B41FA5}">
                      <a16:colId xmlns:a16="http://schemas.microsoft.com/office/drawing/2014/main" val="3917055783"/>
                    </a:ext>
                  </a:extLst>
                </a:gridCol>
                <a:gridCol w="2522834">
                  <a:extLst>
                    <a:ext uri="{9D8B030D-6E8A-4147-A177-3AD203B41FA5}">
                      <a16:colId xmlns:a16="http://schemas.microsoft.com/office/drawing/2014/main" val="3753309802"/>
                    </a:ext>
                  </a:extLst>
                </a:gridCol>
                <a:gridCol w="2522834">
                  <a:extLst>
                    <a:ext uri="{9D8B030D-6E8A-4147-A177-3AD203B41FA5}">
                      <a16:colId xmlns:a16="http://schemas.microsoft.com/office/drawing/2014/main" val="904991247"/>
                    </a:ext>
                  </a:extLst>
                </a:gridCol>
              </a:tblGrid>
              <a:tr h="567009">
                <a:tc>
                  <a:txBody>
                    <a:bodyPr/>
                    <a:lstStyle/>
                    <a:p>
                      <a:pPr>
                        <a:buNone/>
                      </a:pPr>
                      <a:endParaRPr lang="en-US" sz="1000">
                        <a:effectLst/>
                        <a:latin typeface="Times New Roman" panose="02020603050405020304" pitchFamily="18" charset="0"/>
                      </a:endParaRPr>
                    </a:p>
                  </a:txBody>
                  <a:tcPr marL="68580" marR="68580" marT="0" marB="0" anchor="b">
                    <a:solidFill>
                      <a:srgbClr val="005984"/>
                    </a:solidFill>
                  </a:tcPr>
                </a:tc>
                <a:tc>
                  <a:txBody>
                    <a:bodyPr/>
                    <a:lstStyle/>
                    <a:p>
                      <a:pPr marL="0" marR="0" algn="r">
                        <a:buNone/>
                      </a:pPr>
                      <a:r>
                        <a:rPr lang="en-US" sz="1600" b="0">
                          <a:solidFill>
                            <a:schemeClr val="bg1"/>
                          </a:solidFill>
                          <a:effectLst/>
                        </a:rPr>
                        <a:t>La Mediana (FR </a:t>
                      </a:r>
                      <a:r>
                        <a:rPr lang="en-US" sz="1600" b="0" err="1">
                          <a:solidFill>
                            <a:schemeClr val="bg1"/>
                          </a:solidFill>
                          <a:effectLst/>
                        </a:rPr>
                        <a:t>por</a:t>
                      </a:r>
                      <a:r>
                        <a:rPr lang="en-US" sz="1600" b="0">
                          <a:solidFill>
                            <a:schemeClr val="bg1"/>
                          </a:solidFill>
                          <a:effectLst/>
                        </a:rPr>
                        <a:t> </a:t>
                      </a:r>
                      <a:r>
                        <a:rPr lang="en-US" sz="1600" b="0" err="1">
                          <a:solidFill>
                            <a:schemeClr val="bg1"/>
                          </a:solidFill>
                          <a:effectLst/>
                        </a:rPr>
                        <a:t>donante</a:t>
                      </a:r>
                      <a:r>
                        <a:rPr lang="en-US" sz="1600" b="0">
                          <a:solidFill>
                            <a:schemeClr val="bg1"/>
                          </a:solidFill>
                          <a:effectLst/>
                        </a:rPr>
                        <a:t>, </a:t>
                      </a:r>
                      <a:r>
                        <a:rPr lang="en-US" sz="1600" b="0" err="1">
                          <a:solidFill>
                            <a:schemeClr val="bg1"/>
                          </a:solidFill>
                          <a:effectLst/>
                        </a:rPr>
                        <a:t>egresado</a:t>
                      </a:r>
                      <a:endParaRPr lang="en-US" sz="1800" b="0">
                        <a:solidFill>
                          <a:schemeClr val="bg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solidFill>
                      <a:srgbClr val="005984"/>
                    </a:solidFill>
                  </a:tcPr>
                </a:tc>
                <a:tc>
                  <a:txBody>
                    <a:bodyPr/>
                    <a:lstStyle/>
                    <a:p>
                      <a:pPr marL="0" marR="0" algn="r">
                        <a:buNone/>
                      </a:pPr>
                      <a:r>
                        <a:rPr lang="en-US" sz="1600" b="0" err="1">
                          <a:effectLst/>
                        </a:rPr>
                        <a:t>Tamaño</a:t>
                      </a:r>
                      <a:r>
                        <a:rPr lang="en-US" sz="1600" b="0">
                          <a:effectLst/>
                        </a:rPr>
                        <a:t> de la </a:t>
                      </a:r>
                      <a:r>
                        <a:rPr lang="en-US" sz="1600" b="0" err="1">
                          <a:effectLst/>
                        </a:rPr>
                        <a:t>muestra</a:t>
                      </a:r>
                      <a:endParaRPr lang="en-US" sz="1600" b="0">
                        <a:effectLst/>
                        <a:latin typeface="+mj-lt"/>
                        <a:ea typeface="Aptos" panose="020B0004020202020204" pitchFamily="34" charset="0"/>
                        <a:cs typeface="Aptos" panose="020B0004020202020204" pitchFamily="34" charset="0"/>
                      </a:endParaRPr>
                    </a:p>
                  </a:txBody>
                  <a:tcPr marL="68580" marR="68580" marT="0" marB="0" anchor="b">
                    <a:solidFill>
                      <a:srgbClr val="005984"/>
                    </a:solidFill>
                  </a:tcPr>
                </a:tc>
                <a:extLst>
                  <a:ext uri="{0D108BD9-81ED-4DB2-BD59-A6C34878D82A}">
                    <a16:rowId xmlns:a16="http://schemas.microsoft.com/office/drawing/2014/main" val="836383266"/>
                  </a:ext>
                </a:extLst>
              </a:tr>
              <a:tr h="567009">
                <a:tc>
                  <a:txBody>
                    <a:bodyPr/>
                    <a:lstStyle/>
                    <a:p>
                      <a:pPr marL="0" marR="0">
                        <a:buNone/>
                      </a:pPr>
                      <a:r>
                        <a:rPr lang="en-US" sz="1400">
                          <a:effectLst/>
                        </a:rPr>
                        <a:t>América Latina</a:t>
                      </a:r>
                      <a:endParaRPr lang="en-US" sz="1400">
                        <a:effectLst/>
                        <a:latin typeface="+mj-lt"/>
                        <a:ea typeface="Aptos" panose="020B0004020202020204" pitchFamily="34" charset="0"/>
                        <a:cs typeface="Aptos" panose="020B0004020202020204" pitchFamily="34" charset="0"/>
                      </a:endParaRPr>
                    </a:p>
                  </a:txBody>
                  <a:tcPr marL="68580" marR="68580" marT="0" marB="0" anchor="b"/>
                </a:tc>
                <a:tc>
                  <a:txBody>
                    <a:bodyPr/>
                    <a:lstStyle/>
                    <a:p>
                      <a:pPr marL="0" marR="0" algn="r">
                        <a:buNone/>
                      </a:pPr>
                      <a:r>
                        <a:rPr lang="en-US" sz="1600">
                          <a:effectLst/>
                        </a:rPr>
                        <a:t>$214</a:t>
                      </a:r>
                      <a:endParaRPr lang="en-US" sz="1600">
                        <a:effectLst/>
                        <a:latin typeface="+mj-lt"/>
                        <a:ea typeface="Aptos" panose="020B0004020202020204" pitchFamily="34" charset="0"/>
                        <a:cs typeface="Aptos" panose="020B0004020202020204" pitchFamily="34" charset="0"/>
                      </a:endParaRPr>
                    </a:p>
                  </a:txBody>
                  <a:tcPr marL="68580" marR="68580" marT="0" marB="0" anchor="b"/>
                </a:tc>
                <a:tc>
                  <a:txBody>
                    <a:bodyPr/>
                    <a:lstStyle/>
                    <a:p>
                      <a:pPr marL="0" marR="0" algn="r">
                        <a:buNone/>
                      </a:pPr>
                      <a:r>
                        <a:rPr lang="en-US" sz="1600">
                          <a:effectLst/>
                        </a:rPr>
                        <a:t>16</a:t>
                      </a:r>
                      <a:endParaRPr lang="en-US" sz="1600">
                        <a:effectLst/>
                        <a:latin typeface="+mj-lt"/>
                        <a:ea typeface="Aptos" panose="020B0004020202020204" pitchFamily="34" charset="0"/>
                        <a:cs typeface="Aptos" panose="020B0004020202020204" pitchFamily="34" charset="0"/>
                      </a:endParaRPr>
                    </a:p>
                  </a:txBody>
                  <a:tcPr marL="68580" marR="68580" marT="0" marB="0" anchor="b"/>
                </a:tc>
                <a:extLst>
                  <a:ext uri="{0D108BD9-81ED-4DB2-BD59-A6C34878D82A}">
                    <a16:rowId xmlns:a16="http://schemas.microsoft.com/office/drawing/2014/main" val="4294069491"/>
                  </a:ext>
                </a:extLst>
              </a:tr>
              <a:tr h="567009">
                <a:tc>
                  <a:txBody>
                    <a:bodyPr/>
                    <a:lstStyle/>
                    <a:p>
                      <a:pPr marL="0" marR="0">
                        <a:buNone/>
                      </a:pPr>
                      <a:r>
                        <a:rPr lang="en-US" sz="1400" err="1">
                          <a:solidFill>
                            <a:srgbClr val="000000"/>
                          </a:solidFill>
                          <a:effectLst/>
                        </a:rPr>
                        <a:t>Estados</a:t>
                      </a:r>
                      <a:r>
                        <a:rPr lang="en-US" sz="1400">
                          <a:solidFill>
                            <a:srgbClr val="000000"/>
                          </a:solidFill>
                          <a:effectLst/>
                        </a:rPr>
                        <a:t> Unidos</a:t>
                      </a:r>
                      <a:endParaRPr lang="en-US" sz="1600">
                        <a:effectLst/>
                        <a:latin typeface="+mj-lt"/>
                        <a:ea typeface="Aptos" panose="020B0004020202020204" pitchFamily="34" charset="0"/>
                        <a:cs typeface="Aptos" panose="020B0004020202020204" pitchFamily="34" charset="0"/>
                      </a:endParaRPr>
                    </a:p>
                  </a:txBody>
                  <a:tcPr marL="68580" marR="68580" marT="0" marB="0" anchor="b"/>
                </a:tc>
                <a:tc>
                  <a:txBody>
                    <a:bodyPr/>
                    <a:lstStyle/>
                    <a:p>
                      <a:pPr marL="0" marR="0" algn="r">
                        <a:buNone/>
                      </a:pPr>
                      <a:r>
                        <a:rPr lang="en-US" sz="1400">
                          <a:solidFill>
                            <a:srgbClr val="000000"/>
                          </a:solidFill>
                          <a:effectLst/>
                        </a:rPr>
                        <a:t>$ 1,417</a:t>
                      </a:r>
                      <a:endParaRPr lang="en-US" sz="1600">
                        <a:effectLst/>
                        <a:latin typeface="+mj-lt"/>
                        <a:ea typeface="Aptos" panose="020B0004020202020204" pitchFamily="34" charset="0"/>
                        <a:cs typeface="Aptos" panose="020B0004020202020204" pitchFamily="34" charset="0"/>
                      </a:endParaRPr>
                    </a:p>
                  </a:txBody>
                  <a:tcPr marL="68580" marR="68580" marT="0" marB="0" anchor="b"/>
                </a:tc>
                <a:tc>
                  <a:txBody>
                    <a:bodyPr/>
                    <a:lstStyle/>
                    <a:p>
                      <a:pPr marL="0" marR="0" algn="r">
                        <a:buNone/>
                      </a:pPr>
                      <a:r>
                        <a:rPr lang="en-US" sz="1400">
                          <a:solidFill>
                            <a:srgbClr val="000000"/>
                          </a:solidFill>
                          <a:effectLst/>
                        </a:rPr>
                        <a:t>747</a:t>
                      </a:r>
                      <a:endParaRPr lang="en-US" sz="1600">
                        <a:effectLst/>
                        <a:latin typeface="+mj-lt"/>
                        <a:ea typeface="Aptos" panose="020B0004020202020204" pitchFamily="34" charset="0"/>
                        <a:cs typeface="Aptos" panose="020B0004020202020204" pitchFamily="34" charset="0"/>
                      </a:endParaRPr>
                    </a:p>
                  </a:txBody>
                  <a:tcPr marL="68580" marR="68580" marT="0" marB="0" anchor="b"/>
                </a:tc>
                <a:extLst>
                  <a:ext uri="{0D108BD9-81ED-4DB2-BD59-A6C34878D82A}">
                    <a16:rowId xmlns:a16="http://schemas.microsoft.com/office/drawing/2014/main" val="2649812583"/>
                  </a:ext>
                </a:extLst>
              </a:tr>
              <a:tr h="567009">
                <a:tc>
                  <a:txBody>
                    <a:bodyPr/>
                    <a:lstStyle/>
                    <a:p>
                      <a:pPr marL="0" marR="0">
                        <a:buNone/>
                      </a:pPr>
                      <a:r>
                        <a:rPr lang="en-US" sz="1400" err="1">
                          <a:solidFill>
                            <a:srgbClr val="000000"/>
                          </a:solidFill>
                          <a:effectLst/>
                        </a:rPr>
                        <a:t>Canadá</a:t>
                      </a:r>
                      <a:endParaRPr lang="en-US" sz="1600">
                        <a:effectLst/>
                        <a:latin typeface="+mj-lt"/>
                        <a:ea typeface="Aptos" panose="020B0004020202020204" pitchFamily="34" charset="0"/>
                        <a:cs typeface="Aptos" panose="020B0004020202020204" pitchFamily="34" charset="0"/>
                      </a:endParaRPr>
                    </a:p>
                  </a:txBody>
                  <a:tcPr marL="68580" marR="68580" marT="0" marB="0" anchor="b"/>
                </a:tc>
                <a:tc>
                  <a:txBody>
                    <a:bodyPr/>
                    <a:lstStyle/>
                    <a:p>
                      <a:pPr marL="0" marR="0" algn="r">
                        <a:buNone/>
                      </a:pPr>
                      <a:r>
                        <a:rPr lang="en-US" sz="1400">
                          <a:solidFill>
                            <a:srgbClr val="000000"/>
                          </a:solidFill>
                          <a:effectLst/>
                        </a:rPr>
                        <a:t>$ 1,079</a:t>
                      </a:r>
                      <a:endParaRPr lang="en-US" sz="1600">
                        <a:effectLst/>
                        <a:latin typeface="+mj-lt"/>
                        <a:ea typeface="Aptos" panose="020B0004020202020204" pitchFamily="34" charset="0"/>
                        <a:cs typeface="Aptos" panose="020B0004020202020204" pitchFamily="34" charset="0"/>
                      </a:endParaRPr>
                    </a:p>
                  </a:txBody>
                  <a:tcPr marL="68580" marR="68580" marT="0" marB="0" anchor="b"/>
                </a:tc>
                <a:tc>
                  <a:txBody>
                    <a:bodyPr/>
                    <a:lstStyle/>
                    <a:p>
                      <a:pPr marL="0" marR="0" algn="r">
                        <a:buNone/>
                      </a:pPr>
                      <a:r>
                        <a:rPr lang="en-US" sz="1400">
                          <a:solidFill>
                            <a:srgbClr val="000000"/>
                          </a:solidFill>
                          <a:effectLst/>
                        </a:rPr>
                        <a:t>35</a:t>
                      </a:r>
                      <a:endParaRPr lang="en-US" sz="1600">
                        <a:effectLst/>
                        <a:latin typeface="+mj-lt"/>
                        <a:ea typeface="Aptos" panose="020B0004020202020204" pitchFamily="34" charset="0"/>
                        <a:cs typeface="Aptos" panose="020B0004020202020204" pitchFamily="34" charset="0"/>
                      </a:endParaRPr>
                    </a:p>
                  </a:txBody>
                  <a:tcPr marL="68580" marR="68580" marT="0" marB="0" anchor="b"/>
                </a:tc>
                <a:extLst>
                  <a:ext uri="{0D108BD9-81ED-4DB2-BD59-A6C34878D82A}">
                    <a16:rowId xmlns:a16="http://schemas.microsoft.com/office/drawing/2014/main" val="583071430"/>
                  </a:ext>
                </a:extLst>
              </a:tr>
              <a:tr h="567009">
                <a:tc>
                  <a:txBody>
                    <a:bodyPr/>
                    <a:lstStyle/>
                    <a:p>
                      <a:pPr marL="0" marR="0">
                        <a:buNone/>
                      </a:pPr>
                      <a:r>
                        <a:rPr lang="en-US" sz="1400">
                          <a:solidFill>
                            <a:srgbClr val="000000"/>
                          </a:solidFill>
                          <a:effectLst/>
                        </a:rPr>
                        <a:t>Reino </a:t>
                      </a:r>
                      <a:r>
                        <a:rPr lang="en-US" sz="1400" err="1">
                          <a:solidFill>
                            <a:srgbClr val="000000"/>
                          </a:solidFill>
                          <a:effectLst/>
                        </a:rPr>
                        <a:t>Unido</a:t>
                      </a:r>
                      <a:r>
                        <a:rPr lang="en-US" sz="1400">
                          <a:solidFill>
                            <a:srgbClr val="000000"/>
                          </a:solidFill>
                          <a:effectLst/>
                        </a:rPr>
                        <a:t>/Irlanda</a:t>
                      </a:r>
                      <a:endParaRPr lang="en-US" sz="1600">
                        <a:effectLst/>
                        <a:latin typeface="+mj-lt"/>
                        <a:ea typeface="Aptos" panose="020B0004020202020204" pitchFamily="34" charset="0"/>
                        <a:cs typeface="Aptos" panose="020B0004020202020204" pitchFamily="34" charset="0"/>
                      </a:endParaRPr>
                    </a:p>
                  </a:txBody>
                  <a:tcPr marL="68580" marR="68580" marT="0" marB="0" anchor="b"/>
                </a:tc>
                <a:tc>
                  <a:txBody>
                    <a:bodyPr/>
                    <a:lstStyle/>
                    <a:p>
                      <a:pPr marL="0" marR="0" algn="r">
                        <a:buNone/>
                      </a:pPr>
                      <a:r>
                        <a:rPr lang="en-US" sz="1400">
                          <a:solidFill>
                            <a:srgbClr val="000000"/>
                          </a:solidFill>
                          <a:effectLst/>
                        </a:rPr>
                        <a:t>$ 1,212</a:t>
                      </a:r>
                      <a:endParaRPr lang="en-US" sz="1600">
                        <a:effectLst/>
                        <a:latin typeface="+mj-lt"/>
                        <a:ea typeface="Aptos" panose="020B0004020202020204" pitchFamily="34" charset="0"/>
                        <a:cs typeface="Aptos" panose="020B0004020202020204" pitchFamily="34" charset="0"/>
                      </a:endParaRPr>
                    </a:p>
                  </a:txBody>
                  <a:tcPr marL="68580" marR="68580" marT="0" marB="0" anchor="b"/>
                </a:tc>
                <a:tc>
                  <a:txBody>
                    <a:bodyPr/>
                    <a:lstStyle/>
                    <a:p>
                      <a:pPr marL="0" marR="0" algn="r">
                        <a:buNone/>
                      </a:pPr>
                      <a:r>
                        <a:rPr lang="en-US" sz="1400">
                          <a:solidFill>
                            <a:srgbClr val="000000"/>
                          </a:solidFill>
                          <a:effectLst/>
                        </a:rPr>
                        <a:t>79</a:t>
                      </a:r>
                      <a:endParaRPr lang="en-US" sz="1600">
                        <a:effectLst/>
                        <a:latin typeface="+mj-lt"/>
                        <a:ea typeface="Aptos" panose="020B0004020202020204" pitchFamily="34" charset="0"/>
                        <a:cs typeface="Aptos" panose="020B0004020202020204" pitchFamily="34" charset="0"/>
                      </a:endParaRPr>
                    </a:p>
                  </a:txBody>
                  <a:tcPr marL="68580" marR="68580" marT="0" marB="0" anchor="b"/>
                </a:tc>
                <a:extLst>
                  <a:ext uri="{0D108BD9-81ED-4DB2-BD59-A6C34878D82A}">
                    <a16:rowId xmlns:a16="http://schemas.microsoft.com/office/drawing/2014/main" val="569767339"/>
                  </a:ext>
                </a:extLst>
              </a:tr>
              <a:tr h="567009">
                <a:tc>
                  <a:txBody>
                    <a:bodyPr/>
                    <a:lstStyle/>
                    <a:p>
                      <a:pPr marL="0" marR="0">
                        <a:buNone/>
                      </a:pPr>
                      <a:r>
                        <a:rPr lang="en-US" sz="1400">
                          <a:solidFill>
                            <a:srgbClr val="000000"/>
                          </a:solidFill>
                          <a:effectLst/>
                        </a:rPr>
                        <a:t>Australia/Nueva </a:t>
                      </a:r>
                      <a:r>
                        <a:rPr lang="en-US" sz="1400" err="1">
                          <a:solidFill>
                            <a:srgbClr val="000000"/>
                          </a:solidFill>
                          <a:effectLst/>
                        </a:rPr>
                        <a:t>Zelanda</a:t>
                      </a:r>
                      <a:endParaRPr lang="en-US" sz="1600">
                        <a:effectLst/>
                        <a:latin typeface="+mj-lt"/>
                        <a:ea typeface="Aptos" panose="020B0004020202020204" pitchFamily="34" charset="0"/>
                        <a:cs typeface="Aptos" panose="020B0004020202020204" pitchFamily="34" charset="0"/>
                      </a:endParaRPr>
                    </a:p>
                  </a:txBody>
                  <a:tcPr marL="68580" marR="68580" marT="0" marB="0" anchor="b"/>
                </a:tc>
                <a:tc>
                  <a:txBody>
                    <a:bodyPr/>
                    <a:lstStyle/>
                    <a:p>
                      <a:pPr marL="0" marR="0" algn="r">
                        <a:buNone/>
                      </a:pPr>
                      <a:r>
                        <a:rPr lang="en-US" sz="1400">
                          <a:solidFill>
                            <a:srgbClr val="000000"/>
                          </a:solidFill>
                          <a:effectLst/>
                        </a:rPr>
                        <a:t>$ 1,015</a:t>
                      </a:r>
                      <a:endParaRPr lang="en-US" sz="1600">
                        <a:effectLst/>
                        <a:latin typeface="+mj-lt"/>
                        <a:ea typeface="Aptos" panose="020B0004020202020204" pitchFamily="34" charset="0"/>
                        <a:cs typeface="Aptos" panose="020B0004020202020204" pitchFamily="34" charset="0"/>
                      </a:endParaRPr>
                    </a:p>
                  </a:txBody>
                  <a:tcPr marL="68580" marR="68580" marT="0" marB="0" anchor="b"/>
                </a:tc>
                <a:tc>
                  <a:txBody>
                    <a:bodyPr/>
                    <a:lstStyle/>
                    <a:p>
                      <a:pPr marL="0" marR="0" algn="r">
                        <a:buNone/>
                      </a:pPr>
                      <a:r>
                        <a:rPr lang="en-US" sz="1400">
                          <a:solidFill>
                            <a:srgbClr val="000000"/>
                          </a:solidFill>
                          <a:effectLst/>
                        </a:rPr>
                        <a:t>30</a:t>
                      </a:r>
                      <a:endParaRPr lang="en-US" sz="1600">
                        <a:effectLst/>
                        <a:latin typeface="+mj-lt"/>
                        <a:ea typeface="Aptos" panose="020B0004020202020204" pitchFamily="34" charset="0"/>
                        <a:cs typeface="Aptos" panose="020B0004020202020204" pitchFamily="34" charset="0"/>
                      </a:endParaRPr>
                    </a:p>
                  </a:txBody>
                  <a:tcPr marL="68580" marR="68580" marT="0" marB="0" anchor="b"/>
                </a:tc>
                <a:extLst>
                  <a:ext uri="{0D108BD9-81ED-4DB2-BD59-A6C34878D82A}">
                    <a16:rowId xmlns:a16="http://schemas.microsoft.com/office/drawing/2014/main" val="1477468268"/>
                  </a:ext>
                </a:extLst>
              </a:tr>
            </a:tbl>
          </a:graphicData>
        </a:graphic>
      </p:graphicFrame>
    </p:spTree>
    <p:extLst>
      <p:ext uri="{BB962C8B-B14F-4D97-AF65-F5344CB8AC3E}">
        <p14:creationId xmlns:p14="http://schemas.microsoft.com/office/powerpoint/2010/main" val="3090304812"/>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432D1-ECD2-C183-B40D-06ADC6BFC1F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C3D048-E5F0-B807-3719-5FCE98DEA872}"/>
              </a:ext>
            </a:extLst>
          </p:cNvPr>
          <p:cNvSpPr>
            <a:spLocks noGrp="1"/>
          </p:cNvSpPr>
          <p:nvPr>
            <p:ph type="sldNum" idx="12"/>
          </p:nvPr>
        </p:nvSpPr>
        <p:spPr/>
        <p:txBody>
          <a:bodyPr/>
          <a:lstStyle/>
          <a:p>
            <a:fld id="{00000000-1234-1234-1234-123412341234}" type="slidenum">
              <a:rPr lang="en" smtClean="0"/>
              <a:pPr/>
              <a:t>28</a:t>
            </a:fld>
            <a:endParaRPr lang="en"/>
          </a:p>
        </p:txBody>
      </p:sp>
      <p:sp>
        <p:nvSpPr>
          <p:cNvPr id="7" name="Rectangle 6">
            <a:extLst>
              <a:ext uri="{FF2B5EF4-FFF2-40B4-BE49-F238E27FC236}">
                <a16:creationId xmlns:a16="http://schemas.microsoft.com/office/drawing/2014/main" id="{690E4935-1628-8F40-1C9B-B0770E927E17}"/>
              </a:ext>
            </a:extLst>
          </p:cNvPr>
          <p:cNvSpPr/>
          <p:nvPr/>
        </p:nvSpPr>
        <p:spPr>
          <a:xfrm>
            <a:off x="1451727" y="1118549"/>
            <a:ext cx="5401560" cy="2661305"/>
          </a:xfrm>
          <a:prstGeom prst="rect">
            <a:avLst/>
          </a:prstGeom>
          <a:solidFill>
            <a:srgbClr val="F16025"/>
          </a:solidFill>
        </p:spPr>
        <p:style>
          <a:lnRef idx="3">
            <a:schemeClr val="lt1"/>
          </a:lnRef>
          <a:fillRef idx="1">
            <a:schemeClr val="accent3"/>
          </a:fillRef>
          <a:effectRef idx="1">
            <a:schemeClr val="accent3"/>
          </a:effectRef>
          <a:fontRef idx="minor">
            <a:schemeClr val="lt1"/>
          </a:fontRef>
        </p:style>
        <p:txBody>
          <a:bodyPr rtlCol="0" anchor="ctr"/>
          <a:lstStyle/>
          <a:p>
            <a:pPr lvl="0"/>
            <a:r>
              <a:rPr lang="es-ES" sz="2400"/>
              <a:t>4. La misión es fundamental para el resultado de la procuración de fondos, como se ha visto con el éxito en la procuración de fondos para estudiantes y programas sociales.</a:t>
            </a:r>
            <a:br>
              <a:rPr lang="en-US" sz="1200"/>
            </a:br>
            <a:endParaRPr lang="en-US" sz="1200"/>
          </a:p>
        </p:txBody>
      </p:sp>
    </p:spTree>
    <p:extLst>
      <p:ext uri="{BB962C8B-B14F-4D97-AF65-F5344CB8AC3E}">
        <p14:creationId xmlns:p14="http://schemas.microsoft.com/office/powerpoint/2010/main" val="55496056"/>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95566-E364-55D3-9915-A8D7939DDAB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5DBCED1-3A94-06C2-35AD-30674E9EF9FF}"/>
              </a:ext>
            </a:extLst>
          </p:cNvPr>
          <p:cNvSpPr>
            <a:spLocks noGrp="1"/>
          </p:cNvSpPr>
          <p:nvPr>
            <p:ph type="title"/>
          </p:nvPr>
        </p:nvSpPr>
        <p:spPr>
          <a:xfrm>
            <a:off x="326593" y="321816"/>
            <a:ext cx="8663873" cy="396300"/>
          </a:xfrm>
        </p:spPr>
        <p:txBody>
          <a:bodyPr/>
          <a:lstStyle/>
          <a:p>
            <a:r>
              <a:rPr lang="es-MX" sz="2800" b="1">
                <a:latin typeface="+mj-lt"/>
              </a:rPr>
              <a:t>Fondos recibidos, por Objetivo</a:t>
            </a:r>
            <a:r>
              <a:rPr lang="en-US" sz="2800" b="1">
                <a:latin typeface="+mj-lt"/>
              </a:rPr>
              <a:t> ($)</a:t>
            </a:r>
            <a:r>
              <a:rPr lang="es-MX" sz="2800" b="1">
                <a:latin typeface="+mj-lt"/>
              </a:rPr>
              <a:t>, promedio</a:t>
            </a:r>
            <a:endParaRPr lang="es-MX" sz="2800" b="1" noProof="0">
              <a:latin typeface="+mj-lt"/>
            </a:endParaRPr>
          </a:p>
        </p:txBody>
      </p:sp>
      <p:sp>
        <p:nvSpPr>
          <p:cNvPr id="3" name="Slide Number Placeholder 2">
            <a:extLst>
              <a:ext uri="{FF2B5EF4-FFF2-40B4-BE49-F238E27FC236}">
                <a16:creationId xmlns:a16="http://schemas.microsoft.com/office/drawing/2014/main" id="{7901AE7E-AA9B-E32A-0E5B-D6051FD930D1}"/>
              </a:ext>
            </a:extLst>
          </p:cNvPr>
          <p:cNvSpPr>
            <a:spLocks noGrp="1"/>
          </p:cNvSpPr>
          <p:nvPr>
            <p:ph type="sldNum" idx="10"/>
          </p:nvPr>
        </p:nvSpPr>
        <p:spPr/>
        <p:txBody>
          <a:bodyPr/>
          <a:lstStyle/>
          <a:p>
            <a:fld id="{00000000-1234-1234-1234-123412341234}" type="slidenum">
              <a:rPr lang="es-MX" noProof="0" smtClean="0"/>
              <a:pPr/>
              <a:t>29</a:t>
            </a:fld>
            <a:endParaRPr lang="es-MX" noProof="0"/>
          </a:p>
        </p:txBody>
      </p:sp>
      <p:graphicFrame>
        <p:nvGraphicFramePr>
          <p:cNvPr id="2" name="Chart 1">
            <a:extLst>
              <a:ext uri="{FF2B5EF4-FFF2-40B4-BE49-F238E27FC236}">
                <a16:creationId xmlns:a16="http://schemas.microsoft.com/office/drawing/2014/main" id="{70BD023C-FD3E-7980-0649-B1B709BC69D4}"/>
              </a:ext>
            </a:extLst>
          </p:cNvPr>
          <p:cNvGraphicFramePr>
            <a:graphicFrameLocks/>
          </p:cNvGraphicFramePr>
          <p:nvPr/>
        </p:nvGraphicFramePr>
        <p:xfrm>
          <a:off x="1573502" y="834806"/>
          <a:ext cx="5840083" cy="37983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81653878"/>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a:spLocks noGrp="1"/>
          </p:cNvSpPr>
          <p:nvPr>
            <p:ph type="body" idx="1"/>
          </p:nvPr>
        </p:nvSpPr>
        <p:spPr>
          <a:xfrm>
            <a:off x="1184564" y="435407"/>
            <a:ext cx="6546272" cy="4496933"/>
          </a:xfrm>
          <a:prstGeom prst="rect">
            <a:avLst/>
          </a:prstGeom>
        </p:spPr>
        <p:txBody>
          <a:bodyPr spcFirstLastPara="1" wrap="square" lIns="0" tIns="0" rIns="0" bIns="0" anchor="ctr" anchorCtr="0">
            <a:noAutofit/>
          </a:bodyPr>
          <a:lstStyle/>
          <a:p>
            <a:pPr marL="50800" indent="0">
              <a:buNone/>
            </a:pPr>
            <a:endParaRPr lang="es-ES_tradnl" sz="2000" b="1" dirty="0">
              <a:solidFill>
                <a:schemeClr val="bg2"/>
              </a:solidFill>
              <a:latin typeface="Arial" panose="020B0604020202020204" pitchFamily="34" charset="0"/>
              <a:ea typeface="Lato Black" panose="020B0604020202020204" charset="0"/>
              <a:cs typeface="Arial" panose="020B0604020202020204" pitchFamily="34" charset="0"/>
              <a:sym typeface="Fira Sans Light"/>
            </a:endParaRPr>
          </a:p>
          <a:p>
            <a:pPr marL="50800" indent="0">
              <a:buNone/>
            </a:pPr>
            <a:r>
              <a:rPr lang="es-ES_tradnl" sz="3600" b="1" dirty="0">
                <a:solidFill>
                  <a:schemeClr val="bg2"/>
                </a:solidFill>
                <a:latin typeface="Arial" panose="020B0604020202020204" pitchFamily="34" charset="0"/>
                <a:ea typeface="Lato Black" panose="020B0604020202020204" charset="0"/>
                <a:cs typeface="Arial" panose="020B0604020202020204" pitchFamily="34" charset="0"/>
                <a:sym typeface="Fira Sans Light"/>
              </a:rPr>
              <a:t>CASE</a:t>
            </a:r>
          </a:p>
          <a:p>
            <a:pPr marL="50800" indent="0">
              <a:buNone/>
            </a:pPr>
            <a:r>
              <a:rPr lang="es-ES_tradnl" sz="2000" b="1" dirty="0">
                <a:solidFill>
                  <a:schemeClr val="bg2"/>
                </a:solidFill>
                <a:latin typeface="Arial" panose="020B0604020202020204" pitchFamily="34" charset="0"/>
                <a:ea typeface="Lato Black" panose="020B0604020202020204" charset="0"/>
                <a:cs typeface="Arial" panose="020B0604020202020204" pitchFamily="34" charset="0"/>
                <a:sym typeface="Fira Sans Light"/>
              </a:rPr>
              <a:t>Council for Advancement and Support of Education</a:t>
            </a:r>
            <a:r>
              <a:rPr lang="es-ES_tradnl" sz="2000" dirty="0">
                <a:solidFill>
                  <a:schemeClr val="bg2"/>
                </a:solidFill>
                <a:latin typeface="Arial" panose="020B0604020202020204" pitchFamily="34" charset="0"/>
                <a:ea typeface="Lato Black" panose="020B0604020202020204" charset="0"/>
                <a:cs typeface="Arial" panose="020B0604020202020204" pitchFamily="34" charset="0"/>
                <a:sym typeface="Fira Sans Light"/>
              </a:rPr>
              <a:t> </a:t>
            </a:r>
          </a:p>
          <a:p>
            <a:pPr marL="50800" indent="0">
              <a:buNone/>
            </a:pPr>
            <a:endParaRPr lang="es-ES_tradnl" sz="2000" dirty="0">
              <a:solidFill>
                <a:schemeClr val="bg2"/>
              </a:solidFill>
              <a:latin typeface="Arial" panose="020B0604020202020204" pitchFamily="34" charset="0"/>
              <a:ea typeface="Lato Black" panose="020B0604020202020204" charset="0"/>
              <a:cs typeface="Arial" panose="020B0604020202020204" pitchFamily="34" charset="0"/>
              <a:sym typeface="Fira Sans Light"/>
            </a:endParaRPr>
          </a:p>
          <a:p>
            <a:pPr marL="50800" indent="0">
              <a:buNone/>
            </a:pPr>
            <a:r>
              <a:rPr lang="es-ES_tradnl" sz="1400" dirty="0">
                <a:solidFill>
                  <a:schemeClr val="bg2"/>
                </a:solidFill>
                <a:latin typeface="Arial" panose="020B0604020202020204" pitchFamily="34" charset="0"/>
                <a:ea typeface="Lato Black" panose="020B0604020202020204" charset="0"/>
                <a:cs typeface="Arial" panose="020B0604020202020204" pitchFamily="34" charset="0"/>
                <a:sym typeface="Fira Sans Light"/>
              </a:rPr>
              <a:t> </a:t>
            </a:r>
            <a:r>
              <a:rPr lang="es-ES_tradnl" sz="1400" dirty="0">
                <a:solidFill>
                  <a:schemeClr val="bg2"/>
                </a:solidFill>
                <a:ea typeface="Lato Black" panose="020B0604020202020204" charset="0"/>
                <a:cs typeface="Arial" panose="020B0604020202020204" pitchFamily="34" charset="0"/>
                <a:sym typeface="Fira Sans Light"/>
              </a:rPr>
              <a:t>Es una asociación internacional, sin fines de lucro, que tiene como misión i</a:t>
            </a:r>
            <a:r>
              <a:rPr lang="es-ES_tradnl" sz="1400" dirty="0">
                <a:solidFill>
                  <a:schemeClr val="bg2"/>
                </a:solidFill>
                <a:ea typeface="Lato Black" panose="020B0604020202020204" charset="0"/>
                <a:cs typeface="Arial" panose="020B0604020202020204" pitchFamily="34" charset="0"/>
              </a:rPr>
              <a:t>mpulsar la educación para transformar vidas y a la sociedad en su conjunto.</a:t>
            </a:r>
          </a:p>
          <a:p>
            <a:pPr marL="50800" indent="0">
              <a:buNone/>
            </a:pPr>
            <a:endParaRPr lang="es-ES_tradnl" sz="1400" dirty="0">
              <a:solidFill>
                <a:schemeClr val="bg2"/>
              </a:solidFill>
              <a:ea typeface="Lato Black" panose="020B0604020202020204" charset="0"/>
              <a:cs typeface="Arial" panose="020B0604020202020204" pitchFamily="34" charset="0"/>
            </a:endParaRPr>
          </a:p>
          <a:p>
            <a:pPr marL="50800" indent="0">
              <a:buNone/>
            </a:pPr>
            <a:r>
              <a:rPr lang="es-ES_tradnl" altLang="es-MX" sz="1400" b="0" kern="0" dirty="0"/>
              <a:t>Es una de las asociaciones educativas más grandes del mundo con</a:t>
            </a:r>
            <a:r>
              <a:rPr lang="es-ES_tradnl" sz="1400" dirty="0">
                <a:solidFill>
                  <a:schemeClr val="bg2"/>
                </a:solidFill>
                <a:ea typeface="Lato Black" panose="020B0604020202020204" charset="0"/>
                <a:cs typeface="Arial" panose="020B0604020202020204" pitchFamily="34" charset="0"/>
                <a:sym typeface="Fira Sans Light"/>
              </a:rPr>
              <a:t> m</a:t>
            </a:r>
            <a:r>
              <a:rPr lang="es-ES_tradnl" sz="1400" b="1" dirty="0">
                <a:solidFill>
                  <a:schemeClr val="bg2"/>
                </a:solidFill>
                <a:ea typeface="Lato Black" panose="020B0604020202020204" charset="0"/>
                <a:cs typeface="Arial" panose="020B0604020202020204" pitchFamily="34" charset="0"/>
                <a:sym typeface="Fira Sans Light"/>
              </a:rPr>
              <a:t>ás de 3,000 </a:t>
            </a:r>
            <a:r>
              <a:rPr lang="es-ES_tradnl" sz="1400" dirty="0">
                <a:solidFill>
                  <a:schemeClr val="bg2"/>
                </a:solidFill>
                <a:ea typeface="Lato Black" panose="020B0604020202020204" charset="0"/>
                <a:cs typeface="Arial" panose="020B0604020202020204" pitchFamily="34" charset="0"/>
                <a:sym typeface="Fira Sans Light"/>
              </a:rPr>
              <a:t>instituciones de educación superior y escuelas internacionales, agrupando </a:t>
            </a:r>
            <a:r>
              <a:rPr lang="es-ES_tradnl" sz="1400" b="1" dirty="0">
                <a:solidFill>
                  <a:schemeClr val="bg2"/>
                </a:solidFill>
                <a:ea typeface="Lato Black" panose="020B0604020202020204" charset="0"/>
                <a:cs typeface="Arial" panose="020B0604020202020204" pitchFamily="34" charset="0"/>
                <a:sym typeface="Fira Sans Light"/>
              </a:rPr>
              <a:t>9</a:t>
            </a:r>
            <a:r>
              <a:rPr lang="es-ES_tradnl" altLang="en-US" sz="1400" b="1" dirty="0">
                <a:solidFill>
                  <a:schemeClr val="bg2"/>
                </a:solidFill>
                <a:ea typeface="Lato Black" panose="020B0604020202020204" charset="0"/>
                <a:cs typeface="Arial" panose="020B0604020202020204" pitchFamily="34" charset="0"/>
                <a:sym typeface="Fira Sans Light"/>
              </a:rPr>
              <a:t>7,000 </a:t>
            </a:r>
            <a:r>
              <a:rPr lang="es-ES_tradnl" altLang="en-US" sz="1400" dirty="0">
                <a:solidFill>
                  <a:schemeClr val="bg2"/>
                </a:solidFill>
                <a:ea typeface="Lato Black" panose="020B0604020202020204" charset="0"/>
                <a:cs typeface="Arial" panose="020B0604020202020204" pitchFamily="34" charset="0"/>
                <a:sym typeface="Fira Sans Light"/>
              </a:rPr>
              <a:t>profesionales de </a:t>
            </a:r>
            <a:r>
              <a:rPr lang="es-ES_tradnl" altLang="en-US" sz="1400" b="1" dirty="0">
                <a:solidFill>
                  <a:schemeClr val="bg2"/>
                </a:solidFill>
                <a:ea typeface="Lato Black" panose="020B0604020202020204" charset="0"/>
                <a:cs typeface="Arial" panose="020B0604020202020204" pitchFamily="34" charset="0"/>
                <a:sym typeface="Fira Sans Light"/>
              </a:rPr>
              <a:t>80 </a:t>
            </a:r>
            <a:r>
              <a:rPr lang="es-ES_tradnl" altLang="en-US" sz="1400" dirty="0">
                <a:solidFill>
                  <a:schemeClr val="bg2"/>
                </a:solidFill>
                <a:ea typeface="Lato Black" panose="020B0604020202020204" charset="0"/>
                <a:cs typeface="Arial" panose="020B0604020202020204" pitchFamily="34" charset="0"/>
                <a:sym typeface="Fira Sans Light"/>
              </a:rPr>
              <a:t>países.</a:t>
            </a:r>
          </a:p>
          <a:p>
            <a:pPr marL="50800" indent="0" fontAlgn="base">
              <a:buNone/>
            </a:pPr>
            <a:endParaRPr lang="es-ES_tradnl" sz="1400" dirty="0">
              <a:ea typeface="Lato" panose="020F0502020204030203" pitchFamily="34" charset="0"/>
              <a:cs typeface="Arial" panose="020B0604020202020204" pitchFamily="34" charset="0"/>
            </a:endParaRPr>
          </a:p>
          <a:p>
            <a:pPr marL="50800" indent="0" fontAlgn="base">
              <a:buNone/>
            </a:pPr>
            <a:r>
              <a:rPr lang="es-ES_tradnl" sz="1400" dirty="0">
                <a:solidFill>
                  <a:schemeClr val="bg2"/>
                </a:solidFill>
                <a:cs typeface="Arial" panose="020B0604020202020204" pitchFamily="34" charset="0"/>
              </a:rPr>
              <a:t>Impulsa el éxito de sus instituciones promoviendo el </a:t>
            </a:r>
            <a:r>
              <a:rPr lang="es-ES_tradnl" sz="1400" b="1" i="1" dirty="0">
                <a:solidFill>
                  <a:schemeClr val="bg2"/>
                </a:solidFill>
                <a:cs typeface="Arial" panose="020B0604020202020204" pitchFamily="34" charset="0"/>
              </a:rPr>
              <a:t>Avance Institucional, que</a:t>
            </a:r>
            <a:r>
              <a:rPr lang="es-ES_tradnl" sz="1400" dirty="0">
                <a:ea typeface="Lato" panose="020F0502020204030203" pitchFamily="34" charset="0"/>
                <a:cs typeface="Arial" panose="020B0604020202020204" pitchFamily="34" charset="0"/>
              </a:rPr>
              <a:t> crece la reputación, fortalece las relaciones y la vinculación, e incrementa los i</a:t>
            </a:r>
            <a:r>
              <a:rPr lang="es-ES_tradnl" sz="1400" b="1" dirty="0">
                <a:ea typeface="Lato" panose="020F0502020204030203" pitchFamily="34" charset="0"/>
                <a:cs typeface="Arial" panose="020B0604020202020204" pitchFamily="34" charset="0"/>
              </a:rPr>
              <a:t>ngresos, favoreciendo la actuación </a:t>
            </a:r>
            <a:r>
              <a:rPr lang="es-ES_tradnl" sz="1400" dirty="0">
                <a:ea typeface="Lato" panose="020F0502020204030203" pitchFamily="34" charset="0"/>
                <a:cs typeface="Arial" panose="020B0604020202020204" pitchFamily="34" charset="0"/>
              </a:rPr>
              <a:t>eficiente y con integridad de quienes colaboran en esas áreas.</a:t>
            </a:r>
          </a:p>
        </p:txBody>
      </p:sp>
      <p:sp>
        <p:nvSpPr>
          <p:cNvPr id="116" name="Google Shape;116;p16"/>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a:t>
            </a:fld>
            <a:endParaRPr dirty="0"/>
          </a:p>
        </p:txBody>
      </p:sp>
      <p:sp>
        <p:nvSpPr>
          <p:cNvPr id="5" name="TextBox 4">
            <a:extLst>
              <a:ext uri="{FF2B5EF4-FFF2-40B4-BE49-F238E27FC236}">
                <a16:creationId xmlns:a16="http://schemas.microsoft.com/office/drawing/2014/main" id="{C211F5FA-A069-4869-849A-70DE69B0744C}"/>
              </a:ext>
            </a:extLst>
          </p:cNvPr>
          <p:cNvSpPr txBox="1"/>
          <p:nvPr/>
        </p:nvSpPr>
        <p:spPr>
          <a:xfrm>
            <a:off x="3794277" y="5114829"/>
            <a:ext cx="4792132" cy="215444"/>
          </a:xfrm>
          <a:prstGeom prst="rect">
            <a:avLst/>
          </a:prstGeom>
          <a:noFill/>
        </p:spPr>
        <p:txBody>
          <a:bodyPr wrap="square">
            <a:spAutoFit/>
          </a:bodyPr>
          <a:lstStyle/>
          <a:p>
            <a:pPr algn="ctr"/>
            <a:r>
              <a:rPr lang="en-US" sz="800" b="0" i="0" dirty="0">
                <a:solidFill>
                  <a:schemeClr val="bg1">
                    <a:lumMod val="85000"/>
                  </a:schemeClr>
                </a:solidFill>
                <a:effectLst/>
                <a:latin typeface="Lato" panose="020F0502020204030203" pitchFamily="34" charset="0"/>
              </a:rPr>
              <a:t> </a:t>
            </a:r>
            <a:r>
              <a:rPr lang="en-US" sz="800" b="0" i="0" dirty="0">
                <a:solidFill>
                  <a:schemeClr val="bg1">
                    <a:lumMod val="85000"/>
                  </a:schemeClr>
                </a:solidFill>
                <a:effectLst/>
                <a:latin typeface="+mj-lt"/>
              </a:rPr>
              <a:t>Council for Advancement and Support of Education © 2022 </a:t>
            </a:r>
            <a:endParaRPr lang="en-US" sz="800" dirty="0">
              <a:solidFill>
                <a:schemeClr val="bg1">
                  <a:lumMod val="85000"/>
                </a:schemeClr>
              </a:solidFill>
              <a:latin typeface="+mj-lt"/>
            </a:endParaRPr>
          </a:p>
        </p:txBody>
      </p:sp>
    </p:spTree>
    <p:extLst>
      <p:ext uri="{BB962C8B-B14F-4D97-AF65-F5344CB8AC3E}">
        <p14:creationId xmlns:p14="http://schemas.microsoft.com/office/powerpoint/2010/main" val="1037444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CA73C-0CCF-8266-C3DB-AB5FF5A7F5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346DF9-B39B-BF42-99C9-4CB30A7975EE}"/>
              </a:ext>
            </a:extLst>
          </p:cNvPr>
          <p:cNvSpPr>
            <a:spLocks noGrp="1"/>
          </p:cNvSpPr>
          <p:nvPr>
            <p:ph type="title"/>
          </p:nvPr>
        </p:nvSpPr>
        <p:spPr>
          <a:xfrm>
            <a:off x="471370" y="359475"/>
            <a:ext cx="7585702" cy="396300"/>
          </a:xfrm>
        </p:spPr>
        <p:txBody>
          <a:bodyPr/>
          <a:lstStyle/>
          <a:p>
            <a:r>
              <a:rPr lang="es-MX" sz="2800"/>
              <a:t>Fondos recibidos, por </a:t>
            </a:r>
            <a:r>
              <a:rPr lang="en-US" sz="2800" err="1"/>
              <a:t>Propósito</a:t>
            </a:r>
            <a:r>
              <a:rPr lang="en-US" sz="2800"/>
              <a:t> ($)</a:t>
            </a:r>
            <a:r>
              <a:rPr lang="es-MX" sz="2800"/>
              <a:t>, promedio</a:t>
            </a:r>
            <a:endParaRPr lang="es-MX" sz="2800" noProof="0"/>
          </a:p>
        </p:txBody>
      </p:sp>
      <p:sp>
        <p:nvSpPr>
          <p:cNvPr id="3" name="Slide Number Placeholder 2">
            <a:extLst>
              <a:ext uri="{FF2B5EF4-FFF2-40B4-BE49-F238E27FC236}">
                <a16:creationId xmlns:a16="http://schemas.microsoft.com/office/drawing/2014/main" id="{B37F4313-463E-B201-3B3F-9F898F2580DD}"/>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s-MX" noProof="0" smtClean="0"/>
              <a:t>30</a:t>
            </a:fld>
            <a:endParaRPr lang="es-MX" noProof="0"/>
          </a:p>
        </p:txBody>
      </p:sp>
      <p:sp>
        <p:nvSpPr>
          <p:cNvPr id="7" name="TextBox 6">
            <a:extLst>
              <a:ext uri="{FF2B5EF4-FFF2-40B4-BE49-F238E27FC236}">
                <a16:creationId xmlns:a16="http://schemas.microsoft.com/office/drawing/2014/main" id="{5269AEF7-AFAA-C026-5DA6-754045733E42}"/>
              </a:ext>
            </a:extLst>
          </p:cNvPr>
          <p:cNvSpPr txBox="1"/>
          <p:nvPr/>
        </p:nvSpPr>
        <p:spPr>
          <a:xfrm>
            <a:off x="698740" y="4669652"/>
            <a:ext cx="7781844" cy="276999"/>
          </a:xfrm>
          <a:prstGeom prst="rect">
            <a:avLst/>
          </a:prstGeom>
          <a:noFill/>
        </p:spPr>
        <p:txBody>
          <a:bodyPr wrap="square" lIns="91440" tIns="45720" rIns="91440" bIns="45720" anchor="t">
            <a:spAutoFit/>
          </a:bodyPr>
          <a:lstStyle/>
          <a:p>
            <a:r>
              <a:rPr lang="es-MX" sz="1200" i="1">
                <a:latin typeface="+mj-lt"/>
              </a:rPr>
              <a:t>Cada</a:t>
            </a:r>
            <a:r>
              <a:rPr lang="es-MX" sz="1200" i="1" noProof="0">
                <a:latin typeface="+mj-lt"/>
              </a:rPr>
              <a:t> barra suma el 100</a:t>
            </a:r>
            <a:r>
              <a:rPr lang="es-MX" sz="1200" i="1">
                <a:latin typeface="+mj-lt"/>
              </a:rPr>
              <a:t>%. </a:t>
            </a:r>
            <a:r>
              <a:rPr lang="es-ES" sz="1200" i="1">
                <a:latin typeface="+mj-lt"/>
              </a:rPr>
              <a:t>Los datos se muestran en Fondos recibidos, de menor a mayor.</a:t>
            </a:r>
            <a:endParaRPr lang="es-MX" sz="1200" i="1" noProof="0">
              <a:latin typeface="+mj-lt"/>
            </a:endParaRPr>
          </a:p>
        </p:txBody>
      </p:sp>
      <p:graphicFrame>
        <p:nvGraphicFramePr>
          <p:cNvPr id="5" name="Chart 4">
            <a:extLst>
              <a:ext uri="{FF2B5EF4-FFF2-40B4-BE49-F238E27FC236}">
                <a16:creationId xmlns:a16="http://schemas.microsoft.com/office/drawing/2014/main" id="{0C0A853D-7B16-5FE2-726C-99495A1DE7AB}"/>
              </a:ext>
            </a:extLst>
          </p:cNvPr>
          <p:cNvGraphicFramePr>
            <a:graphicFrameLocks/>
          </p:cNvGraphicFramePr>
          <p:nvPr>
            <p:extLst>
              <p:ext uri="{D42A27DB-BD31-4B8C-83A1-F6EECF244321}">
                <p14:modId xmlns:p14="http://schemas.microsoft.com/office/powerpoint/2010/main" val="2070045526"/>
              </p:ext>
            </p:extLst>
          </p:nvPr>
        </p:nvGraphicFramePr>
        <p:xfrm>
          <a:off x="575036" y="972978"/>
          <a:ext cx="8125904" cy="36966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30854799"/>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93917-435A-6183-DF63-B46F2521C62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C64C423-AC7A-3604-A2C7-01EFEB2A7EE9}"/>
              </a:ext>
            </a:extLst>
          </p:cNvPr>
          <p:cNvSpPr>
            <a:spLocks noGrp="1"/>
          </p:cNvSpPr>
          <p:nvPr>
            <p:ph type="sldNum" idx="12"/>
          </p:nvPr>
        </p:nvSpPr>
        <p:spPr/>
        <p:txBody>
          <a:bodyPr/>
          <a:lstStyle/>
          <a:p>
            <a:fld id="{00000000-1234-1234-1234-123412341234}" type="slidenum">
              <a:rPr lang="en" smtClean="0"/>
              <a:pPr/>
              <a:t>31</a:t>
            </a:fld>
            <a:endParaRPr lang="en"/>
          </a:p>
        </p:txBody>
      </p:sp>
      <p:sp>
        <p:nvSpPr>
          <p:cNvPr id="7" name="Rectangle 6">
            <a:extLst>
              <a:ext uri="{FF2B5EF4-FFF2-40B4-BE49-F238E27FC236}">
                <a16:creationId xmlns:a16="http://schemas.microsoft.com/office/drawing/2014/main" id="{ABC5CCDE-84C8-2E43-06A5-B11A2F32E8C1}"/>
              </a:ext>
            </a:extLst>
          </p:cNvPr>
          <p:cNvSpPr/>
          <p:nvPr/>
        </p:nvSpPr>
        <p:spPr>
          <a:xfrm>
            <a:off x="1574275" y="1090268"/>
            <a:ext cx="4935827" cy="2661305"/>
          </a:xfrm>
          <a:prstGeom prst="rect">
            <a:avLst/>
          </a:prstGeom>
          <a:solidFill>
            <a:srgbClr val="F89F1E"/>
          </a:solidFill>
        </p:spPr>
        <p:style>
          <a:lnRef idx="3">
            <a:schemeClr val="lt1"/>
          </a:lnRef>
          <a:fillRef idx="1">
            <a:schemeClr val="accent3"/>
          </a:fillRef>
          <a:effectRef idx="1">
            <a:schemeClr val="accent3"/>
          </a:effectRef>
          <a:fontRef idx="minor">
            <a:schemeClr val="lt1"/>
          </a:fontRef>
        </p:style>
        <p:txBody>
          <a:bodyPr rtlCol="0" anchor="ctr"/>
          <a:lstStyle/>
          <a:p>
            <a:pPr lvl="0"/>
            <a:r>
              <a:rPr lang="es-ES" sz="2400"/>
              <a:t>5. Aún se necesita inversión y colaboración para que las universidades maximicen los fondos filantrópicos recibidos.</a:t>
            </a:r>
            <a:endParaRPr lang="en-US" sz="2400"/>
          </a:p>
          <a:p>
            <a:pPr algn="ctr"/>
            <a:br>
              <a:rPr lang="en-US" sz="1200"/>
            </a:br>
            <a:endParaRPr lang="en-US" sz="1200"/>
          </a:p>
        </p:txBody>
      </p:sp>
    </p:spTree>
    <p:extLst>
      <p:ext uri="{BB962C8B-B14F-4D97-AF65-F5344CB8AC3E}">
        <p14:creationId xmlns:p14="http://schemas.microsoft.com/office/powerpoint/2010/main" val="4255298544"/>
      </p:ext>
    </p:extLst>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26F0E-33B7-10EF-5054-97C8E23F4E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A8B9DF-0431-0BCB-B0E0-BC23A3CF109A}"/>
              </a:ext>
            </a:extLst>
          </p:cNvPr>
          <p:cNvSpPr>
            <a:spLocks noGrp="1"/>
          </p:cNvSpPr>
          <p:nvPr>
            <p:ph type="title"/>
          </p:nvPr>
        </p:nvSpPr>
        <p:spPr>
          <a:xfrm>
            <a:off x="670524" y="980558"/>
            <a:ext cx="7643917" cy="396300"/>
          </a:xfrm>
        </p:spPr>
        <p:txBody>
          <a:bodyPr/>
          <a:lstStyle/>
          <a:p>
            <a:r>
              <a:rPr lang="en-US" b="1" err="1">
                <a:latin typeface="+mj-lt"/>
              </a:rPr>
              <a:t>Comparación</a:t>
            </a:r>
            <a:r>
              <a:rPr lang="en-US" b="1">
                <a:latin typeface="+mj-lt"/>
              </a:rPr>
              <a:t> con </a:t>
            </a:r>
            <a:r>
              <a:rPr lang="en-US" b="1" err="1">
                <a:latin typeface="+mj-lt"/>
              </a:rPr>
              <a:t>otras</a:t>
            </a:r>
            <a:r>
              <a:rPr lang="en-US" b="1">
                <a:latin typeface="+mj-lt"/>
              </a:rPr>
              <a:t> regiones: </a:t>
            </a:r>
            <a:br>
              <a:rPr lang="en-US" b="1">
                <a:latin typeface="+mj-lt"/>
              </a:rPr>
            </a:br>
            <a:r>
              <a:rPr lang="en-US" sz="2400" b="1" err="1">
                <a:latin typeface="+mj-lt"/>
              </a:rPr>
              <a:t>inversión</a:t>
            </a:r>
            <a:r>
              <a:rPr lang="en-US" sz="2400" b="1">
                <a:latin typeface="+mj-lt"/>
              </a:rPr>
              <a:t> de personal</a:t>
            </a:r>
            <a:endParaRPr lang="en-US" b="1">
              <a:latin typeface="+mj-lt"/>
            </a:endParaRPr>
          </a:p>
        </p:txBody>
      </p:sp>
      <p:sp>
        <p:nvSpPr>
          <p:cNvPr id="3" name="Slide Number Placeholder 2">
            <a:extLst>
              <a:ext uri="{FF2B5EF4-FFF2-40B4-BE49-F238E27FC236}">
                <a16:creationId xmlns:a16="http://schemas.microsoft.com/office/drawing/2014/main" id="{531BE223-811B-E981-0785-CA244B3A0A62}"/>
              </a:ext>
            </a:extLst>
          </p:cNvPr>
          <p:cNvSpPr>
            <a:spLocks noGrp="1"/>
          </p:cNvSpPr>
          <p:nvPr>
            <p:ph type="sldNum" idx="10"/>
          </p:nvPr>
        </p:nvSpPr>
        <p:spPr/>
        <p:txBody>
          <a:bodyPr/>
          <a:lstStyle/>
          <a:p>
            <a:fld id="{00000000-1234-1234-1234-123412341234}" type="slidenum">
              <a:rPr lang="en" smtClean="0"/>
              <a:pPr/>
              <a:t>32</a:t>
            </a:fld>
            <a:endParaRPr lang="en"/>
          </a:p>
        </p:txBody>
      </p:sp>
      <p:graphicFrame>
        <p:nvGraphicFramePr>
          <p:cNvPr id="4" name="Table 3">
            <a:extLst>
              <a:ext uri="{FF2B5EF4-FFF2-40B4-BE49-F238E27FC236}">
                <a16:creationId xmlns:a16="http://schemas.microsoft.com/office/drawing/2014/main" id="{1AB2E16A-2B15-0F12-26E8-80B14F4E59E1}"/>
              </a:ext>
            </a:extLst>
          </p:cNvPr>
          <p:cNvGraphicFramePr>
            <a:graphicFrameLocks noGrp="1"/>
          </p:cNvGraphicFramePr>
          <p:nvPr>
            <p:extLst>
              <p:ext uri="{D42A27DB-BD31-4B8C-83A1-F6EECF244321}">
                <p14:modId xmlns:p14="http://schemas.microsoft.com/office/powerpoint/2010/main" val="3268226326"/>
              </p:ext>
            </p:extLst>
          </p:nvPr>
        </p:nvGraphicFramePr>
        <p:xfrm>
          <a:off x="670524" y="1444721"/>
          <a:ext cx="7568502" cy="3402054"/>
        </p:xfrm>
        <a:graphic>
          <a:graphicData uri="http://schemas.openxmlformats.org/drawingml/2006/table">
            <a:tbl>
              <a:tblPr firstRow="1" bandRow="1">
                <a:tableStyleId>{1FECB4D8-DB02-4DC6-A0A2-4F2EBAE1DC90}</a:tableStyleId>
              </a:tblPr>
              <a:tblGrid>
                <a:gridCol w="2522834">
                  <a:extLst>
                    <a:ext uri="{9D8B030D-6E8A-4147-A177-3AD203B41FA5}">
                      <a16:colId xmlns:a16="http://schemas.microsoft.com/office/drawing/2014/main" val="3917055783"/>
                    </a:ext>
                  </a:extLst>
                </a:gridCol>
                <a:gridCol w="2522834">
                  <a:extLst>
                    <a:ext uri="{9D8B030D-6E8A-4147-A177-3AD203B41FA5}">
                      <a16:colId xmlns:a16="http://schemas.microsoft.com/office/drawing/2014/main" val="3753309802"/>
                    </a:ext>
                  </a:extLst>
                </a:gridCol>
                <a:gridCol w="2522834">
                  <a:extLst>
                    <a:ext uri="{9D8B030D-6E8A-4147-A177-3AD203B41FA5}">
                      <a16:colId xmlns:a16="http://schemas.microsoft.com/office/drawing/2014/main" val="904991247"/>
                    </a:ext>
                  </a:extLst>
                </a:gridCol>
              </a:tblGrid>
              <a:tr h="567009">
                <a:tc>
                  <a:txBody>
                    <a:bodyPr/>
                    <a:lstStyle/>
                    <a:p>
                      <a:pPr>
                        <a:buNone/>
                      </a:pPr>
                      <a:endParaRPr lang="en-US" sz="1000">
                        <a:effectLst/>
                        <a:latin typeface="Times New Roman" panose="02020603050405020304" pitchFamily="18" charset="0"/>
                      </a:endParaRPr>
                    </a:p>
                  </a:txBody>
                  <a:tcPr marL="68580" marR="68580" marT="0" marB="0" anchor="b">
                    <a:solidFill>
                      <a:srgbClr val="005984"/>
                    </a:solidFill>
                  </a:tcPr>
                </a:tc>
                <a:tc>
                  <a:txBody>
                    <a:bodyPr/>
                    <a:lstStyle/>
                    <a:p>
                      <a:pPr marL="0" marR="0" algn="r">
                        <a:buNone/>
                      </a:pPr>
                      <a:r>
                        <a:rPr lang="en-US" sz="1100">
                          <a:solidFill>
                            <a:schemeClr val="bg1"/>
                          </a:solidFill>
                          <a:effectLst/>
                          <a:latin typeface="+mj-lt"/>
                          <a:ea typeface="Aptos" panose="020B0004020202020204" pitchFamily="34" charset="0"/>
                          <a:cs typeface="Aptos" panose="020B0004020202020204" pitchFamily="34" charset="0"/>
                        </a:rPr>
                        <a:t>La </a:t>
                      </a:r>
                      <a:r>
                        <a:rPr lang="en-US" sz="1100" err="1">
                          <a:solidFill>
                            <a:schemeClr val="bg1"/>
                          </a:solidFill>
                          <a:effectLst/>
                          <a:latin typeface="+mj-lt"/>
                          <a:ea typeface="Aptos" panose="020B0004020202020204" pitchFamily="34" charset="0"/>
                          <a:cs typeface="Aptos" panose="020B0004020202020204" pitchFamily="34" charset="0"/>
                        </a:rPr>
                        <a:t>mediana</a:t>
                      </a:r>
                      <a:r>
                        <a:rPr lang="en-US" sz="1100">
                          <a:solidFill>
                            <a:schemeClr val="bg1"/>
                          </a:solidFill>
                          <a:effectLst/>
                          <a:latin typeface="+mj-lt"/>
                          <a:ea typeface="Aptos" panose="020B0004020202020204" pitchFamily="34" charset="0"/>
                          <a:cs typeface="Aptos" panose="020B0004020202020204" pitchFamily="34" charset="0"/>
                        </a:rPr>
                        <a:t>: </a:t>
                      </a:r>
                      <a:r>
                        <a:rPr lang="en-US" sz="1100" err="1">
                          <a:solidFill>
                            <a:schemeClr val="bg1"/>
                          </a:solidFill>
                          <a:effectLst/>
                          <a:latin typeface="+mj-lt"/>
                          <a:ea typeface="Aptos" panose="020B0004020202020204" pitchFamily="34" charset="0"/>
                          <a:cs typeface="Aptos" panose="020B0004020202020204" pitchFamily="34" charset="0"/>
                        </a:rPr>
                        <a:t>procuración</a:t>
                      </a:r>
                      <a:r>
                        <a:rPr lang="en-US" sz="1100">
                          <a:solidFill>
                            <a:schemeClr val="bg1"/>
                          </a:solidFill>
                          <a:effectLst/>
                          <a:latin typeface="+mj-lt"/>
                          <a:ea typeface="Aptos" panose="020B0004020202020204" pitchFamily="34" charset="0"/>
                          <a:cs typeface="Aptos" panose="020B0004020202020204" pitchFamily="34" charset="0"/>
                        </a:rPr>
                        <a:t> de </a:t>
                      </a:r>
                      <a:r>
                        <a:rPr lang="en-US" sz="1100" err="1">
                          <a:solidFill>
                            <a:schemeClr val="bg1"/>
                          </a:solidFill>
                          <a:effectLst/>
                          <a:latin typeface="+mj-lt"/>
                          <a:ea typeface="Aptos" panose="020B0004020202020204" pitchFamily="34" charset="0"/>
                          <a:cs typeface="Aptos" panose="020B0004020202020204" pitchFamily="34" charset="0"/>
                        </a:rPr>
                        <a:t>fondos</a:t>
                      </a:r>
                      <a:r>
                        <a:rPr lang="en-US" sz="1100">
                          <a:solidFill>
                            <a:schemeClr val="bg1"/>
                          </a:solidFill>
                          <a:effectLst/>
                          <a:latin typeface="+mj-lt"/>
                          <a:ea typeface="Aptos" panose="020B0004020202020204" pitchFamily="34" charset="0"/>
                          <a:cs typeface="Aptos" panose="020B0004020202020204" pitchFamily="34" charset="0"/>
                        </a:rPr>
                        <a:t> ETC</a:t>
                      </a:r>
                      <a:endParaRPr lang="en-US" sz="1200">
                        <a:solidFill>
                          <a:schemeClr val="bg1"/>
                        </a:solidFill>
                        <a:effectLst/>
                        <a:latin typeface="+mj-lt"/>
                        <a:ea typeface="Aptos" panose="020B0004020202020204" pitchFamily="34" charset="0"/>
                        <a:cs typeface="Aptos" panose="020B0004020202020204" pitchFamily="34" charset="0"/>
                      </a:endParaRPr>
                    </a:p>
                  </a:txBody>
                  <a:tcPr marL="68580" marR="68580" marT="0" marB="0" anchor="b">
                    <a:solidFill>
                      <a:srgbClr val="005984"/>
                    </a:solidFill>
                  </a:tcPr>
                </a:tc>
                <a:tc>
                  <a: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200" b="0" err="1">
                          <a:effectLst/>
                        </a:rPr>
                        <a:t>Tamaño</a:t>
                      </a:r>
                      <a:r>
                        <a:rPr lang="en-US" sz="1200" b="0">
                          <a:effectLst/>
                        </a:rPr>
                        <a:t> de la </a:t>
                      </a:r>
                      <a:r>
                        <a:rPr lang="en-US" sz="1200" b="0" err="1">
                          <a:effectLst/>
                        </a:rPr>
                        <a:t>muestra</a:t>
                      </a:r>
                      <a:endParaRPr lang="en-US" sz="1200" b="0" i="0" u="none" strike="noStrike" cap="none">
                        <a:solidFill>
                          <a:schemeClr val="lt1"/>
                        </a:solidFill>
                        <a:effectLst/>
                        <a:latin typeface="+mn-lt"/>
                        <a:ea typeface="Aptos" panose="020B0004020202020204" pitchFamily="34" charset="0"/>
                        <a:cs typeface="Aptos" panose="020B0004020202020204" pitchFamily="34" charset="0"/>
                        <a:sym typeface="Arial"/>
                      </a:endParaRPr>
                    </a:p>
                  </a:txBody>
                  <a:tcPr marL="68580" marR="68580" marT="0" marB="0" anchor="b">
                    <a:solidFill>
                      <a:srgbClr val="005984"/>
                    </a:solidFill>
                  </a:tcPr>
                </a:tc>
                <a:extLst>
                  <a:ext uri="{0D108BD9-81ED-4DB2-BD59-A6C34878D82A}">
                    <a16:rowId xmlns:a16="http://schemas.microsoft.com/office/drawing/2014/main" val="836383266"/>
                  </a:ext>
                </a:extLst>
              </a:tr>
              <a:tr h="567009">
                <a:tc>
                  <a:txBody>
                    <a:bodyPr/>
                    <a:lstStyle/>
                    <a:p>
                      <a:pPr marL="0" marR="0">
                        <a:buNone/>
                      </a:pPr>
                      <a:r>
                        <a:rPr lang="en-US" sz="1400">
                          <a:effectLst/>
                          <a:latin typeface="+mj-lt"/>
                        </a:rPr>
                        <a:t>América Latina</a:t>
                      </a:r>
                      <a:endParaRPr lang="en-US" sz="1400">
                        <a:effectLst/>
                        <a:latin typeface="+mj-lt"/>
                        <a:ea typeface="Aptos" panose="020B0004020202020204" pitchFamily="34" charset="0"/>
                        <a:cs typeface="Aptos" panose="020B0004020202020204" pitchFamily="34" charset="0"/>
                      </a:endParaRPr>
                    </a:p>
                  </a:txBody>
                  <a:tcPr marL="68580" marR="68580" marT="0" marB="0" anchor="b"/>
                </a:tc>
                <a:tc>
                  <a:txBody>
                    <a:bodyPr/>
                    <a:lstStyle/>
                    <a:p>
                      <a:pPr marL="0" marR="0" algn="r">
                        <a:buNone/>
                      </a:pPr>
                      <a:r>
                        <a:rPr lang="en-US" sz="1400">
                          <a:effectLst/>
                          <a:latin typeface="+mj-lt"/>
                          <a:ea typeface="Aptos" panose="020B0004020202020204" pitchFamily="34" charset="0"/>
                          <a:cs typeface="Aptos" panose="020B0004020202020204" pitchFamily="34" charset="0"/>
                        </a:rPr>
                        <a:t>3</a:t>
                      </a:r>
                    </a:p>
                  </a:txBody>
                  <a:tcPr marL="68580" marR="68580" marT="0" marB="0" anchor="b"/>
                </a:tc>
                <a:tc>
                  <a:txBody>
                    <a:bodyPr/>
                    <a:lstStyle/>
                    <a:p>
                      <a:pPr marL="0" marR="0" algn="r">
                        <a:buNone/>
                      </a:pPr>
                      <a:r>
                        <a:rPr lang="en-US" sz="1400">
                          <a:effectLst/>
                          <a:latin typeface="+mj-lt"/>
                          <a:ea typeface="Aptos" panose="020B0004020202020204" pitchFamily="34" charset="0"/>
                          <a:cs typeface="Aptos" panose="020B0004020202020204" pitchFamily="34" charset="0"/>
                        </a:rPr>
                        <a:t>17</a:t>
                      </a:r>
                    </a:p>
                  </a:txBody>
                  <a:tcPr marL="68580" marR="68580" marT="0" marB="0" anchor="b"/>
                </a:tc>
                <a:extLst>
                  <a:ext uri="{0D108BD9-81ED-4DB2-BD59-A6C34878D82A}">
                    <a16:rowId xmlns:a16="http://schemas.microsoft.com/office/drawing/2014/main" val="4294069491"/>
                  </a:ext>
                </a:extLst>
              </a:tr>
              <a:tr h="567009">
                <a:tc>
                  <a:txBody>
                    <a:bodyPr/>
                    <a:lstStyle/>
                    <a:p>
                      <a:pPr marL="0" marR="0">
                        <a:buNone/>
                      </a:pPr>
                      <a:r>
                        <a:rPr lang="en-US" sz="1400" err="1">
                          <a:solidFill>
                            <a:srgbClr val="000000"/>
                          </a:solidFill>
                          <a:effectLst/>
                          <a:latin typeface="+mj-lt"/>
                        </a:rPr>
                        <a:t>Estados</a:t>
                      </a:r>
                      <a:r>
                        <a:rPr lang="en-US" sz="1400">
                          <a:solidFill>
                            <a:srgbClr val="000000"/>
                          </a:solidFill>
                          <a:effectLst/>
                          <a:latin typeface="+mj-lt"/>
                        </a:rPr>
                        <a:t> Unidos</a:t>
                      </a:r>
                      <a:endParaRPr lang="en-US" sz="1400">
                        <a:effectLst/>
                        <a:latin typeface="+mj-lt"/>
                        <a:ea typeface="Aptos" panose="020B0004020202020204" pitchFamily="34" charset="0"/>
                        <a:cs typeface="Aptos" panose="020B0004020202020204" pitchFamily="34" charset="0"/>
                      </a:endParaRPr>
                    </a:p>
                  </a:txBody>
                  <a:tcPr marL="68580" marR="68580" marT="0" marB="0" anchor="b"/>
                </a:tc>
                <a:tc>
                  <a:txBody>
                    <a:bodyPr/>
                    <a:lstStyle/>
                    <a:p>
                      <a:pPr marL="0" marR="0" algn="r">
                        <a:buNone/>
                      </a:pPr>
                      <a:r>
                        <a:rPr lang="en-US" sz="1400">
                          <a:solidFill>
                            <a:srgbClr val="000000"/>
                          </a:solidFill>
                          <a:effectLst/>
                          <a:latin typeface="+mj-lt"/>
                          <a:ea typeface="Aptos" panose="020B0004020202020204" pitchFamily="34" charset="0"/>
                          <a:cs typeface="Aptos" panose="020B0004020202020204" pitchFamily="34" charset="0"/>
                        </a:rPr>
                        <a:t>9</a:t>
                      </a:r>
                      <a:endParaRPr lang="en-US" sz="1400">
                        <a:effectLst/>
                        <a:latin typeface="+mj-lt"/>
                        <a:ea typeface="Aptos" panose="020B0004020202020204" pitchFamily="34" charset="0"/>
                        <a:cs typeface="Aptos" panose="020B0004020202020204" pitchFamily="34" charset="0"/>
                      </a:endParaRPr>
                    </a:p>
                  </a:txBody>
                  <a:tcPr marL="68580" marR="68580" marT="0" marB="0" anchor="b"/>
                </a:tc>
                <a:tc>
                  <a:txBody>
                    <a:bodyPr/>
                    <a:lstStyle/>
                    <a:p>
                      <a:pPr marL="0" marR="0" algn="r">
                        <a:buNone/>
                      </a:pPr>
                      <a:r>
                        <a:rPr lang="en-US" sz="1400">
                          <a:solidFill>
                            <a:srgbClr val="000000"/>
                          </a:solidFill>
                          <a:effectLst/>
                          <a:latin typeface="+mj-lt"/>
                          <a:ea typeface="Aptos" panose="020B0004020202020204" pitchFamily="34" charset="0"/>
                          <a:cs typeface="Aptos" panose="020B0004020202020204" pitchFamily="34" charset="0"/>
                        </a:rPr>
                        <a:t>181</a:t>
                      </a:r>
                      <a:endParaRPr lang="en-US" sz="1400">
                        <a:effectLst/>
                        <a:latin typeface="+mj-lt"/>
                        <a:ea typeface="Aptos" panose="020B0004020202020204" pitchFamily="34" charset="0"/>
                        <a:cs typeface="Aptos" panose="020B0004020202020204" pitchFamily="34" charset="0"/>
                      </a:endParaRPr>
                    </a:p>
                  </a:txBody>
                  <a:tcPr marL="68580" marR="68580" marT="0" marB="0" anchor="b"/>
                </a:tc>
                <a:extLst>
                  <a:ext uri="{0D108BD9-81ED-4DB2-BD59-A6C34878D82A}">
                    <a16:rowId xmlns:a16="http://schemas.microsoft.com/office/drawing/2014/main" val="2649812583"/>
                  </a:ext>
                </a:extLst>
              </a:tr>
              <a:tr h="567009">
                <a:tc>
                  <a:txBody>
                    <a:bodyPr/>
                    <a:lstStyle/>
                    <a:p>
                      <a:pPr marL="0" marR="0">
                        <a:buNone/>
                      </a:pPr>
                      <a:r>
                        <a:rPr lang="en-US" sz="1400" err="1">
                          <a:solidFill>
                            <a:srgbClr val="000000"/>
                          </a:solidFill>
                          <a:effectLst/>
                          <a:latin typeface="+mj-lt"/>
                        </a:rPr>
                        <a:t>Canadá</a:t>
                      </a:r>
                      <a:endParaRPr lang="en-US" sz="1400">
                        <a:effectLst/>
                        <a:latin typeface="+mj-lt"/>
                        <a:ea typeface="Aptos" panose="020B0004020202020204" pitchFamily="34" charset="0"/>
                        <a:cs typeface="Aptos" panose="020B0004020202020204" pitchFamily="34" charset="0"/>
                      </a:endParaRPr>
                    </a:p>
                  </a:txBody>
                  <a:tcPr marL="68580" marR="68580" marT="0" marB="0" anchor="b"/>
                </a:tc>
                <a:tc>
                  <a:txBody>
                    <a:bodyPr/>
                    <a:lstStyle/>
                    <a:p>
                      <a:pPr marL="0" marR="0" algn="r">
                        <a:buNone/>
                      </a:pPr>
                      <a:r>
                        <a:rPr lang="en-US" sz="1400">
                          <a:solidFill>
                            <a:srgbClr val="000000"/>
                          </a:solidFill>
                          <a:effectLst/>
                          <a:latin typeface="+mj-lt"/>
                          <a:ea typeface="Aptos" panose="020B0004020202020204" pitchFamily="34" charset="0"/>
                          <a:cs typeface="Aptos" panose="020B0004020202020204" pitchFamily="34" charset="0"/>
                        </a:rPr>
                        <a:t>13.5</a:t>
                      </a:r>
                      <a:endParaRPr lang="en-US" sz="1400">
                        <a:effectLst/>
                        <a:latin typeface="+mj-lt"/>
                        <a:ea typeface="Aptos" panose="020B0004020202020204" pitchFamily="34" charset="0"/>
                        <a:cs typeface="Aptos" panose="020B0004020202020204" pitchFamily="34" charset="0"/>
                      </a:endParaRPr>
                    </a:p>
                  </a:txBody>
                  <a:tcPr marL="68580" marR="68580" marT="0" marB="0" anchor="b"/>
                </a:tc>
                <a:tc>
                  <a:txBody>
                    <a:bodyPr/>
                    <a:lstStyle/>
                    <a:p>
                      <a:pPr marL="0" marR="0" algn="r">
                        <a:buNone/>
                      </a:pPr>
                      <a:r>
                        <a:rPr lang="en-US" sz="1400">
                          <a:solidFill>
                            <a:srgbClr val="000000"/>
                          </a:solidFill>
                          <a:effectLst/>
                          <a:latin typeface="+mj-lt"/>
                          <a:ea typeface="Aptos" panose="020B0004020202020204" pitchFamily="34" charset="0"/>
                          <a:cs typeface="Aptos" panose="020B0004020202020204" pitchFamily="34" charset="0"/>
                        </a:rPr>
                        <a:t>35</a:t>
                      </a:r>
                      <a:endParaRPr lang="en-US" sz="1400">
                        <a:effectLst/>
                        <a:latin typeface="+mj-lt"/>
                        <a:ea typeface="Aptos" panose="020B0004020202020204" pitchFamily="34" charset="0"/>
                        <a:cs typeface="Aptos" panose="020B0004020202020204" pitchFamily="34" charset="0"/>
                      </a:endParaRPr>
                    </a:p>
                  </a:txBody>
                  <a:tcPr marL="68580" marR="68580" marT="0" marB="0" anchor="b"/>
                </a:tc>
                <a:extLst>
                  <a:ext uri="{0D108BD9-81ED-4DB2-BD59-A6C34878D82A}">
                    <a16:rowId xmlns:a16="http://schemas.microsoft.com/office/drawing/2014/main" val="583071430"/>
                  </a:ext>
                </a:extLst>
              </a:tr>
              <a:tr h="567009">
                <a:tc>
                  <a:txBody>
                    <a:bodyPr/>
                    <a:lstStyle/>
                    <a:p>
                      <a:pPr marL="0" marR="0">
                        <a:buNone/>
                      </a:pPr>
                      <a:r>
                        <a:rPr lang="en-US" sz="1400">
                          <a:solidFill>
                            <a:srgbClr val="000000"/>
                          </a:solidFill>
                          <a:effectLst/>
                          <a:latin typeface="+mj-lt"/>
                        </a:rPr>
                        <a:t>Reino </a:t>
                      </a:r>
                      <a:r>
                        <a:rPr lang="en-US" sz="1400" err="1">
                          <a:solidFill>
                            <a:srgbClr val="000000"/>
                          </a:solidFill>
                          <a:effectLst/>
                          <a:latin typeface="+mj-lt"/>
                        </a:rPr>
                        <a:t>Unido</a:t>
                      </a:r>
                      <a:r>
                        <a:rPr lang="en-US" sz="1400">
                          <a:solidFill>
                            <a:srgbClr val="000000"/>
                          </a:solidFill>
                          <a:effectLst/>
                          <a:latin typeface="+mj-lt"/>
                        </a:rPr>
                        <a:t>/Irlanda</a:t>
                      </a:r>
                      <a:endParaRPr lang="en-US" sz="1400">
                        <a:effectLst/>
                        <a:latin typeface="+mj-lt"/>
                        <a:ea typeface="Aptos" panose="020B0004020202020204" pitchFamily="34" charset="0"/>
                        <a:cs typeface="Aptos" panose="020B0004020202020204" pitchFamily="34" charset="0"/>
                      </a:endParaRPr>
                    </a:p>
                  </a:txBody>
                  <a:tcPr marL="68580" marR="68580" marT="0" marB="0" anchor="b"/>
                </a:tc>
                <a:tc>
                  <a:txBody>
                    <a:bodyPr/>
                    <a:lstStyle/>
                    <a:p>
                      <a:pPr marL="0" marR="0" algn="r">
                        <a:buNone/>
                      </a:pPr>
                      <a:r>
                        <a:rPr lang="en-US" sz="1400">
                          <a:solidFill>
                            <a:srgbClr val="000000"/>
                          </a:solidFill>
                          <a:effectLst/>
                          <a:latin typeface="+mj-lt"/>
                          <a:ea typeface="Aptos" panose="020B0004020202020204" pitchFamily="34" charset="0"/>
                          <a:cs typeface="Aptos" panose="020B0004020202020204" pitchFamily="34" charset="0"/>
                        </a:rPr>
                        <a:t>7.9</a:t>
                      </a:r>
                      <a:endParaRPr lang="en-US" sz="1400">
                        <a:effectLst/>
                        <a:latin typeface="+mj-lt"/>
                        <a:ea typeface="Aptos" panose="020B0004020202020204" pitchFamily="34" charset="0"/>
                        <a:cs typeface="Aptos" panose="020B0004020202020204" pitchFamily="34" charset="0"/>
                      </a:endParaRPr>
                    </a:p>
                  </a:txBody>
                  <a:tcPr marL="68580" marR="68580" marT="0" marB="0" anchor="b"/>
                </a:tc>
                <a:tc>
                  <a:txBody>
                    <a:bodyPr/>
                    <a:lstStyle/>
                    <a:p>
                      <a:pPr marL="0" marR="0" algn="r">
                        <a:buNone/>
                      </a:pPr>
                      <a:r>
                        <a:rPr lang="en-US" sz="1400">
                          <a:solidFill>
                            <a:srgbClr val="000000"/>
                          </a:solidFill>
                          <a:effectLst/>
                          <a:latin typeface="+mj-lt"/>
                          <a:ea typeface="Aptos" panose="020B0004020202020204" pitchFamily="34" charset="0"/>
                          <a:cs typeface="Aptos" panose="020B0004020202020204" pitchFamily="34" charset="0"/>
                        </a:rPr>
                        <a:t>81</a:t>
                      </a:r>
                      <a:endParaRPr lang="en-US" sz="1400">
                        <a:effectLst/>
                        <a:latin typeface="+mj-lt"/>
                        <a:ea typeface="Aptos" panose="020B0004020202020204" pitchFamily="34" charset="0"/>
                        <a:cs typeface="Aptos" panose="020B0004020202020204" pitchFamily="34" charset="0"/>
                      </a:endParaRPr>
                    </a:p>
                  </a:txBody>
                  <a:tcPr marL="68580" marR="68580" marT="0" marB="0" anchor="b"/>
                </a:tc>
                <a:extLst>
                  <a:ext uri="{0D108BD9-81ED-4DB2-BD59-A6C34878D82A}">
                    <a16:rowId xmlns:a16="http://schemas.microsoft.com/office/drawing/2014/main" val="569767339"/>
                  </a:ext>
                </a:extLst>
              </a:tr>
              <a:tr h="567009">
                <a:tc>
                  <a:txBody>
                    <a:bodyPr/>
                    <a:lstStyle/>
                    <a:p>
                      <a:pPr marL="0" marR="0">
                        <a:buNone/>
                      </a:pPr>
                      <a:r>
                        <a:rPr lang="en-US" sz="1400">
                          <a:solidFill>
                            <a:srgbClr val="000000"/>
                          </a:solidFill>
                          <a:effectLst/>
                          <a:latin typeface="+mj-lt"/>
                        </a:rPr>
                        <a:t>Australia/Nueva </a:t>
                      </a:r>
                      <a:r>
                        <a:rPr lang="en-US" sz="1400" err="1">
                          <a:solidFill>
                            <a:srgbClr val="000000"/>
                          </a:solidFill>
                          <a:effectLst/>
                          <a:latin typeface="+mj-lt"/>
                        </a:rPr>
                        <a:t>Zelanda</a:t>
                      </a:r>
                      <a:endParaRPr lang="en-US" sz="1400">
                        <a:effectLst/>
                        <a:latin typeface="+mj-lt"/>
                        <a:ea typeface="Aptos" panose="020B0004020202020204" pitchFamily="34" charset="0"/>
                        <a:cs typeface="Aptos" panose="020B0004020202020204" pitchFamily="34" charset="0"/>
                      </a:endParaRPr>
                    </a:p>
                  </a:txBody>
                  <a:tcPr marL="68580" marR="68580" marT="0" marB="0" anchor="b"/>
                </a:tc>
                <a:tc>
                  <a:txBody>
                    <a:bodyPr/>
                    <a:lstStyle/>
                    <a:p>
                      <a:pPr marL="0" marR="0" algn="r">
                        <a:buNone/>
                      </a:pPr>
                      <a:r>
                        <a:rPr lang="en-US" sz="1400">
                          <a:solidFill>
                            <a:srgbClr val="000000"/>
                          </a:solidFill>
                          <a:effectLst/>
                          <a:latin typeface="+mj-lt"/>
                          <a:ea typeface="Aptos" panose="020B0004020202020204" pitchFamily="34" charset="0"/>
                          <a:cs typeface="Aptos" panose="020B0004020202020204" pitchFamily="34" charset="0"/>
                        </a:rPr>
                        <a:t>12</a:t>
                      </a:r>
                      <a:endParaRPr lang="en-US" sz="1400">
                        <a:effectLst/>
                        <a:latin typeface="+mj-lt"/>
                        <a:ea typeface="Aptos" panose="020B0004020202020204" pitchFamily="34" charset="0"/>
                        <a:cs typeface="Aptos" panose="020B0004020202020204" pitchFamily="34" charset="0"/>
                      </a:endParaRPr>
                    </a:p>
                  </a:txBody>
                  <a:tcPr marL="68580" marR="68580" marT="0" marB="0" anchor="b"/>
                </a:tc>
                <a:tc>
                  <a:txBody>
                    <a:bodyPr/>
                    <a:lstStyle/>
                    <a:p>
                      <a:pPr marL="0" marR="0" algn="r">
                        <a:buNone/>
                      </a:pPr>
                      <a:r>
                        <a:rPr lang="en-US" sz="1400">
                          <a:solidFill>
                            <a:srgbClr val="000000"/>
                          </a:solidFill>
                          <a:effectLst/>
                          <a:latin typeface="+mj-lt"/>
                          <a:ea typeface="Aptos" panose="020B0004020202020204" pitchFamily="34" charset="0"/>
                          <a:cs typeface="Aptos" panose="020B0004020202020204" pitchFamily="34" charset="0"/>
                        </a:rPr>
                        <a:t>35</a:t>
                      </a:r>
                      <a:endParaRPr lang="en-US" sz="1400">
                        <a:effectLst/>
                        <a:latin typeface="+mj-lt"/>
                        <a:ea typeface="Aptos" panose="020B0004020202020204" pitchFamily="34" charset="0"/>
                        <a:cs typeface="Aptos" panose="020B0004020202020204" pitchFamily="34" charset="0"/>
                      </a:endParaRPr>
                    </a:p>
                  </a:txBody>
                  <a:tcPr marL="68580" marR="68580" marT="0" marB="0" anchor="b"/>
                </a:tc>
                <a:extLst>
                  <a:ext uri="{0D108BD9-81ED-4DB2-BD59-A6C34878D82A}">
                    <a16:rowId xmlns:a16="http://schemas.microsoft.com/office/drawing/2014/main" val="1477468268"/>
                  </a:ext>
                </a:extLst>
              </a:tr>
            </a:tbl>
          </a:graphicData>
        </a:graphic>
      </p:graphicFrame>
    </p:spTree>
    <p:extLst>
      <p:ext uri="{BB962C8B-B14F-4D97-AF65-F5344CB8AC3E}">
        <p14:creationId xmlns:p14="http://schemas.microsoft.com/office/powerpoint/2010/main" val="3313486276"/>
      </p:ext>
    </p:extLst>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2C0A-D140-C255-713F-8373635CD281}"/>
              </a:ext>
            </a:extLst>
          </p:cNvPr>
          <p:cNvSpPr>
            <a:spLocks noGrp="1"/>
          </p:cNvSpPr>
          <p:nvPr>
            <p:ph type="title"/>
          </p:nvPr>
        </p:nvSpPr>
        <p:spPr>
          <a:xfrm>
            <a:off x="581254" y="823683"/>
            <a:ext cx="6962100" cy="396300"/>
          </a:xfrm>
        </p:spPr>
        <p:txBody>
          <a:bodyPr/>
          <a:lstStyle/>
          <a:p>
            <a:r>
              <a:rPr lang="es-ES" sz="2400"/>
              <a:t>ETC dedicado a la procuración de fondos, por inicio del programa de procuración de fondos</a:t>
            </a:r>
            <a:endParaRPr lang="en-US" sz="2400"/>
          </a:p>
        </p:txBody>
      </p:sp>
      <p:sp>
        <p:nvSpPr>
          <p:cNvPr id="4" name="Slide Number Placeholder 3">
            <a:extLst>
              <a:ext uri="{FF2B5EF4-FFF2-40B4-BE49-F238E27FC236}">
                <a16:creationId xmlns:a16="http://schemas.microsoft.com/office/drawing/2014/main" id="{1E7831CA-F929-7A32-9190-F7626B7F305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graphicFrame>
        <p:nvGraphicFramePr>
          <p:cNvPr id="6" name="Table 5">
            <a:extLst>
              <a:ext uri="{FF2B5EF4-FFF2-40B4-BE49-F238E27FC236}">
                <a16:creationId xmlns:a16="http://schemas.microsoft.com/office/drawing/2014/main" id="{A53E2B58-582A-7798-DCEC-E30C28B21D7A}"/>
              </a:ext>
            </a:extLst>
          </p:cNvPr>
          <p:cNvGraphicFramePr>
            <a:graphicFrameLocks noGrp="1"/>
          </p:cNvGraphicFramePr>
          <p:nvPr>
            <p:extLst>
              <p:ext uri="{D42A27DB-BD31-4B8C-83A1-F6EECF244321}">
                <p14:modId xmlns:p14="http://schemas.microsoft.com/office/powerpoint/2010/main" val="3875482906"/>
              </p:ext>
            </p:extLst>
          </p:nvPr>
        </p:nvGraphicFramePr>
        <p:xfrm>
          <a:off x="581254" y="1488927"/>
          <a:ext cx="6718300" cy="2830890"/>
        </p:xfrm>
        <a:graphic>
          <a:graphicData uri="http://schemas.openxmlformats.org/drawingml/2006/table">
            <a:tbl>
              <a:tblPr firstRow="1" bandRow="1">
                <a:tableStyleId>{21E4AEA4-8DFA-4A89-87EB-49C32662AFE0}</a:tableStyleId>
              </a:tblPr>
              <a:tblGrid>
                <a:gridCol w="1206500">
                  <a:extLst>
                    <a:ext uri="{9D8B030D-6E8A-4147-A177-3AD203B41FA5}">
                      <a16:colId xmlns:a16="http://schemas.microsoft.com/office/drawing/2014/main" val="4222430522"/>
                    </a:ext>
                  </a:extLst>
                </a:gridCol>
                <a:gridCol w="1892300">
                  <a:extLst>
                    <a:ext uri="{9D8B030D-6E8A-4147-A177-3AD203B41FA5}">
                      <a16:colId xmlns:a16="http://schemas.microsoft.com/office/drawing/2014/main" val="3945126603"/>
                    </a:ext>
                  </a:extLst>
                </a:gridCol>
                <a:gridCol w="1206500">
                  <a:extLst>
                    <a:ext uri="{9D8B030D-6E8A-4147-A177-3AD203B41FA5}">
                      <a16:colId xmlns:a16="http://schemas.microsoft.com/office/drawing/2014/main" val="1207607587"/>
                    </a:ext>
                  </a:extLst>
                </a:gridCol>
                <a:gridCol w="1206500">
                  <a:extLst>
                    <a:ext uri="{9D8B030D-6E8A-4147-A177-3AD203B41FA5}">
                      <a16:colId xmlns:a16="http://schemas.microsoft.com/office/drawing/2014/main" val="959087119"/>
                    </a:ext>
                  </a:extLst>
                </a:gridCol>
                <a:gridCol w="1206500">
                  <a:extLst>
                    <a:ext uri="{9D8B030D-6E8A-4147-A177-3AD203B41FA5}">
                      <a16:colId xmlns:a16="http://schemas.microsoft.com/office/drawing/2014/main" val="904146565"/>
                    </a:ext>
                  </a:extLst>
                </a:gridCol>
              </a:tblGrid>
              <a:tr h="389265">
                <a:tc>
                  <a:txBody>
                    <a:bodyPr/>
                    <a:lstStyle/>
                    <a:p>
                      <a:pPr algn="ctr" fontAlgn="b">
                        <a:buNone/>
                      </a:pPr>
                      <a:r>
                        <a:rPr lang="en-US" sz="1600" b="1" i="0" u="none" strike="noStrike" err="1">
                          <a:solidFill>
                            <a:srgbClr val="FFFFFF"/>
                          </a:solidFill>
                          <a:effectLst/>
                          <a:latin typeface="+mj-lt"/>
                        </a:rPr>
                        <a:t>Categoría</a:t>
                      </a:r>
                      <a:endParaRPr lang="en-US" sz="1600" b="1" i="0" u="none" strike="noStrike">
                        <a:solidFill>
                          <a:srgbClr val="FFFFFF"/>
                        </a:solidFill>
                        <a:effectLst/>
                        <a:latin typeface="+mj-lt"/>
                      </a:endParaRPr>
                    </a:p>
                  </a:txBody>
                  <a:tcPr marL="7620" marR="7620" marT="7620" marB="0" anchor="b">
                    <a:solidFill>
                      <a:srgbClr val="005984"/>
                    </a:solidFill>
                  </a:tcPr>
                </a:tc>
                <a:tc>
                  <a:txBody>
                    <a:bodyPr/>
                    <a:lstStyle/>
                    <a:p>
                      <a:pPr algn="ctr" fontAlgn="b">
                        <a:buNone/>
                      </a:pPr>
                      <a:r>
                        <a:rPr lang="en-US" sz="1600" u="none" strike="noStrike">
                          <a:effectLst/>
                        </a:rPr>
                        <a:t>2000  y antes</a:t>
                      </a:r>
                      <a:endParaRPr lang="en-US" sz="1600" b="1" i="0" u="none" strike="noStrike">
                        <a:solidFill>
                          <a:srgbClr val="FFFFFF"/>
                        </a:solidFill>
                        <a:effectLst/>
                        <a:latin typeface="Aptos Narrow" panose="020B0004020202020204" pitchFamily="34" charset="0"/>
                      </a:endParaRPr>
                    </a:p>
                  </a:txBody>
                  <a:tcPr marL="7620" marR="7620" marT="7620" marB="0" anchor="b">
                    <a:solidFill>
                      <a:srgbClr val="005984"/>
                    </a:solidFill>
                  </a:tcPr>
                </a:tc>
                <a:tc>
                  <a:txBody>
                    <a:bodyPr/>
                    <a:lstStyle/>
                    <a:p>
                      <a:pPr algn="ctr" fontAlgn="b">
                        <a:buNone/>
                      </a:pPr>
                      <a:r>
                        <a:rPr lang="en-US" sz="1600" u="none" strike="noStrike">
                          <a:effectLst/>
                        </a:rPr>
                        <a:t>2001-2020</a:t>
                      </a:r>
                      <a:endParaRPr lang="en-US" sz="1600" b="1" i="0" u="none" strike="noStrike">
                        <a:solidFill>
                          <a:srgbClr val="FFFFFF"/>
                        </a:solidFill>
                        <a:effectLst/>
                        <a:latin typeface="Aptos Narrow" panose="020B0004020202020204" pitchFamily="34" charset="0"/>
                      </a:endParaRPr>
                    </a:p>
                  </a:txBody>
                  <a:tcPr marL="7620" marR="7620" marT="7620" marB="0" anchor="b">
                    <a:solidFill>
                      <a:srgbClr val="005984"/>
                    </a:solidFill>
                  </a:tcPr>
                </a:tc>
                <a:tc>
                  <a:txBody>
                    <a:bodyPr/>
                    <a:lstStyle/>
                    <a:p>
                      <a:pPr algn="ctr" fontAlgn="b">
                        <a:buNone/>
                      </a:pPr>
                      <a:r>
                        <a:rPr lang="en-US" sz="1600" u="none" strike="noStrike" err="1">
                          <a:effectLst/>
                        </a:rPr>
                        <a:t>Después</a:t>
                      </a:r>
                      <a:r>
                        <a:rPr lang="en-US" sz="1600" u="none" strike="noStrike">
                          <a:effectLst/>
                        </a:rPr>
                        <a:t> de 2020</a:t>
                      </a:r>
                      <a:endParaRPr lang="en-US" sz="1600" b="1" i="0" u="none" strike="noStrike">
                        <a:solidFill>
                          <a:srgbClr val="FFFFFF"/>
                        </a:solidFill>
                        <a:effectLst/>
                        <a:latin typeface="Aptos Narrow" panose="020B0004020202020204" pitchFamily="34" charset="0"/>
                      </a:endParaRPr>
                    </a:p>
                  </a:txBody>
                  <a:tcPr marL="7620" marR="7620" marT="7620" marB="0" anchor="b">
                    <a:solidFill>
                      <a:srgbClr val="005984"/>
                    </a:solidFill>
                  </a:tcPr>
                </a:tc>
                <a:tc>
                  <a:txBody>
                    <a:bodyPr/>
                    <a:lstStyle/>
                    <a:p>
                      <a:pPr algn="ctr" fontAlgn="b">
                        <a:buNone/>
                      </a:pPr>
                      <a:r>
                        <a:rPr lang="en-US" sz="1600" u="none" strike="noStrike">
                          <a:effectLst/>
                        </a:rPr>
                        <a:t>Todos</a:t>
                      </a:r>
                      <a:endParaRPr lang="en-US" sz="1600" b="1" i="0" u="none" strike="noStrike">
                        <a:solidFill>
                          <a:srgbClr val="FFFFFF"/>
                        </a:solidFill>
                        <a:effectLst/>
                        <a:latin typeface="Aptos Narrow" panose="020B0004020202020204" pitchFamily="34" charset="0"/>
                      </a:endParaRPr>
                    </a:p>
                  </a:txBody>
                  <a:tcPr marL="7620" marR="7620" marT="7620" marB="0" anchor="b">
                    <a:solidFill>
                      <a:srgbClr val="005984"/>
                    </a:solidFill>
                  </a:tcPr>
                </a:tc>
                <a:extLst>
                  <a:ext uri="{0D108BD9-81ED-4DB2-BD59-A6C34878D82A}">
                    <a16:rowId xmlns:a16="http://schemas.microsoft.com/office/drawing/2014/main" val="1697494786"/>
                  </a:ext>
                </a:extLst>
              </a:tr>
              <a:tr h="389265">
                <a:tc>
                  <a:txBody>
                    <a:bodyPr/>
                    <a:lstStyle/>
                    <a:p>
                      <a:pPr algn="l" fontAlgn="b">
                        <a:buNone/>
                      </a:pPr>
                      <a:r>
                        <a:rPr lang="en-US" sz="1600" u="none" strike="noStrike">
                          <a:effectLst/>
                        </a:rPr>
                        <a:t>n</a:t>
                      </a:r>
                      <a:endParaRPr lang="en-US" sz="1600" b="0" i="0" u="none" strike="noStrike">
                        <a:solidFill>
                          <a:srgbClr val="000000"/>
                        </a:solidFill>
                        <a:effectLst/>
                        <a:latin typeface="Aptos Narrow" panose="020B0004020202020204" pitchFamily="34" charset="0"/>
                      </a:endParaRPr>
                    </a:p>
                  </a:txBody>
                  <a:tcPr marL="7620" marR="7620" marT="7620" marB="0" anchor="b"/>
                </a:tc>
                <a:tc>
                  <a:txBody>
                    <a:bodyPr/>
                    <a:lstStyle/>
                    <a:p>
                      <a:pPr algn="r" fontAlgn="b">
                        <a:buNone/>
                      </a:pPr>
                      <a:r>
                        <a:rPr lang="en-US" sz="1600" u="none" strike="noStrike">
                          <a:effectLst/>
                        </a:rPr>
                        <a:t>6</a:t>
                      </a:r>
                      <a:endParaRPr lang="en-US" sz="1600" b="0" i="0" u="none" strike="noStrike">
                        <a:solidFill>
                          <a:srgbClr val="000000"/>
                        </a:solidFill>
                        <a:effectLst/>
                        <a:latin typeface="Aptos Narrow" panose="020B0004020202020204" pitchFamily="34" charset="0"/>
                      </a:endParaRPr>
                    </a:p>
                  </a:txBody>
                  <a:tcPr marL="7620" marR="7620" marT="7620" marB="0" anchor="b"/>
                </a:tc>
                <a:tc>
                  <a:txBody>
                    <a:bodyPr/>
                    <a:lstStyle/>
                    <a:p>
                      <a:pPr algn="r" fontAlgn="b">
                        <a:buNone/>
                      </a:pPr>
                      <a:r>
                        <a:rPr lang="en-US" sz="1600" u="none" strike="noStrike">
                          <a:effectLst/>
                        </a:rPr>
                        <a:t>9</a:t>
                      </a:r>
                      <a:endParaRPr lang="en-US" sz="1600" b="0" i="0" u="none" strike="noStrike">
                        <a:solidFill>
                          <a:srgbClr val="000000"/>
                        </a:solidFill>
                        <a:effectLst/>
                        <a:latin typeface="Aptos Narrow" panose="020B0004020202020204" pitchFamily="34" charset="0"/>
                      </a:endParaRPr>
                    </a:p>
                  </a:txBody>
                  <a:tcPr marL="7620" marR="7620" marT="7620" marB="0" anchor="b"/>
                </a:tc>
                <a:tc>
                  <a:txBody>
                    <a:bodyPr/>
                    <a:lstStyle/>
                    <a:p>
                      <a:pPr algn="r" fontAlgn="b">
                        <a:buNone/>
                      </a:pPr>
                      <a:r>
                        <a:rPr lang="en-US" sz="1600" u="none" strike="noStrike">
                          <a:effectLst/>
                        </a:rPr>
                        <a:t>3</a:t>
                      </a:r>
                      <a:endParaRPr lang="en-US" sz="1600" b="0" i="0" u="none" strike="noStrike">
                        <a:solidFill>
                          <a:srgbClr val="000000"/>
                        </a:solidFill>
                        <a:effectLst/>
                        <a:latin typeface="Aptos Narrow" panose="020B0004020202020204" pitchFamily="34" charset="0"/>
                      </a:endParaRPr>
                    </a:p>
                  </a:txBody>
                  <a:tcPr marL="7620" marR="7620" marT="7620" marB="0" anchor="b"/>
                </a:tc>
                <a:tc>
                  <a:txBody>
                    <a:bodyPr/>
                    <a:lstStyle/>
                    <a:p>
                      <a:pPr algn="r" fontAlgn="b">
                        <a:buNone/>
                      </a:pPr>
                      <a:r>
                        <a:rPr lang="en-US" sz="1600" u="none" strike="noStrike">
                          <a:effectLst/>
                        </a:rPr>
                        <a:t>18</a:t>
                      </a:r>
                      <a:endParaRPr lang="en-US" sz="1600" b="0" i="0" u="none" strike="noStrike">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1074434212"/>
                  </a:ext>
                </a:extLst>
              </a:tr>
              <a:tr h="389265">
                <a:tc>
                  <a:txBody>
                    <a:bodyPr/>
                    <a:lstStyle/>
                    <a:p>
                      <a:pPr algn="l" fontAlgn="b">
                        <a:buNone/>
                      </a:pPr>
                      <a:r>
                        <a:rPr lang="en-US" sz="1600" u="none" strike="noStrike">
                          <a:effectLst/>
                        </a:rPr>
                        <a:t>Total</a:t>
                      </a:r>
                      <a:endParaRPr lang="en-US" sz="1600" b="0" i="0" u="none" strike="noStrike">
                        <a:solidFill>
                          <a:srgbClr val="000000"/>
                        </a:solidFill>
                        <a:effectLst/>
                        <a:latin typeface="Aptos Narrow" panose="020B0004020202020204" pitchFamily="34" charset="0"/>
                      </a:endParaRPr>
                    </a:p>
                  </a:txBody>
                  <a:tcPr marL="7620" marR="7620" marT="7620" marB="0" anchor="b"/>
                </a:tc>
                <a:tc>
                  <a:txBody>
                    <a:bodyPr/>
                    <a:lstStyle/>
                    <a:p>
                      <a:pPr algn="r" fontAlgn="b">
                        <a:buNone/>
                      </a:pPr>
                      <a:r>
                        <a:rPr lang="en-US" sz="1600" u="none" strike="noStrike">
                          <a:effectLst/>
                        </a:rPr>
                        <a:t>43.2</a:t>
                      </a:r>
                      <a:endParaRPr lang="en-US" sz="1600" b="0" i="0" u="none" strike="noStrike">
                        <a:solidFill>
                          <a:srgbClr val="000000"/>
                        </a:solidFill>
                        <a:effectLst/>
                        <a:latin typeface="Aptos Narrow" panose="020B0004020202020204" pitchFamily="34" charset="0"/>
                      </a:endParaRPr>
                    </a:p>
                  </a:txBody>
                  <a:tcPr marL="7620" marR="7620" marT="7620" marB="0" anchor="b"/>
                </a:tc>
                <a:tc>
                  <a:txBody>
                    <a:bodyPr/>
                    <a:lstStyle/>
                    <a:p>
                      <a:pPr algn="r" fontAlgn="b">
                        <a:buNone/>
                      </a:pPr>
                      <a:r>
                        <a:rPr lang="en-US" sz="1600" u="none" strike="noStrike">
                          <a:effectLst/>
                        </a:rPr>
                        <a:t>41.0</a:t>
                      </a:r>
                      <a:endParaRPr lang="en-US" sz="1600" b="0" i="0" u="none" strike="noStrike">
                        <a:solidFill>
                          <a:srgbClr val="000000"/>
                        </a:solidFill>
                        <a:effectLst/>
                        <a:latin typeface="Aptos Narrow" panose="020B0004020202020204" pitchFamily="34" charset="0"/>
                      </a:endParaRPr>
                    </a:p>
                  </a:txBody>
                  <a:tcPr marL="7620" marR="7620" marT="7620" marB="0" anchor="b"/>
                </a:tc>
                <a:tc>
                  <a:txBody>
                    <a:bodyPr/>
                    <a:lstStyle/>
                    <a:p>
                      <a:pPr algn="r" fontAlgn="b">
                        <a:buNone/>
                      </a:pPr>
                      <a:r>
                        <a:rPr lang="en-US" sz="1600" u="none" strike="noStrike">
                          <a:effectLst/>
                        </a:rPr>
                        <a:t>2.8</a:t>
                      </a:r>
                      <a:endParaRPr lang="en-US" sz="1600" b="0" i="0" u="none" strike="noStrike">
                        <a:solidFill>
                          <a:srgbClr val="000000"/>
                        </a:solidFill>
                        <a:effectLst/>
                        <a:latin typeface="Aptos Narrow" panose="020B0004020202020204" pitchFamily="34" charset="0"/>
                      </a:endParaRPr>
                    </a:p>
                  </a:txBody>
                  <a:tcPr marL="7620" marR="7620" marT="7620" marB="0" anchor="b"/>
                </a:tc>
                <a:tc>
                  <a:txBody>
                    <a:bodyPr/>
                    <a:lstStyle/>
                    <a:p>
                      <a:pPr algn="r" fontAlgn="b">
                        <a:buNone/>
                      </a:pPr>
                      <a:r>
                        <a:rPr lang="en-US" sz="1600" u="none" strike="noStrike">
                          <a:effectLst/>
                        </a:rPr>
                        <a:t>87.0</a:t>
                      </a:r>
                      <a:endParaRPr lang="en-US" sz="1600" b="0" i="0" u="none" strike="noStrike">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1523477636"/>
                  </a:ext>
                </a:extLst>
              </a:tr>
              <a:tr h="389265">
                <a:tc>
                  <a:txBody>
                    <a:bodyPr/>
                    <a:lstStyle/>
                    <a:p>
                      <a:pPr algn="l" fontAlgn="b">
                        <a:buNone/>
                      </a:pPr>
                      <a:r>
                        <a:rPr lang="en-US" sz="1600" b="0" i="0" u="none" strike="noStrike">
                          <a:solidFill>
                            <a:srgbClr val="000000"/>
                          </a:solidFill>
                          <a:effectLst/>
                          <a:latin typeface="+mj-lt"/>
                        </a:rPr>
                        <a:t>Mínimo</a:t>
                      </a:r>
                    </a:p>
                  </a:txBody>
                  <a:tcPr marL="7620" marR="7620" marT="7620" marB="0" anchor="b"/>
                </a:tc>
                <a:tc>
                  <a:txBody>
                    <a:bodyPr/>
                    <a:lstStyle/>
                    <a:p>
                      <a:pPr algn="r" fontAlgn="b">
                        <a:buNone/>
                      </a:pPr>
                      <a:r>
                        <a:rPr lang="en-US" sz="1600" u="none" strike="noStrike">
                          <a:effectLst/>
                        </a:rPr>
                        <a:t>2.0</a:t>
                      </a:r>
                      <a:endParaRPr lang="en-US" sz="1600" b="0" i="0" u="none" strike="noStrike">
                        <a:solidFill>
                          <a:srgbClr val="000000"/>
                        </a:solidFill>
                        <a:effectLst/>
                        <a:latin typeface="Aptos Narrow" panose="020B0004020202020204" pitchFamily="34" charset="0"/>
                      </a:endParaRPr>
                    </a:p>
                  </a:txBody>
                  <a:tcPr marL="7620" marR="7620" marT="7620" marB="0" anchor="b"/>
                </a:tc>
                <a:tc>
                  <a:txBody>
                    <a:bodyPr/>
                    <a:lstStyle/>
                    <a:p>
                      <a:pPr algn="r" fontAlgn="b">
                        <a:buNone/>
                      </a:pPr>
                      <a:r>
                        <a:rPr lang="en-US" sz="1600" u="none" strike="noStrike">
                          <a:effectLst/>
                        </a:rPr>
                        <a:t>1.0</a:t>
                      </a:r>
                      <a:endParaRPr lang="en-US" sz="1600" b="0" i="0" u="none" strike="noStrike">
                        <a:solidFill>
                          <a:srgbClr val="000000"/>
                        </a:solidFill>
                        <a:effectLst/>
                        <a:latin typeface="Aptos Narrow" panose="020B0004020202020204" pitchFamily="34" charset="0"/>
                      </a:endParaRPr>
                    </a:p>
                  </a:txBody>
                  <a:tcPr marL="7620" marR="7620" marT="7620" marB="0" anchor="b"/>
                </a:tc>
                <a:tc>
                  <a:txBody>
                    <a:bodyPr/>
                    <a:lstStyle/>
                    <a:p>
                      <a:pPr algn="r" fontAlgn="b">
                        <a:buNone/>
                      </a:pPr>
                      <a:r>
                        <a:rPr lang="en-US" sz="1600" u="none" strike="noStrike">
                          <a:effectLst/>
                        </a:rPr>
                        <a:t>0.3</a:t>
                      </a:r>
                      <a:endParaRPr lang="en-US" sz="1600" b="0" i="0" u="none" strike="noStrike">
                        <a:solidFill>
                          <a:srgbClr val="000000"/>
                        </a:solidFill>
                        <a:effectLst/>
                        <a:latin typeface="Aptos Narrow" panose="020B0004020202020204" pitchFamily="34" charset="0"/>
                      </a:endParaRPr>
                    </a:p>
                  </a:txBody>
                  <a:tcPr marL="7620" marR="7620" marT="7620" marB="0" anchor="b"/>
                </a:tc>
                <a:tc>
                  <a:txBody>
                    <a:bodyPr/>
                    <a:lstStyle/>
                    <a:p>
                      <a:pPr algn="r" fontAlgn="b">
                        <a:buNone/>
                      </a:pPr>
                      <a:r>
                        <a:rPr lang="en-US" sz="1600" u="none" strike="noStrike">
                          <a:effectLst/>
                        </a:rPr>
                        <a:t>0.5</a:t>
                      </a:r>
                      <a:endParaRPr lang="en-US" sz="1600" b="0" i="0" u="none" strike="noStrike">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2372407252"/>
                  </a:ext>
                </a:extLst>
              </a:tr>
              <a:tr h="389265">
                <a:tc>
                  <a:txBody>
                    <a:bodyPr/>
                    <a:lstStyle/>
                    <a:p>
                      <a:pPr algn="l" fontAlgn="b">
                        <a:buNone/>
                      </a:pPr>
                      <a:r>
                        <a:rPr lang="en-US" sz="1600" b="0" i="0" u="none" strike="noStrike">
                          <a:solidFill>
                            <a:srgbClr val="000000"/>
                          </a:solidFill>
                          <a:effectLst/>
                          <a:latin typeface="+mj-lt"/>
                        </a:rPr>
                        <a:t>Máximo</a:t>
                      </a:r>
                    </a:p>
                  </a:txBody>
                  <a:tcPr marL="7620" marR="7620" marT="7620" marB="0" anchor="b"/>
                </a:tc>
                <a:tc>
                  <a:txBody>
                    <a:bodyPr/>
                    <a:lstStyle/>
                    <a:p>
                      <a:pPr algn="r" fontAlgn="b">
                        <a:buNone/>
                      </a:pPr>
                      <a:r>
                        <a:rPr lang="en-US" sz="1600" u="none" strike="noStrike">
                          <a:effectLst/>
                        </a:rPr>
                        <a:t>15.0</a:t>
                      </a:r>
                      <a:endParaRPr lang="en-US" sz="1600" b="0" i="0" u="none" strike="noStrike">
                        <a:solidFill>
                          <a:srgbClr val="000000"/>
                        </a:solidFill>
                        <a:effectLst/>
                        <a:latin typeface="Aptos Narrow" panose="020B0004020202020204" pitchFamily="34" charset="0"/>
                      </a:endParaRPr>
                    </a:p>
                  </a:txBody>
                  <a:tcPr marL="7620" marR="7620" marT="7620" marB="0" anchor="b"/>
                </a:tc>
                <a:tc>
                  <a:txBody>
                    <a:bodyPr/>
                    <a:lstStyle/>
                    <a:p>
                      <a:pPr algn="r" fontAlgn="b">
                        <a:buNone/>
                      </a:pPr>
                      <a:r>
                        <a:rPr lang="en-US" sz="1600" u="none" strike="noStrike">
                          <a:effectLst/>
                        </a:rPr>
                        <a:t>16.0</a:t>
                      </a:r>
                      <a:endParaRPr lang="en-US" sz="1600" b="0" i="0" u="none" strike="noStrike">
                        <a:solidFill>
                          <a:srgbClr val="000000"/>
                        </a:solidFill>
                        <a:effectLst/>
                        <a:latin typeface="Aptos Narrow" panose="020B0004020202020204" pitchFamily="34" charset="0"/>
                      </a:endParaRPr>
                    </a:p>
                  </a:txBody>
                  <a:tcPr marL="7620" marR="7620" marT="7620" marB="0" anchor="b"/>
                </a:tc>
                <a:tc>
                  <a:txBody>
                    <a:bodyPr/>
                    <a:lstStyle/>
                    <a:p>
                      <a:pPr algn="r" fontAlgn="b">
                        <a:buNone/>
                      </a:pPr>
                      <a:r>
                        <a:rPr lang="en-US" sz="1600" u="none" strike="noStrike">
                          <a:effectLst/>
                        </a:rPr>
                        <a:t>2.0</a:t>
                      </a:r>
                      <a:endParaRPr lang="en-US" sz="1600" b="0" i="0" u="none" strike="noStrike">
                        <a:solidFill>
                          <a:srgbClr val="000000"/>
                        </a:solidFill>
                        <a:effectLst/>
                        <a:latin typeface="Aptos Narrow" panose="020B0004020202020204" pitchFamily="34" charset="0"/>
                      </a:endParaRPr>
                    </a:p>
                  </a:txBody>
                  <a:tcPr marL="7620" marR="7620" marT="7620" marB="0" anchor="b"/>
                </a:tc>
                <a:tc>
                  <a:txBody>
                    <a:bodyPr/>
                    <a:lstStyle/>
                    <a:p>
                      <a:pPr algn="r" fontAlgn="b">
                        <a:buNone/>
                      </a:pPr>
                      <a:r>
                        <a:rPr lang="en-US" sz="1600" u="none" strike="noStrike">
                          <a:effectLst/>
                        </a:rPr>
                        <a:t>16.0</a:t>
                      </a:r>
                      <a:endParaRPr lang="en-US" sz="1600" b="0" i="0" u="none" strike="noStrike">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219113405"/>
                  </a:ext>
                </a:extLst>
              </a:tr>
              <a:tr h="389265">
                <a:tc>
                  <a:txBody>
                    <a:bodyPr/>
                    <a:lstStyle/>
                    <a:p>
                      <a:pPr algn="l" fontAlgn="b">
                        <a:buNone/>
                      </a:pPr>
                      <a:r>
                        <a:rPr lang="en-US" sz="1600" b="0" i="0" u="none" strike="noStrike">
                          <a:solidFill>
                            <a:srgbClr val="000000"/>
                          </a:solidFill>
                          <a:effectLst/>
                          <a:latin typeface="+mj-lt"/>
                        </a:rPr>
                        <a:t>Mediana</a:t>
                      </a:r>
                    </a:p>
                  </a:txBody>
                  <a:tcPr marL="7620" marR="7620" marT="7620" marB="0" anchor="b"/>
                </a:tc>
                <a:tc>
                  <a:txBody>
                    <a:bodyPr/>
                    <a:lstStyle/>
                    <a:p>
                      <a:pPr algn="r" fontAlgn="b">
                        <a:buNone/>
                      </a:pPr>
                      <a:r>
                        <a:rPr lang="en-US" sz="1600" u="none" strike="noStrike">
                          <a:effectLst/>
                          <a:highlight>
                            <a:srgbClr val="FFFF00"/>
                          </a:highlight>
                        </a:rPr>
                        <a:t>6.8</a:t>
                      </a:r>
                      <a:endParaRPr lang="en-US" sz="1600" b="0" i="0" u="none" strike="noStrike">
                        <a:solidFill>
                          <a:srgbClr val="000000"/>
                        </a:solidFill>
                        <a:effectLst/>
                        <a:highlight>
                          <a:srgbClr val="FFFF00"/>
                        </a:highlight>
                        <a:latin typeface="Aptos Narrow" panose="020B0004020202020204" pitchFamily="34" charset="0"/>
                      </a:endParaRPr>
                    </a:p>
                  </a:txBody>
                  <a:tcPr marL="7620" marR="7620" marT="7620" marB="0" anchor="b"/>
                </a:tc>
                <a:tc>
                  <a:txBody>
                    <a:bodyPr/>
                    <a:lstStyle/>
                    <a:p>
                      <a:pPr algn="r" fontAlgn="b">
                        <a:buNone/>
                      </a:pPr>
                      <a:r>
                        <a:rPr lang="en-US" sz="1600" u="none" strike="noStrike">
                          <a:effectLst/>
                          <a:highlight>
                            <a:srgbClr val="FFFF00"/>
                          </a:highlight>
                        </a:rPr>
                        <a:t>3.0</a:t>
                      </a:r>
                      <a:endParaRPr lang="en-US" sz="1600" b="0" i="0" u="none" strike="noStrike">
                        <a:solidFill>
                          <a:srgbClr val="000000"/>
                        </a:solidFill>
                        <a:effectLst/>
                        <a:highlight>
                          <a:srgbClr val="FFFF00"/>
                        </a:highlight>
                        <a:latin typeface="Aptos Narrow" panose="020B0004020202020204" pitchFamily="34" charset="0"/>
                      </a:endParaRPr>
                    </a:p>
                  </a:txBody>
                  <a:tcPr marL="7620" marR="7620" marT="7620" marB="0" anchor="b"/>
                </a:tc>
                <a:tc>
                  <a:txBody>
                    <a:bodyPr/>
                    <a:lstStyle/>
                    <a:p>
                      <a:pPr algn="r" fontAlgn="b">
                        <a:buNone/>
                      </a:pPr>
                      <a:r>
                        <a:rPr lang="en-US" sz="1600" u="none" strike="noStrike">
                          <a:effectLst/>
                          <a:highlight>
                            <a:srgbClr val="FFFF00"/>
                          </a:highlight>
                        </a:rPr>
                        <a:t>0.5</a:t>
                      </a:r>
                      <a:endParaRPr lang="en-US" sz="1600" b="0" i="0" u="none" strike="noStrike">
                        <a:solidFill>
                          <a:srgbClr val="000000"/>
                        </a:solidFill>
                        <a:effectLst/>
                        <a:highlight>
                          <a:srgbClr val="FFFF00"/>
                        </a:highlight>
                        <a:latin typeface="Aptos Narrow" panose="020B0004020202020204" pitchFamily="34" charset="0"/>
                      </a:endParaRPr>
                    </a:p>
                  </a:txBody>
                  <a:tcPr marL="7620" marR="7620" marT="7620" marB="0" anchor="b"/>
                </a:tc>
                <a:tc>
                  <a:txBody>
                    <a:bodyPr/>
                    <a:lstStyle/>
                    <a:p>
                      <a:pPr algn="r" fontAlgn="b">
                        <a:buNone/>
                      </a:pPr>
                      <a:r>
                        <a:rPr lang="en-US" sz="1600" u="none" strike="noStrike">
                          <a:effectLst/>
                        </a:rPr>
                        <a:t>3.0</a:t>
                      </a:r>
                      <a:endParaRPr lang="en-US" sz="1600" b="0" i="0" u="none" strike="noStrike">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4065152206"/>
                  </a:ext>
                </a:extLst>
              </a:tr>
              <a:tr h="389265">
                <a:tc>
                  <a:txBody>
                    <a:bodyPr/>
                    <a:lstStyle/>
                    <a:p>
                      <a:pPr algn="l" fontAlgn="b">
                        <a:buNone/>
                      </a:pPr>
                      <a:r>
                        <a:rPr lang="en-US" sz="1600" b="0" i="0" u="none" strike="noStrike" err="1">
                          <a:solidFill>
                            <a:srgbClr val="000000"/>
                          </a:solidFill>
                          <a:effectLst/>
                          <a:latin typeface="+mj-lt"/>
                        </a:rPr>
                        <a:t>Promedio</a:t>
                      </a:r>
                      <a:endParaRPr lang="en-US" sz="1600" b="0" i="0" u="none" strike="noStrike">
                        <a:solidFill>
                          <a:srgbClr val="000000"/>
                        </a:solidFill>
                        <a:effectLst/>
                        <a:latin typeface="+mj-lt"/>
                      </a:endParaRPr>
                    </a:p>
                  </a:txBody>
                  <a:tcPr marL="7620" marR="7620" marT="7620" marB="0" anchor="b"/>
                </a:tc>
                <a:tc>
                  <a:txBody>
                    <a:bodyPr/>
                    <a:lstStyle/>
                    <a:p>
                      <a:pPr algn="r" fontAlgn="b">
                        <a:buNone/>
                      </a:pPr>
                      <a:r>
                        <a:rPr lang="en-US" sz="1600" u="none" strike="noStrike">
                          <a:effectLst/>
                        </a:rPr>
                        <a:t>7.2</a:t>
                      </a:r>
                      <a:endParaRPr lang="en-US" sz="1600" b="0" i="0" u="none" strike="noStrike">
                        <a:solidFill>
                          <a:srgbClr val="000000"/>
                        </a:solidFill>
                        <a:effectLst/>
                        <a:latin typeface="Aptos Narrow" panose="020B0004020202020204" pitchFamily="34" charset="0"/>
                      </a:endParaRPr>
                    </a:p>
                  </a:txBody>
                  <a:tcPr marL="7620" marR="7620" marT="7620" marB="0" anchor="b"/>
                </a:tc>
                <a:tc>
                  <a:txBody>
                    <a:bodyPr/>
                    <a:lstStyle/>
                    <a:p>
                      <a:pPr algn="r" fontAlgn="b">
                        <a:buNone/>
                      </a:pPr>
                      <a:r>
                        <a:rPr lang="en-US" sz="1600" u="none" strike="noStrike">
                          <a:effectLst/>
                        </a:rPr>
                        <a:t>4.6</a:t>
                      </a:r>
                      <a:endParaRPr lang="en-US" sz="1600" b="0" i="0" u="none" strike="noStrike">
                        <a:solidFill>
                          <a:srgbClr val="000000"/>
                        </a:solidFill>
                        <a:effectLst/>
                        <a:latin typeface="Aptos Narrow" panose="020B0004020202020204" pitchFamily="34" charset="0"/>
                      </a:endParaRPr>
                    </a:p>
                  </a:txBody>
                  <a:tcPr marL="7620" marR="7620" marT="7620" marB="0" anchor="b"/>
                </a:tc>
                <a:tc>
                  <a:txBody>
                    <a:bodyPr/>
                    <a:lstStyle/>
                    <a:p>
                      <a:pPr algn="r" fontAlgn="b">
                        <a:buNone/>
                      </a:pPr>
                      <a:r>
                        <a:rPr lang="en-US" sz="1600" u="none" strike="noStrike">
                          <a:effectLst/>
                        </a:rPr>
                        <a:t>0.9</a:t>
                      </a:r>
                      <a:endParaRPr lang="en-US" sz="1600" b="0" i="0" u="none" strike="noStrike">
                        <a:solidFill>
                          <a:srgbClr val="000000"/>
                        </a:solidFill>
                        <a:effectLst/>
                        <a:latin typeface="Aptos Narrow" panose="020B0004020202020204" pitchFamily="34" charset="0"/>
                      </a:endParaRPr>
                    </a:p>
                  </a:txBody>
                  <a:tcPr marL="7620" marR="7620" marT="7620" marB="0" anchor="b"/>
                </a:tc>
                <a:tc>
                  <a:txBody>
                    <a:bodyPr/>
                    <a:lstStyle/>
                    <a:p>
                      <a:pPr algn="r" fontAlgn="b">
                        <a:buNone/>
                      </a:pPr>
                      <a:r>
                        <a:rPr lang="en-US" sz="1600" u="none" strike="noStrike">
                          <a:effectLst/>
                        </a:rPr>
                        <a:t>4.8</a:t>
                      </a:r>
                      <a:endParaRPr lang="en-US" sz="1600" b="0" i="0" u="none" strike="noStrike">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1969059764"/>
                  </a:ext>
                </a:extLst>
              </a:tr>
            </a:tbl>
          </a:graphicData>
        </a:graphic>
      </p:graphicFrame>
    </p:spTree>
    <p:extLst>
      <p:ext uri="{BB962C8B-B14F-4D97-AF65-F5344CB8AC3E}">
        <p14:creationId xmlns:p14="http://schemas.microsoft.com/office/powerpoint/2010/main" val="22943503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58349-3D1C-E11D-6965-B389411B4DCC}"/>
              </a:ext>
            </a:extLst>
          </p:cNvPr>
          <p:cNvSpPr>
            <a:spLocks noGrp="1"/>
          </p:cNvSpPr>
          <p:nvPr>
            <p:ph type="title"/>
          </p:nvPr>
        </p:nvSpPr>
        <p:spPr>
          <a:xfrm>
            <a:off x="746903" y="522078"/>
            <a:ext cx="6994297" cy="750468"/>
          </a:xfrm>
        </p:spPr>
        <p:txBody>
          <a:bodyPr wrap="square" anchor="b">
            <a:normAutofit/>
          </a:bodyPr>
          <a:lstStyle/>
          <a:p>
            <a:r>
              <a:rPr lang="en-US" sz="2400" b="1" err="1">
                <a:latin typeface="+mj-lt"/>
              </a:rPr>
              <a:t>Brechas</a:t>
            </a:r>
            <a:r>
              <a:rPr lang="en-US" sz="2400" b="1">
                <a:latin typeface="+mj-lt"/>
              </a:rPr>
              <a:t> y </a:t>
            </a:r>
            <a:r>
              <a:rPr lang="en-US" sz="2400" b="1" err="1">
                <a:latin typeface="+mj-lt"/>
              </a:rPr>
              <a:t>Desafíos</a:t>
            </a:r>
            <a:r>
              <a:rPr lang="en-US" sz="2400" b="1">
                <a:latin typeface="+mj-lt"/>
              </a:rPr>
              <a:t> (identificados </a:t>
            </a:r>
            <a:r>
              <a:rPr lang="en-US" sz="2400" b="1" err="1">
                <a:latin typeface="+mj-lt"/>
              </a:rPr>
              <a:t>como</a:t>
            </a:r>
            <a:r>
              <a:rPr lang="en-US" sz="2400" b="1">
                <a:latin typeface="+mj-lt"/>
              </a:rPr>
              <a:t> </a:t>
            </a:r>
            <a:r>
              <a:rPr lang="en-US" sz="2400" b="1" err="1">
                <a:latin typeface="+mj-lt"/>
              </a:rPr>
              <a:t>parte</a:t>
            </a:r>
            <a:r>
              <a:rPr lang="en-US" sz="2400" b="1">
                <a:latin typeface="+mj-lt"/>
              </a:rPr>
              <a:t> del taller, 2025)</a:t>
            </a:r>
          </a:p>
        </p:txBody>
      </p:sp>
      <p:sp>
        <p:nvSpPr>
          <p:cNvPr id="4" name="Slide Number Placeholder 3">
            <a:extLst>
              <a:ext uri="{FF2B5EF4-FFF2-40B4-BE49-F238E27FC236}">
                <a16:creationId xmlns:a16="http://schemas.microsoft.com/office/drawing/2014/main" id="{814C95FB-1C81-6F4D-F534-1C5A78301BED}"/>
              </a:ext>
            </a:extLst>
          </p:cNvPr>
          <p:cNvSpPr>
            <a:spLocks noGrp="1"/>
          </p:cNvSpPr>
          <p:nvPr>
            <p:ph type="sldNum" idx="10"/>
          </p:nvPr>
        </p:nvSpPr>
        <p:spPr>
          <a:xfrm>
            <a:off x="8480584" y="4749851"/>
            <a:ext cx="548700" cy="393600"/>
          </a:xfrm>
        </p:spPr>
        <p:txBody>
          <a:bodyPr wrap="square" anchor="ctr">
            <a:normAutofit/>
          </a:bodyPr>
          <a:lstStyle/>
          <a:p>
            <a:pPr marL="0" lvl="0" indent="0" rtl="0">
              <a:spcBef>
                <a:spcPts val="0"/>
              </a:spcBef>
              <a:spcAft>
                <a:spcPts val="600"/>
              </a:spcAft>
              <a:buNone/>
            </a:pPr>
            <a:fld id="{00000000-1234-1234-1234-123412341234}" type="slidenum">
              <a:rPr lang="en" smtClean="0"/>
              <a:pPr marL="0" lvl="0" indent="0" rtl="0">
                <a:spcBef>
                  <a:spcPts val="0"/>
                </a:spcBef>
                <a:spcAft>
                  <a:spcPts val="600"/>
                </a:spcAft>
                <a:buNone/>
              </a:pPr>
              <a:t>34</a:t>
            </a:fld>
            <a:endParaRPr lang="en"/>
          </a:p>
        </p:txBody>
      </p:sp>
      <p:graphicFrame>
        <p:nvGraphicFramePr>
          <p:cNvPr id="6" name="Text Placeholder 2">
            <a:extLst>
              <a:ext uri="{FF2B5EF4-FFF2-40B4-BE49-F238E27FC236}">
                <a16:creationId xmlns:a16="http://schemas.microsoft.com/office/drawing/2014/main" id="{6D5F5D23-A5E8-03B1-95D4-0479C37871E6}"/>
              </a:ext>
            </a:extLst>
          </p:cNvPr>
          <p:cNvGraphicFramePr>
            <a:graphicFrameLocks noGrp="1"/>
          </p:cNvGraphicFramePr>
          <p:nvPr>
            <p:ph idx="1"/>
            <p:extLst>
              <p:ext uri="{D42A27DB-BD31-4B8C-83A1-F6EECF244321}">
                <p14:modId xmlns:p14="http://schemas.microsoft.com/office/powerpoint/2010/main" val="3620334222"/>
              </p:ext>
            </p:extLst>
          </p:nvPr>
        </p:nvGraphicFramePr>
        <p:xfrm>
          <a:off x="109796" y="1586693"/>
          <a:ext cx="8704266" cy="32304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5859456"/>
      </p:ext>
    </p:extLst>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ED916-BB77-9D0F-E690-5E962A2DAD6D}"/>
              </a:ext>
            </a:extLst>
          </p:cNvPr>
          <p:cNvSpPr>
            <a:spLocks noGrp="1"/>
          </p:cNvSpPr>
          <p:nvPr>
            <p:ph type="title"/>
          </p:nvPr>
        </p:nvSpPr>
        <p:spPr>
          <a:xfrm>
            <a:off x="779100" y="836000"/>
            <a:ext cx="6962100" cy="396300"/>
          </a:xfrm>
        </p:spPr>
        <p:txBody>
          <a:bodyPr wrap="square" anchor="b">
            <a:normAutofit/>
          </a:bodyPr>
          <a:lstStyle/>
          <a:p>
            <a:r>
              <a:rPr lang="en-US" sz="2700" err="1">
                <a:latin typeface="+mj-lt"/>
              </a:rPr>
              <a:t>Recomendaciones</a:t>
            </a:r>
            <a:r>
              <a:rPr lang="en-US" sz="2700">
                <a:latin typeface="+mj-lt"/>
              </a:rPr>
              <a:t> para las </a:t>
            </a:r>
            <a:r>
              <a:rPr lang="en-US" sz="2700" err="1">
                <a:latin typeface="+mj-lt"/>
              </a:rPr>
              <a:t>universidades</a:t>
            </a:r>
            <a:endParaRPr lang="en-US" sz="2700">
              <a:latin typeface="+mj-lt"/>
            </a:endParaRPr>
          </a:p>
        </p:txBody>
      </p:sp>
      <p:sp>
        <p:nvSpPr>
          <p:cNvPr id="3" name="Slide Number Placeholder 2">
            <a:extLst>
              <a:ext uri="{FF2B5EF4-FFF2-40B4-BE49-F238E27FC236}">
                <a16:creationId xmlns:a16="http://schemas.microsoft.com/office/drawing/2014/main" id="{830E50A9-5C8E-EB9B-6786-ED7F3566E9D2}"/>
              </a:ext>
            </a:extLst>
          </p:cNvPr>
          <p:cNvSpPr>
            <a:spLocks noGrp="1"/>
          </p:cNvSpPr>
          <p:nvPr>
            <p:ph type="sldNum" idx="10"/>
          </p:nvPr>
        </p:nvSpPr>
        <p:spPr>
          <a:xfrm>
            <a:off x="8480584" y="4749851"/>
            <a:ext cx="548700" cy="393600"/>
          </a:xfrm>
        </p:spPr>
        <p:txBody>
          <a:bodyPr wrap="square" anchor="ctr">
            <a:normAutofit/>
          </a:bodyPr>
          <a:lstStyle/>
          <a:p>
            <a:pPr>
              <a:spcAft>
                <a:spcPts val="600"/>
              </a:spcAft>
            </a:pPr>
            <a:fld id="{00000000-1234-1234-1234-123412341234}" type="slidenum">
              <a:rPr lang="en" smtClean="0"/>
              <a:pPr>
                <a:spcAft>
                  <a:spcPts val="600"/>
                </a:spcAft>
              </a:pPr>
              <a:t>35</a:t>
            </a:fld>
            <a:endParaRPr lang="en"/>
          </a:p>
        </p:txBody>
      </p:sp>
      <p:graphicFrame>
        <p:nvGraphicFramePr>
          <p:cNvPr id="6" name="Content Placeholder 3">
            <a:extLst>
              <a:ext uri="{FF2B5EF4-FFF2-40B4-BE49-F238E27FC236}">
                <a16:creationId xmlns:a16="http://schemas.microsoft.com/office/drawing/2014/main" id="{79B47A71-C1A2-9F93-0EF2-D6146E5F16CD}"/>
              </a:ext>
            </a:extLst>
          </p:cNvPr>
          <p:cNvGraphicFramePr/>
          <p:nvPr>
            <p:extLst>
              <p:ext uri="{D42A27DB-BD31-4B8C-83A1-F6EECF244321}">
                <p14:modId xmlns:p14="http://schemas.microsoft.com/office/powerpoint/2010/main" val="1880387982"/>
              </p:ext>
            </p:extLst>
          </p:nvPr>
        </p:nvGraphicFramePr>
        <p:xfrm>
          <a:off x="779099" y="1492425"/>
          <a:ext cx="8119803" cy="2895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1594219"/>
      </p:ext>
    </p:extLst>
  </p:cSld>
  <p:clrMapOvr>
    <a:masterClrMapping/>
  </p:clrMapOvr>
  <p:transition>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9F45A-19BB-A803-32D9-88B804E24F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0D44B0-489C-5AD9-4D46-0137D349A800}"/>
              </a:ext>
            </a:extLst>
          </p:cNvPr>
          <p:cNvSpPr>
            <a:spLocks noGrp="1"/>
          </p:cNvSpPr>
          <p:nvPr>
            <p:ph type="title"/>
          </p:nvPr>
        </p:nvSpPr>
        <p:spPr>
          <a:xfrm>
            <a:off x="779100" y="836000"/>
            <a:ext cx="6962100" cy="396300"/>
          </a:xfrm>
        </p:spPr>
        <p:txBody>
          <a:bodyPr wrap="square" anchor="b">
            <a:normAutofit/>
          </a:bodyPr>
          <a:lstStyle/>
          <a:p>
            <a:r>
              <a:rPr lang="en-US" sz="2800" err="1">
                <a:latin typeface="+mj-lt"/>
              </a:rPr>
              <a:t>Recomendaciones</a:t>
            </a:r>
            <a:r>
              <a:rPr lang="en-US" sz="2800">
                <a:latin typeface="+mj-lt"/>
              </a:rPr>
              <a:t> para </a:t>
            </a:r>
            <a:r>
              <a:rPr lang="en-US" sz="2800" b="1">
                <a:latin typeface="+mj-lt"/>
              </a:rPr>
              <a:t>CASE</a:t>
            </a:r>
          </a:p>
        </p:txBody>
      </p:sp>
      <p:sp>
        <p:nvSpPr>
          <p:cNvPr id="3" name="Slide Number Placeholder 2">
            <a:extLst>
              <a:ext uri="{FF2B5EF4-FFF2-40B4-BE49-F238E27FC236}">
                <a16:creationId xmlns:a16="http://schemas.microsoft.com/office/drawing/2014/main" id="{9740FE27-E5FF-873A-9FB2-05F9C33CCA69}"/>
              </a:ext>
            </a:extLst>
          </p:cNvPr>
          <p:cNvSpPr>
            <a:spLocks noGrp="1"/>
          </p:cNvSpPr>
          <p:nvPr>
            <p:ph type="sldNum" idx="10"/>
          </p:nvPr>
        </p:nvSpPr>
        <p:spPr>
          <a:xfrm>
            <a:off x="8480584" y="4749851"/>
            <a:ext cx="548700" cy="393600"/>
          </a:xfrm>
        </p:spPr>
        <p:txBody>
          <a:bodyPr wrap="square" anchor="ctr">
            <a:normAutofit/>
          </a:bodyPr>
          <a:lstStyle/>
          <a:p>
            <a:pPr>
              <a:spcAft>
                <a:spcPts val="600"/>
              </a:spcAft>
            </a:pPr>
            <a:fld id="{00000000-1234-1234-1234-123412341234}" type="slidenum">
              <a:rPr lang="en" smtClean="0"/>
              <a:pPr>
                <a:spcAft>
                  <a:spcPts val="600"/>
                </a:spcAft>
              </a:pPr>
              <a:t>36</a:t>
            </a:fld>
            <a:endParaRPr lang="en"/>
          </a:p>
        </p:txBody>
      </p:sp>
      <p:graphicFrame>
        <p:nvGraphicFramePr>
          <p:cNvPr id="6" name="Content Placeholder 3">
            <a:extLst>
              <a:ext uri="{FF2B5EF4-FFF2-40B4-BE49-F238E27FC236}">
                <a16:creationId xmlns:a16="http://schemas.microsoft.com/office/drawing/2014/main" id="{7D8520D8-1D73-3BB9-3FB6-8524E545B4EC}"/>
              </a:ext>
            </a:extLst>
          </p:cNvPr>
          <p:cNvGraphicFramePr/>
          <p:nvPr>
            <p:extLst>
              <p:ext uri="{D42A27DB-BD31-4B8C-83A1-F6EECF244321}">
                <p14:modId xmlns:p14="http://schemas.microsoft.com/office/powerpoint/2010/main" val="391824135"/>
              </p:ext>
            </p:extLst>
          </p:nvPr>
        </p:nvGraphicFramePr>
        <p:xfrm>
          <a:off x="681781" y="1482998"/>
          <a:ext cx="7780438" cy="2895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08966272"/>
      </p:ext>
    </p:extLst>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812F6-957E-9401-3EFF-C49C83348574}"/>
              </a:ext>
            </a:extLst>
          </p:cNvPr>
          <p:cNvSpPr>
            <a:spLocks noGrp="1"/>
          </p:cNvSpPr>
          <p:nvPr>
            <p:ph type="title"/>
          </p:nvPr>
        </p:nvSpPr>
        <p:spPr>
          <a:xfrm>
            <a:off x="779100" y="836000"/>
            <a:ext cx="6715209" cy="396300"/>
          </a:xfrm>
        </p:spPr>
        <p:txBody>
          <a:bodyPr/>
          <a:lstStyle/>
          <a:p>
            <a:r>
              <a:rPr lang="es-ES"/>
              <a:t>Oportunidades para la recopilación de datos en el futuro</a:t>
            </a:r>
            <a:endParaRPr lang="en-US"/>
          </a:p>
        </p:txBody>
      </p:sp>
      <p:sp>
        <p:nvSpPr>
          <p:cNvPr id="3" name="Text Placeholder 2">
            <a:extLst>
              <a:ext uri="{FF2B5EF4-FFF2-40B4-BE49-F238E27FC236}">
                <a16:creationId xmlns:a16="http://schemas.microsoft.com/office/drawing/2014/main" id="{E62D52F8-7C22-7F1E-E4BE-402DC63EB0F3}"/>
              </a:ext>
            </a:extLst>
          </p:cNvPr>
          <p:cNvSpPr>
            <a:spLocks noGrp="1"/>
          </p:cNvSpPr>
          <p:nvPr>
            <p:ph type="body" idx="1"/>
          </p:nvPr>
        </p:nvSpPr>
        <p:spPr>
          <a:xfrm>
            <a:off x="779100" y="1492425"/>
            <a:ext cx="7048910" cy="3134027"/>
          </a:xfrm>
        </p:spPr>
        <p:txBody>
          <a:bodyPr/>
          <a:lstStyle/>
          <a:p>
            <a:r>
              <a:rPr lang="es-ES" sz="1400">
                <a:latin typeface="Lato Light"/>
                <a:ea typeface="Lato Light"/>
                <a:cs typeface="Lato Light"/>
              </a:rPr>
              <a:t>Recopilación de nuevos fondos comprometidos y totales de los donantes mayores.</a:t>
            </a:r>
          </a:p>
          <a:p>
            <a:r>
              <a:rPr lang="es-ES" sz="1400">
                <a:latin typeface="Lato Light"/>
                <a:ea typeface="Lato Light"/>
                <a:cs typeface="Lato Light"/>
              </a:rPr>
              <a:t>Perfeccionamiento del recuento de personal para facilitar la comparabilidad entre las distintas oficinas de avance institucional.</a:t>
            </a:r>
          </a:p>
          <a:p>
            <a:r>
              <a:rPr lang="es-ES" sz="1400">
                <a:latin typeface="Lato Light"/>
                <a:ea typeface="Lato Light"/>
                <a:cs typeface="Lato Light"/>
              </a:rPr>
              <a:t>Creación de métricas iniciales de retorno de la inversión una vez que se haya perfeccionado el recuento de personal y los gastos y se hayan registrado adecuadamente los nuevos fondos comprometidos.</a:t>
            </a:r>
          </a:p>
          <a:p>
            <a:r>
              <a:rPr lang="es-ES" sz="1400">
                <a:latin typeface="Lato Light"/>
                <a:ea typeface="Lato Light"/>
                <a:cs typeface="Lato Light"/>
              </a:rPr>
              <a:t>El manejo y evaluación de las donaciones en especie:  seguirán figurando en la encuesta como opcionales, pero estos datos muestran que no son la vía para un crecimiento filantrópico significativo.</a:t>
            </a:r>
          </a:p>
          <a:p>
            <a:r>
              <a:rPr lang="es-ES" sz="1400">
                <a:latin typeface="Lato Light"/>
                <a:ea typeface="Lato Light"/>
                <a:cs typeface="Lato Light"/>
              </a:rPr>
              <a:t>Sorteos: no forman parte de la filantropía en educación, pero se seguirán recopilando como «otros fondos» para conocer cómo se utilizan y comprender mejor los matices regionales.</a:t>
            </a:r>
            <a:endParaRPr lang="en-US" sz="1400">
              <a:latin typeface="Lato Light"/>
              <a:ea typeface="Lato Light"/>
              <a:cs typeface="Lato Light"/>
            </a:endParaRPr>
          </a:p>
        </p:txBody>
      </p:sp>
      <p:sp>
        <p:nvSpPr>
          <p:cNvPr id="4" name="Slide Number Placeholder 3">
            <a:extLst>
              <a:ext uri="{FF2B5EF4-FFF2-40B4-BE49-F238E27FC236}">
                <a16:creationId xmlns:a16="http://schemas.microsoft.com/office/drawing/2014/main" id="{234AFFD3-429B-F693-C6FB-BCABF1F7E1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p:spTree>
    <p:extLst>
      <p:ext uri="{BB962C8B-B14F-4D97-AF65-F5344CB8AC3E}">
        <p14:creationId xmlns:p14="http://schemas.microsoft.com/office/powerpoint/2010/main" val="19906969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2DD68-8112-C7F2-9449-D62ABA52E94A}"/>
              </a:ext>
            </a:extLst>
          </p:cNvPr>
          <p:cNvSpPr>
            <a:spLocks noGrp="1"/>
          </p:cNvSpPr>
          <p:nvPr>
            <p:ph type="ctrTitle"/>
          </p:nvPr>
        </p:nvSpPr>
        <p:spPr/>
        <p:txBody>
          <a:bodyPr/>
          <a:lstStyle/>
          <a:p>
            <a:r>
              <a:rPr lang="es-ES" sz="4800" dirty="0"/>
              <a:t>¿Qué sigue?¡</a:t>
            </a:r>
            <a:endParaRPr lang="en-US" sz="4800" dirty="0"/>
          </a:p>
        </p:txBody>
      </p:sp>
      <p:sp>
        <p:nvSpPr>
          <p:cNvPr id="4" name="Content Placeholder 3">
            <a:extLst>
              <a:ext uri="{FF2B5EF4-FFF2-40B4-BE49-F238E27FC236}">
                <a16:creationId xmlns:a16="http://schemas.microsoft.com/office/drawing/2014/main" id="{FB120EFC-80D9-48D2-E994-D40C92737515}"/>
              </a:ext>
            </a:extLst>
          </p:cNvPr>
          <p:cNvSpPr>
            <a:spLocks noGrp="1"/>
          </p:cNvSpPr>
          <p:nvPr>
            <p:ph type="subTitle" idx="1"/>
          </p:nvPr>
        </p:nvSpPr>
        <p:spPr/>
        <p:txBody>
          <a:bodyPr/>
          <a:lstStyle/>
          <a:p>
            <a:pPr marL="76200" indent="0">
              <a:buNone/>
            </a:pPr>
            <a:r>
              <a:rPr lang="es-ES" dirty="0"/>
              <a:t>Necesitamos su </a:t>
            </a:r>
            <a:r>
              <a:rPr lang="es-ES" dirty="0" err="1"/>
              <a:t>liderazgo!Haga</a:t>
            </a:r>
            <a:r>
              <a:rPr lang="es-ES" dirty="0"/>
              <a:t> planes para que su universidad envíe los datos para la encuesta, que se abrirá en marzo de 2026. </a:t>
            </a:r>
            <a:endParaRPr lang="en-US" dirty="0"/>
          </a:p>
        </p:txBody>
      </p:sp>
      <p:sp>
        <p:nvSpPr>
          <p:cNvPr id="3" name="Slide Number Placeholder 2">
            <a:extLst>
              <a:ext uri="{FF2B5EF4-FFF2-40B4-BE49-F238E27FC236}">
                <a16:creationId xmlns:a16="http://schemas.microsoft.com/office/drawing/2014/main" id="{91AE335B-9E89-CC73-6360-6F0847E09F1C}"/>
              </a:ext>
            </a:extLst>
          </p:cNvPr>
          <p:cNvSpPr>
            <a:spLocks noGrp="1"/>
          </p:cNvSpPr>
          <p:nvPr>
            <p:ph type="sldNum" idx="4294967295"/>
          </p:nvPr>
        </p:nvSpPr>
        <p:spPr>
          <a:xfrm>
            <a:off x="8594725" y="4749800"/>
            <a:ext cx="549275" cy="393700"/>
          </a:xfrm>
          <a:prstGeom prst="rect">
            <a:avLst/>
          </a:prstGeom>
        </p:spPr>
        <p:txBody>
          <a:bodyPr/>
          <a:lstStyle/>
          <a:p>
            <a:fld id="{00000000-1234-1234-1234-123412341234}" type="slidenum">
              <a:rPr lang="en" smtClean="0"/>
              <a:pPr/>
              <a:t>38</a:t>
            </a:fld>
            <a:endParaRPr lang="en"/>
          </a:p>
        </p:txBody>
      </p:sp>
    </p:spTree>
    <p:extLst>
      <p:ext uri="{BB962C8B-B14F-4D97-AF65-F5344CB8AC3E}">
        <p14:creationId xmlns:p14="http://schemas.microsoft.com/office/powerpoint/2010/main" val="243761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5"/>
          <p:cNvSpPr/>
          <p:nvPr/>
        </p:nvSpPr>
        <p:spPr>
          <a:xfrm>
            <a:off x="887825" y="967925"/>
            <a:ext cx="7425214" cy="3537208"/>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gradFill>
            <a:gsLst>
              <a:gs pos="0">
                <a:schemeClr val="lt1"/>
              </a:gs>
              <a:gs pos="100000">
                <a:schemeClr val="lt2"/>
              </a:gs>
            </a:gsLst>
            <a:lin ang="5400012" scaled="0"/>
          </a:gradFill>
          <a:ln>
            <a:noFill/>
          </a:ln>
          <a:effectLst>
            <a:outerShdw blurRad="214313"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sz="1400" b="1">
                <a:solidFill>
                  <a:schemeClr val="bg1"/>
                </a:solidFill>
                <a:latin typeface="Lato" panose="020F0502020204030203" pitchFamily="34" charset="0"/>
                <a:ea typeface="Lato" panose="020F0502020204030203" pitchFamily="34" charset="0"/>
                <a:cs typeface="Lato" panose="020F0502020204030203" pitchFamily="34" charset="0"/>
              </a:rPr>
              <a:t>Building Philanthropy Benchmarks for México</a:t>
            </a:r>
            <a:endParaRPr dirty="0"/>
          </a:p>
        </p:txBody>
      </p:sp>
      <p:sp>
        <p:nvSpPr>
          <p:cNvPr id="210" name="Google Shape;210;p25"/>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a:t>
            </a:fld>
            <a:endParaRPr dirty="0"/>
          </a:p>
        </p:txBody>
      </p:sp>
      <p:sp>
        <p:nvSpPr>
          <p:cNvPr id="208" name="Google Shape;208;p25"/>
          <p:cNvSpPr txBox="1">
            <a:spLocks noGrp="1"/>
          </p:cNvSpPr>
          <p:nvPr>
            <p:ph type="title" idx="4294967295"/>
          </p:nvPr>
        </p:nvSpPr>
        <p:spPr>
          <a:xfrm>
            <a:off x="945573" y="245395"/>
            <a:ext cx="6961188" cy="395287"/>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solidFill>
                  <a:schemeClr val="lt1"/>
                </a:solidFill>
                <a:latin typeface="Lato Black" panose="020F0502020204030203" pitchFamily="34" charset="0"/>
                <a:ea typeface="Lato Black" panose="020F0502020204030203" pitchFamily="34" charset="0"/>
                <a:cs typeface="Lato Black" panose="020F0502020204030203" pitchFamily="34" charset="0"/>
              </a:rPr>
              <a:t>CASE es GLOBAL</a:t>
            </a:r>
            <a:endParaRPr dirty="0">
              <a:solidFill>
                <a:schemeClr val="lt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211" name="Google Shape;211;p25"/>
          <p:cNvSpPr txBox="1">
            <a:spLocks noGrp="1"/>
          </p:cNvSpPr>
          <p:nvPr>
            <p:ph type="body" idx="4294967295"/>
          </p:nvPr>
        </p:nvSpPr>
        <p:spPr>
          <a:xfrm>
            <a:off x="52837" y="4656343"/>
            <a:ext cx="7718425" cy="182562"/>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900" b="1" dirty="0">
                <a:solidFill>
                  <a:schemeClr val="lt1"/>
                </a:solidFill>
                <a:latin typeface="Lato Light" panose="020F0502020204030203" pitchFamily="34" charset="0"/>
                <a:ea typeface="Lato Light" panose="020F0502020204030203" pitchFamily="34" charset="0"/>
                <a:cs typeface="Lato Light" panose="020F0502020204030203" pitchFamily="34" charset="0"/>
              </a:rPr>
              <a:t>Find more maps at </a:t>
            </a:r>
            <a:r>
              <a:rPr lang="en" sz="900" u="sng" dirty="0">
                <a:solidFill>
                  <a:schemeClr val="lt1"/>
                </a:solidFill>
                <a:latin typeface="Lato Light" panose="020F0502020204030203" pitchFamily="34" charset="0"/>
                <a:ea typeface="Lato Light" panose="020F0502020204030203" pitchFamily="34" charset="0"/>
                <a:cs typeface="Lato Light" panose="020F0502020204030203" pitchFamily="34" charset="0"/>
                <a:hlinkClick r:id="rId3">
                  <a:extLst>
                    <a:ext uri="{A12FA001-AC4F-418D-AE19-62706E023703}">
                      <ahyp:hlinkClr xmlns:ahyp="http://schemas.microsoft.com/office/drawing/2018/hyperlinkcolor" val="tx"/>
                    </a:ext>
                  </a:extLst>
                </a:hlinkClick>
              </a:rPr>
              <a:t>slidescarnival.com/extra-free-resources-icons-and-maps</a:t>
            </a:r>
            <a:endParaRPr sz="900" dirty="0">
              <a:solidFill>
                <a:schemeClr val="lt1"/>
              </a:solidFill>
              <a:latin typeface="Lato Light" panose="020F0502020204030203" pitchFamily="34" charset="0"/>
              <a:ea typeface="Lato Light" panose="020F0502020204030203" pitchFamily="34" charset="0"/>
              <a:cs typeface="Lato Light" panose="020F0502020204030203" pitchFamily="34" charset="0"/>
            </a:endParaRPr>
          </a:p>
          <a:p>
            <a:pPr marL="0" lvl="0" indent="0" algn="ctr" rtl="0">
              <a:spcBef>
                <a:spcPts val="800"/>
              </a:spcBef>
              <a:spcAft>
                <a:spcPts val="800"/>
              </a:spcAft>
              <a:buNone/>
            </a:pPr>
            <a:endParaRPr sz="900" b="1" dirty="0">
              <a:solidFill>
                <a:schemeClr val="lt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209" name="Google Shape;209;p25"/>
          <p:cNvSpPr/>
          <p:nvPr/>
        </p:nvSpPr>
        <p:spPr>
          <a:xfrm>
            <a:off x="1847953" y="1014086"/>
            <a:ext cx="1100747" cy="819704"/>
          </a:xfrm>
          <a:prstGeom prst="wedgeRectCallout">
            <a:avLst>
              <a:gd name="adj1" fmla="val -21428"/>
              <a:gd name="adj2" fmla="val 84287"/>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dirty="0">
                <a:solidFill>
                  <a:schemeClr val="tx1"/>
                </a:solidFill>
                <a:latin typeface="Fira Sans"/>
                <a:ea typeface="Fira Sans"/>
                <a:cs typeface="Fira Sans"/>
                <a:sym typeface="Fira Sans"/>
              </a:rPr>
              <a:t>Estados Unidos y Canadá, con sede en Washington D.C.</a:t>
            </a:r>
            <a:endParaRPr sz="800" dirty="0">
              <a:solidFill>
                <a:schemeClr val="tx1"/>
              </a:solidFill>
              <a:latin typeface="Fira Sans"/>
              <a:ea typeface="Fira Sans"/>
              <a:cs typeface="Fira Sans"/>
              <a:sym typeface="Fira Sans"/>
            </a:endParaRPr>
          </a:p>
        </p:txBody>
      </p:sp>
      <p:sp>
        <p:nvSpPr>
          <p:cNvPr id="212" name="Google Shape;212;p25"/>
          <p:cNvSpPr/>
          <p:nvPr/>
        </p:nvSpPr>
        <p:spPr>
          <a:xfrm rot="8100000">
            <a:off x="2354806" y="1871898"/>
            <a:ext cx="143401" cy="143401"/>
          </a:xfrm>
          <a:prstGeom prst="teardrop">
            <a:avLst>
              <a:gd name="adj" fmla="val 127539"/>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 name="Google Shape;214;p25"/>
          <p:cNvSpPr/>
          <p:nvPr/>
        </p:nvSpPr>
        <p:spPr>
          <a:xfrm rot="8100000">
            <a:off x="3993121" y="1529425"/>
            <a:ext cx="143401" cy="143401"/>
          </a:xfrm>
          <a:prstGeom prst="teardrop">
            <a:avLst>
              <a:gd name="adj" fmla="val 127539"/>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 name="Google Shape;215;p25"/>
          <p:cNvSpPr/>
          <p:nvPr/>
        </p:nvSpPr>
        <p:spPr>
          <a:xfrm rot="8100000">
            <a:off x="4625450" y="3737524"/>
            <a:ext cx="143401" cy="143401"/>
          </a:xfrm>
          <a:prstGeom prst="teardrop">
            <a:avLst>
              <a:gd name="adj" fmla="val 127539"/>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 name="Google Shape;216;p25"/>
          <p:cNvSpPr/>
          <p:nvPr/>
        </p:nvSpPr>
        <p:spPr>
          <a:xfrm rot="8100000">
            <a:off x="6525551" y="2288221"/>
            <a:ext cx="143401" cy="143401"/>
          </a:xfrm>
          <a:prstGeom prst="teardrop">
            <a:avLst>
              <a:gd name="adj" fmla="val 127539"/>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 name="Google Shape;217;p25"/>
          <p:cNvSpPr/>
          <p:nvPr/>
        </p:nvSpPr>
        <p:spPr>
          <a:xfrm rot="8100000">
            <a:off x="7139350" y="3790649"/>
            <a:ext cx="143401" cy="143401"/>
          </a:xfrm>
          <a:prstGeom prst="teardrop">
            <a:avLst>
              <a:gd name="adj" fmla="val 127539"/>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209;p25">
            <a:extLst>
              <a:ext uri="{FF2B5EF4-FFF2-40B4-BE49-F238E27FC236}">
                <a16:creationId xmlns:a16="http://schemas.microsoft.com/office/drawing/2014/main" id="{F01A6D78-0959-45AF-8210-C5A4404BBC93}"/>
              </a:ext>
            </a:extLst>
          </p:cNvPr>
          <p:cNvSpPr/>
          <p:nvPr/>
        </p:nvSpPr>
        <p:spPr>
          <a:xfrm>
            <a:off x="2097600" y="2000868"/>
            <a:ext cx="1130426" cy="718106"/>
          </a:xfrm>
          <a:prstGeom prst="wedgeRectCallout">
            <a:avLst>
              <a:gd name="adj1" fmla="val -21428"/>
              <a:gd name="adj2" fmla="val 84287"/>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S_tradnl" sz="800" dirty="0">
                <a:solidFill>
                  <a:schemeClr val="tx1"/>
                </a:solidFill>
                <a:latin typeface="Fira Sans"/>
                <a:ea typeface="Fira Sans"/>
                <a:cs typeface="Fira Sans"/>
                <a:sym typeface="Fira Sans"/>
              </a:rPr>
              <a:t>América Latina, con sede en la Ciudad de México</a:t>
            </a:r>
          </a:p>
        </p:txBody>
      </p:sp>
      <p:sp>
        <p:nvSpPr>
          <p:cNvPr id="14" name="Google Shape;209;p25">
            <a:extLst>
              <a:ext uri="{FF2B5EF4-FFF2-40B4-BE49-F238E27FC236}">
                <a16:creationId xmlns:a16="http://schemas.microsoft.com/office/drawing/2014/main" id="{68FD5D7E-120E-4CDD-8683-700C5ECC9935}"/>
              </a:ext>
            </a:extLst>
          </p:cNvPr>
          <p:cNvSpPr/>
          <p:nvPr/>
        </p:nvSpPr>
        <p:spPr>
          <a:xfrm>
            <a:off x="6698652" y="2258521"/>
            <a:ext cx="978655" cy="652459"/>
          </a:xfrm>
          <a:prstGeom prst="wedgeRectCallout">
            <a:avLst>
              <a:gd name="adj1" fmla="val -21428"/>
              <a:gd name="adj2" fmla="val 84287"/>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S_tradnl" sz="800" dirty="0">
                <a:solidFill>
                  <a:schemeClr val="tx1"/>
                </a:solidFill>
                <a:latin typeface="Fira Sans"/>
                <a:ea typeface="Fira Sans"/>
                <a:cs typeface="Fira Sans"/>
                <a:sym typeface="Fira Sans"/>
              </a:rPr>
              <a:t>Asia Pacifico, con sede en Singapur</a:t>
            </a:r>
          </a:p>
        </p:txBody>
      </p:sp>
      <p:sp>
        <p:nvSpPr>
          <p:cNvPr id="15" name="Google Shape;209;p25">
            <a:extLst>
              <a:ext uri="{FF2B5EF4-FFF2-40B4-BE49-F238E27FC236}">
                <a16:creationId xmlns:a16="http://schemas.microsoft.com/office/drawing/2014/main" id="{C34D27E0-883A-42C5-A452-49FA32AAB06C}"/>
              </a:ext>
            </a:extLst>
          </p:cNvPr>
          <p:cNvSpPr/>
          <p:nvPr/>
        </p:nvSpPr>
        <p:spPr>
          <a:xfrm>
            <a:off x="3856538" y="601988"/>
            <a:ext cx="840612" cy="671896"/>
          </a:xfrm>
          <a:prstGeom prst="wedgeRectCallout">
            <a:avLst>
              <a:gd name="adj1" fmla="val -21428"/>
              <a:gd name="adj2" fmla="val 84287"/>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dirty="0">
                <a:solidFill>
                  <a:schemeClr val="tx1"/>
                </a:solidFill>
                <a:latin typeface="Fira Sans"/>
                <a:ea typeface="Fira Sans"/>
                <a:cs typeface="Fira Sans"/>
                <a:sym typeface="Fira Sans"/>
              </a:rPr>
              <a:t>CASE Europa, con sede en Londres</a:t>
            </a:r>
            <a:endParaRPr sz="800" dirty="0">
              <a:solidFill>
                <a:schemeClr val="tx1"/>
              </a:solidFill>
              <a:latin typeface="Fira Sans"/>
              <a:ea typeface="Fira Sans"/>
              <a:cs typeface="Fira Sans"/>
              <a:sym typeface="Fira Sans"/>
            </a:endParaRPr>
          </a:p>
        </p:txBody>
      </p:sp>
      <p:sp>
        <p:nvSpPr>
          <p:cNvPr id="16" name="Google Shape;209;p25">
            <a:extLst>
              <a:ext uri="{FF2B5EF4-FFF2-40B4-BE49-F238E27FC236}">
                <a16:creationId xmlns:a16="http://schemas.microsoft.com/office/drawing/2014/main" id="{C85C8BB5-B00F-4A2C-AEA8-B5AB3E4040DB}"/>
              </a:ext>
            </a:extLst>
          </p:cNvPr>
          <p:cNvSpPr/>
          <p:nvPr/>
        </p:nvSpPr>
        <p:spPr>
          <a:xfrm>
            <a:off x="4859672" y="1502973"/>
            <a:ext cx="840613" cy="556601"/>
          </a:xfrm>
          <a:prstGeom prst="wedgeRectCallout">
            <a:avLst>
              <a:gd name="adj1" fmla="val -21428"/>
              <a:gd name="adj2" fmla="val 84287"/>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S_tradnl" sz="800" dirty="0">
                <a:solidFill>
                  <a:schemeClr val="tx1"/>
                </a:solidFill>
                <a:latin typeface="Fira Sans"/>
                <a:ea typeface="Fira Sans"/>
                <a:cs typeface="Fira Sans"/>
                <a:sym typeface="Fira Sans"/>
              </a:rPr>
              <a:t>Medio Oriente  con sede en Singapur</a:t>
            </a:r>
          </a:p>
        </p:txBody>
      </p:sp>
      <p:sp>
        <p:nvSpPr>
          <p:cNvPr id="17" name="Google Shape;213;p25">
            <a:extLst>
              <a:ext uri="{FF2B5EF4-FFF2-40B4-BE49-F238E27FC236}">
                <a16:creationId xmlns:a16="http://schemas.microsoft.com/office/drawing/2014/main" id="{2E3B5139-5230-4A35-BA86-B7E7AAE5DCBC}"/>
              </a:ext>
            </a:extLst>
          </p:cNvPr>
          <p:cNvSpPr/>
          <p:nvPr/>
        </p:nvSpPr>
        <p:spPr>
          <a:xfrm rot="8100000">
            <a:off x="1748775" y="2338365"/>
            <a:ext cx="143401" cy="143401"/>
          </a:xfrm>
          <a:prstGeom prst="teardrop">
            <a:avLst>
              <a:gd name="adj" fmla="val 127539"/>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Google Shape;209;p25">
            <a:extLst>
              <a:ext uri="{FF2B5EF4-FFF2-40B4-BE49-F238E27FC236}">
                <a16:creationId xmlns:a16="http://schemas.microsoft.com/office/drawing/2014/main" id="{0AD934EF-3405-20A3-F087-BE3A6F5EFADA}"/>
              </a:ext>
            </a:extLst>
          </p:cNvPr>
          <p:cNvSpPr/>
          <p:nvPr/>
        </p:nvSpPr>
        <p:spPr>
          <a:xfrm>
            <a:off x="4349089" y="2248802"/>
            <a:ext cx="840612" cy="671896"/>
          </a:xfrm>
          <a:prstGeom prst="wedgeRectCallout">
            <a:avLst>
              <a:gd name="adj1" fmla="val -21428"/>
              <a:gd name="adj2" fmla="val 84287"/>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dirty="0">
                <a:solidFill>
                  <a:schemeClr val="tx1"/>
                </a:solidFill>
                <a:latin typeface="Fira Sans"/>
                <a:ea typeface="Fira Sans"/>
                <a:cs typeface="Fira Sans"/>
                <a:sym typeface="Fira Sans"/>
              </a:rPr>
              <a:t>África con sede en Londres</a:t>
            </a:r>
            <a:endParaRPr sz="800" dirty="0">
              <a:solidFill>
                <a:schemeClr val="tx1"/>
              </a:solidFill>
              <a:latin typeface="Fira Sans"/>
              <a:ea typeface="Fira Sans"/>
              <a:cs typeface="Fira Sans"/>
              <a:sym typeface="Fira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F71A9A-6266-4AEE-A1F7-EEC608ABD23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dirty="0"/>
          </a:p>
        </p:txBody>
      </p:sp>
      <p:pic>
        <p:nvPicPr>
          <p:cNvPr id="5" name="Picture 2" descr="Imagen relacionada">
            <a:extLst>
              <a:ext uri="{FF2B5EF4-FFF2-40B4-BE49-F238E27FC236}">
                <a16:creationId xmlns:a16="http://schemas.microsoft.com/office/drawing/2014/main" id="{B942D937-DD86-47A4-A406-3555A5A30742}"/>
              </a:ext>
            </a:extLst>
          </p:cNvPr>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643469" y="1001676"/>
            <a:ext cx="3646909" cy="41635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esultado de imagen para location icon">
            <a:extLst>
              <a:ext uri="{FF2B5EF4-FFF2-40B4-BE49-F238E27FC236}">
                <a16:creationId xmlns:a16="http://schemas.microsoft.com/office/drawing/2014/main" id="{9393D3D1-CB7E-41C5-9C74-A5527BE90D78}"/>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3342371" y="1351921"/>
            <a:ext cx="146880" cy="21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esultado de imagen para location icon">
            <a:extLst>
              <a:ext uri="{FF2B5EF4-FFF2-40B4-BE49-F238E27FC236}">
                <a16:creationId xmlns:a16="http://schemas.microsoft.com/office/drawing/2014/main" id="{1559ECED-CC13-4FA1-BE04-FDC5FBEBD914}"/>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4534687" y="2101083"/>
            <a:ext cx="146880" cy="216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sultado de imagen para location icon">
            <a:extLst>
              <a:ext uri="{FF2B5EF4-FFF2-40B4-BE49-F238E27FC236}">
                <a16:creationId xmlns:a16="http://schemas.microsoft.com/office/drawing/2014/main" id="{C34E862A-AD96-4F35-A2B3-9EF834E132EE}"/>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4553282" y="2726591"/>
            <a:ext cx="146880" cy="21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location icon">
            <a:extLst>
              <a:ext uri="{FF2B5EF4-FFF2-40B4-BE49-F238E27FC236}">
                <a16:creationId xmlns:a16="http://schemas.microsoft.com/office/drawing/2014/main" id="{EF9BC568-3D96-40CC-802F-A873037789B0}"/>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5068086" y="3872860"/>
            <a:ext cx="146880" cy="216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sultado de imagen para location icon">
            <a:extLst>
              <a:ext uri="{FF2B5EF4-FFF2-40B4-BE49-F238E27FC236}">
                <a16:creationId xmlns:a16="http://schemas.microsoft.com/office/drawing/2014/main" id="{9370779C-67A1-4649-BFF7-C88640F7C987}"/>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4320044" y="2364600"/>
            <a:ext cx="146880" cy="216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esultado de imagen para location icon">
            <a:extLst>
              <a:ext uri="{FF2B5EF4-FFF2-40B4-BE49-F238E27FC236}">
                <a16:creationId xmlns:a16="http://schemas.microsoft.com/office/drawing/2014/main" id="{1FFC085C-1C43-4459-B367-870B76B87864}"/>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4719856" y="3925824"/>
            <a:ext cx="146880" cy="21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esultado de imagen para location icon">
            <a:extLst>
              <a:ext uri="{FF2B5EF4-FFF2-40B4-BE49-F238E27FC236}">
                <a16:creationId xmlns:a16="http://schemas.microsoft.com/office/drawing/2014/main" id="{062658EE-9C45-4389-98FE-09367D11CE9C}"/>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3769094" y="1599029"/>
            <a:ext cx="146880" cy="216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Resultado de imagen para location icon">
            <a:extLst>
              <a:ext uri="{FF2B5EF4-FFF2-40B4-BE49-F238E27FC236}">
                <a16:creationId xmlns:a16="http://schemas.microsoft.com/office/drawing/2014/main" id="{1C8D4ABA-D02B-46F9-91C8-EA4BACE3D633}"/>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4183396" y="1224446"/>
            <a:ext cx="146880" cy="216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sultado de imagen para location icon">
            <a:extLst>
              <a:ext uri="{FF2B5EF4-FFF2-40B4-BE49-F238E27FC236}">
                <a16:creationId xmlns:a16="http://schemas.microsoft.com/office/drawing/2014/main" id="{F6E7F72D-B4D1-4415-9451-66EC93CBC75D}"/>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5473900" y="2726591"/>
            <a:ext cx="146880" cy="216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Resultado de imagen para location icon">
            <a:extLst>
              <a:ext uri="{FF2B5EF4-FFF2-40B4-BE49-F238E27FC236}">
                <a16:creationId xmlns:a16="http://schemas.microsoft.com/office/drawing/2014/main" id="{07B26849-991F-49DB-AB5C-DD59503066C9}"/>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4330276" y="1224446"/>
            <a:ext cx="146880" cy="216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sultado de imagen para location icon">
            <a:extLst>
              <a:ext uri="{FF2B5EF4-FFF2-40B4-BE49-F238E27FC236}">
                <a16:creationId xmlns:a16="http://schemas.microsoft.com/office/drawing/2014/main" id="{6945DB82-03B8-4B66-AD6A-11EBCC454F49}"/>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3930505" y="1613331"/>
            <a:ext cx="146880" cy="216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Resultado de imagen para location icon">
            <a:extLst>
              <a:ext uri="{FF2B5EF4-FFF2-40B4-BE49-F238E27FC236}">
                <a16:creationId xmlns:a16="http://schemas.microsoft.com/office/drawing/2014/main" id="{5345FDBB-1C8F-4F9F-BEAD-BF11BA4BE836}"/>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4105606" y="1820993"/>
            <a:ext cx="146880" cy="216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Resultado de imagen para location icon">
            <a:extLst>
              <a:ext uri="{FF2B5EF4-FFF2-40B4-BE49-F238E27FC236}">
                <a16:creationId xmlns:a16="http://schemas.microsoft.com/office/drawing/2014/main" id="{4D31C425-3620-4067-89AC-0EF6A843306F}"/>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4608127" y="1357381"/>
            <a:ext cx="146880" cy="2160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924461DE-4786-4AEB-A0AC-96E3F4B4062A}"/>
              </a:ext>
            </a:extLst>
          </p:cNvPr>
          <p:cNvSpPr txBox="1"/>
          <p:nvPr/>
        </p:nvSpPr>
        <p:spPr>
          <a:xfrm>
            <a:off x="300072" y="400403"/>
            <a:ext cx="8186824" cy="523220"/>
          </a:xfrm>
          <a:prstGeom prst="rect">
            <a:avLst/>
          </a:prstGeom>
          <a:noFill/>
        </p:spPr>
        <p:txBody>
          <a:bodyPr wrap="square" lIns="91440" tIns="45720" rIns="91440" bIns="45720" anchor="t">
            <a:spAutoFit/>
          </a:bodyPr>
          <a:lstStyle/>
          <a:p>
            <a:r>
              <a:rPr lang="es-MX" altLang="en-US" sz="2800" b="1">
                <a:solidFill>
                  <a:schemeClr val="accent1"/>
                </a:solidFill>
                <a:latin typeface="Lato Black"/>
                <a:ea typeface="Lato Black"/>
                <a:cs typeface="Lato Black"/>
                <a:sym typeface="Fira Sans SemiBold"/>
              </a:rPr>
              <a:t>CASE América Latina tiene</a:t>
            </a:r>
            <a:r>
              <a:rPr lang="es-MX" altLang="en-US" sz="2800">
                <a:solidFill>
                  <a:schemeClr val="accent1"/>
                </a:solidFill>
                <a:latin typeface="Lato Black"/>
                <a:ea typeface="Lato Black"/>
                <a:cs typeface="Lato Black"/>
                <a:sym typeface="Fira Sans SemiBold"/>
              </a:rPr>
              <a:t> </a:t>
            </a:r>
            <a:r>
              <a:rPr lang="es-MX" altLang="en-US" sz="2800">
                <a:solidFill>
                  <a:srgbClr val="FF0000"/>
                </a:solidFill>
                <a:latin typeface="Lato Black"/>
                <a:ea typeface="Lato Black"/>
                <a:cs typeface="Lato Black"/>
              </a:rPr>
              <a:t>114</a:t>
            </a:r>
            <a:r>
              <a:rPr lang="es-MX" altLang="en-US" sz="2800">
                <a:solidFill>
                  <a:srgbClr val="DE394A"/>
                </a:solidFill>
                <a:latin typeface="Lato Black"/>
                <a:ea typeface="Lato Black"/>
                <a:cs typeface="Lato Black"/>
              </a:rPr>
              <a:t> </a:t>
            </a:r>
            <a:r>
              <a:rPr lang="es-MX" altLang="en-US" sz="2800" b="1">
                <a:solidFill>
                  <a:schemeClr val="accent1"/>
                </a:solidFill>
                <a:latin typeface="Lato Black"/>
                <a:ea typeface="Lato Black"/>
                <a:cs typeface="Lato Black"/>
              </a:rPr>
              <a:t>miembros</a:t>
            </a:r>
            <a:endParaRPr lang="en-US" sz="2800" b="1">
              <a:solidFill>
                <a:schemeClr val="accent1"/>
              </a:solidFill>
              <a:latin typeface="Lato Black"/>
              <a:ea typeface="Lato Black"/>
              <a:cs typeface="Lato Black"/>
            </a:endParaRPr>
          </a:p>
        </p:txBody>
      </p:sp>
      <p:sp>
        <p:nvSpPr>
          <p:cNvPr id="23" name="TextBox 22">
            <a:extLst>
              <a:ext uri="{FF2B5EF4-FFF2-40B4-BE49-F238E27FC236}">
                <a16:creationId xmlns:a16="http://schemas.microsoft.com/office/drawing/2014/main" id="{8FB60BDF-AC52-4E28-881D-022D1303C80C}"/>
              </a:ext>
            </a:extLst>
          </p:cNvPr>
          <p:cNvSpPr txBox="1"/>
          <p:nvPr/>
        </p:nvSpPr>
        <p:spPr>
          <a:xfrm>
            <a:off x="1223553" y="3085920"/>
            <a:ext cx="3384574" cy="1631216"/>
          </a:xfrm>
          <a:prstGeom prst="rect">
            <a:avLst/>
          </a:prstGeom>
          <a:noFill/>
        </p:spPr>
        <p:txBody>
          <a:bodyPr wrap="square" lIns="91440" tIns="45720" rIns="91440" bIns="45720" anchor="t">
            <a:spAutoFit/>
          </a:bodyPr>
          <a:lstStyle/>
          <a:p>
            <a:r>
              <a:rPr lang="es-MX" sz="2000">
                <a:solidFill>
                  <a:srgbClr val="005984"/>
                </a:solidFill>
                <a:ea typeface="Lato Light"/>
                <a:sym typeface="Fira Sans Light"/>
              </a:rPr>
              <a:t>85 Universidades</a:t>
            </a:r>
          </a:p>
          <a:p>
            <a:r>
              <a:rPr lang="es-MX" sz="2000">
                <a:solidFill>
                  <a:srgbClr val="005984"/>
                </a:solidFill>
                <a:ea typeface="Lato Light"/>
                <a:sym typeface="Fira Sans Light"/>
              </a:rPr>
              <a:t>25 Escuelas internacionales</a:t>
            </a:r>
            <a:endParaRPr lang="es-MX" sz="2000">
              <a:solidFill>
                <a:srgbClr val="005984"/>
              </a:solidFill>
              <a:ea typeface="Lato Light"/>
            </a:endParaRPr>
          </a:p>
          <a:p>
            <a:r>
              <a:rPr lang="es-MX" sz="2000">
                <a:solidFill>
                  <a:srgbClr val="005984"/>
                </a:solidFill>
                <a:ea typeface="Lato Light"/>
                <a:sym typeface="Fira Sans Light"/>
              </a:rPr>
              <a:t> 2  Instituciones técnicas</a:t>
            </a:r>
            <a:endParaRPr lang="es-MX" sz="2000">
              <a:solidFill>
                <a:srgbClr val="005984"/>
              </a:solidFill>
              <a:ea typeface="Lato Light"/>
            </a:endParaRPr>
          </a:p>
          <a:p>
            <a:r>
              <a:rPr lang="es-MX" sz="2000">
                <a:solidFill>
                  <a:srgbClr val="005984"/>
                </a:solidFill>
                <a:ea typeface="Lato Light"/>
                <a:sym typeface="Fira Sans Light"/>
              </a:rPr>
              <a:t> 2  Asociación</a:t>
            </a:r>
            <a:endParaRPr lang="es-MX" sz="2000">
              <a:solidFill>
                <a:srgbClr val="005984"/>
              </a:solidFill>
              <a:ea typeface="Lato Light"/>
            </a:endParaRPr>
          </a:p>
          <a:p>
            <a:r>
              <a:rPr lang="es-MX" sz="2000">
                <a:solidFill>
                  <a:srgbClr val="005984"/>
                </a:solidFill>
                <a:ea typeface="Lato Light"/>
                <a:sym typeface="Fira Sans Light"/>
              </a:rPr>
              <a:t>        </a:t>
            </a:r>
            <a:endParaRPr lang="en-US" sz="2000">
              <a:solidFill>
                <a:srgbClr val="005984"/>
              </a:solidFill>
              <a:ea typeface="Lato Light"/>
              <a:sym typeface="Fira Sans Light"/>
            </a:endParaRPr>
          </a:p>
        </p:txBody>
      </p:sp>
      <p:pic>
        <p:nvPicPr>
          <p:cNvPr id="22" name="Picture 4" descr="Resultado de imagen para location icon">
            <a:extLst>
              <a:ext uri="{FF2B5EF4-FFF2-40B4-BE49-F238E27FC236}">
                <a16:creationId xmlns:a16="http://schemas.microsoft.com/office/drawing/2014/main" id="{7B92B711-B04D-1535-C5C0-BA38E93A5990}"/>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4921206" y="2875708"/>
            <a:ext cx="146880" cy="2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976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2" name="Text Placeholder 1">
            <a:extLst>
              <a:ext uri="{FF2B5EF4-FFF2-40B4-BE49-F238E27FC236}">
                <a16:creationId xmlns:a16="http://schemas.microsoft.com/office/drawing/2014/main" id="{A8586C2F-BA2C-A213-AE5D-2616839F364F}"/>
              </a:ext>
            </a:extLst>
          </p:cNvPr>
          <p:cNvSpPr>
            <a:spLocks noGrp="1"/>
          </p:cNvSpPr>
          <p:nvPr>
            <p:ph type="body" idx="1"/>
          </p:nvPr>
        </p:nvSpPr>
        <p:spPr>
          <a:xfrm>
            <a:off x="459765" y="447990"/>
            <a:ext cx="7886700" cy="724520"/>
          </a:xfrm>
        </p:spPr>
        <p:txBody>
          <a:bodyPr>
            <a:normAutofit/>
          </a:bodyPr>
          <a:lstStyle/>
          <a:p>
            <a:r>
              <a:rPr lang="en-US" sz="3600" b="1" dirty="0">
                <a:solidFill>
                  <a:schemeClr val="bg1"/>
                </a:solidFill>
                <a:latin typeface="Lato" panose="020F0502020204030203" pitchFamily="34" charset="0"/>
                <a:ea typeface="Lato" panose="020F0502020204030203" pitchFamily="34" charset="0"/>
                <a:cs typeface="Lato" panose="020F0502020204030203" pitchFamily="34" charset="0"/>
              </a:rPr>
              <a:t>La Agenda de hoy:</a:t>
            </a:r>
          </a:p>
        </p:txBody>
      </p:sp>
      <p:sp>
        <p:nvSpPr>
          <p:cNvPr id="7" name="Rectangle: Rounded Corners 6">
            <a:extLst>
              <a:ext uri="{FF2B5EF4-FFF2-40B4-BE49-F238E27FC236}">
                <a16:creationId xmlns:a16="http://schemas.microsoft.com/office/drawing/2014/main" id="{45226082-A1C4-35F9-E1E6-AD9DB901A148}"/>
              </a:ext>
            </a:extLst>
          </p:cNvPr>
          <p:cNvSpPr/>
          <p:nvPr/>
        </p:nvSpPr>
        <p:spPr>
          <a:xfrm>
            <a:off x="543884" y="1741744"/>
            <a:ext cx="2429839" cy="1289407"/>
          </a:xfrm>
          <a:prstGeom prst="roundRect">
            <a:avLst/>
          </a:prstGeom>
          <a:solidFill>
            <a:srgbClr val="66C5B3"/>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14E6D"/>
                </a:solidFill>
                <a:effectLst/>
                <a:uLnTx/>
                <a:uFillTx/>
                <a:latin typeface="Lato" panose="020F0502020204030203" pitchFamily="34" charset="0"/>
                <a:ea typeface="Lato" panose="020F0502020204030203" pitchFamily="34" charset="0"/>
                <a:cs typeface="Lato" panose="020F0502020204030203" pitchFamily="34" charset="0"/>
                <a:sym typeface="Arial"/>
              </a:rPr>
              <a:t>¿</a:t>
            </a:r>
            <a:r>
              <a:rPr kumimoji="0" lang="en-US" sz="2800" b="0" i="0" u="none" strike="noStrike" kern="0" cap="none" spc="0" normalizeH="0" baseline="0" noProof="0" dirty="0" err="1">
                <a:ln>
                  <a:noFill/>
                </a:ln>
                <a:solidFill>
                  <a:srgbClr val="014E6D"/>
                </a:solidFill>
                <a:effectLst/>
                <a:uLnTx/>
                <a:uFillTx/>
                <a:latin typeface="Lato" panose="020F0502020204030203" pitchFamily="34" charset="0"/>
                <a:ea typeface="Lato" panose="020F0502020204030203" pitchFamily="34" charset="0"/>
                <a:cs typeface="Lato" panose="020F0502020204030203" pitchFamily="34" charset="0"/>
                <a:sym typeface="Arial"/>
              </a:rPr>
              <a:t>Qué</a:t>
            </a:r>
            <a:r>
              <a:rPr kumimoji="0" lang="en-US" sz="2800" b="0" i="0" u="none" strike="noStrike" kern="0" cap="none" spc="0" normalizeH="0" baseline="0" noProof="0" dirty="0">
                <a:ln>
                  <a:noFill/>
                </a:ln>
                <a:solidFill>
                  <a:srgbClr val="014E6D"/>
                </a:solidFill>
                <a:effectLst/>
                <a:uLnTx/>
                <a:uFillTx/>
                <a:latin typeface="Lato" panose="020F0502020204030203" pitchFamily="34" charset="0"/>
                <a:ea typeface="Lato" panose="020F0502020204030203" pitchFamily="34" charset="0"/>
                <a:cs typeface="Lato" panose="020F0502020204030203" pitchFamily="34" charset="0"/>
                <a:sym typeface="Arial"/>
              </a:rPr>
              <a:t> es CASE Insights?</a:t>
            </a:r>
          </a:p>
        </p:txBody>
      </p:sp>
      <p:sp>
        <p:nvSpPr>
          <p:cNvPr id="16" name="Rectangle: Rounded Corners 15">
            <a:extLst>
              <a:ext uri="{FF2B5EF4-FFF2-40B4-BE49-F238E27FC236}">
                <a16:creationId xmlns:a16="http://schemas.microsoft.com/office/drawing/2014/main" id="{D24B89C5-C9E7-AD21-6ED2-F8ECF13E07BA}"/>
              </a:ext>
            </a:extLst>
          </p:cNvPr>
          <p:cNvSpPr/>
          <p:nvPr/>
        </p:nvSpPr>
        <p:spPr>
          <a:xfrm>
            <a:off x="3347536" y="1741743"/>
            <a:ext cx="2429839" cy="1289407"/>
          </a:xfrm>
          <a:prstGeom prst="roundRect">
            <a:avLst/>
          </a:prstGeom>
          <a:solidFill>
            <a:srgbClr val="F9A01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14E6D"/>
                </a:solidFill>
                <a:effectLst/>
                <a:uLnTx/>
                <a:uFillTx/>
                <a:latin typeface="Lato" panose="020F0502020204030203" pitchFamily="34" charset="0"/>
                <a:ea typeface="Lato" panose="020F0502020204030203" pitchFamily="34" charset="0"/>
                <a:cs typeface="Lato" panose="020F0502020204030203" pitchFamily="34" charset="0"/>
                <a:sym typeface="Arial"/>
              </a:rPr>
              <a:t>5 Puntos Claves del </a:t>
            </a:r>
            <a:r>
              <a:rPr kumimoji="0" lang="en-US" sz="2800" b="0" i="0" u="none" strike="noStrike" kern="0" cap="none" spc="0" normalizeH="0" baseline="0" noProof="0" dirty="0" err="1">
                <a:ln>
                  <a:noFill/>
                </a:ln>
                <a:solidFill>
                  <a:srgbClr val="014E6D"/>
                </a:solidFill>
                <a:effectLst/>
                <a:uLnTx/>
                <a:uFillTx/>
                <a:latin typeface="Lato" panose="020F0502020204030203" pitchFamily="34" charset="0"/>
                <a:ea typeface="Lato" panose="020F0502020204030203" pitchFamily="34" charset="0"/>
                <a:cs typeface="Lato" panose="020F0502020204030203" pitchFamily="34" charset="0"/>
                <a:sym typeface="Arial"/>
              </a:rPr>
              <a:t>piloto</a:t>
            </a:r>
            <a:endParaRPr kumimoji="0" lang="en-US" sz="2800" b="0" i="0" u="none" strike="noStrike" kern="0" cap="none" spc="0" normalizeH="0" baseline="0" noProof="0" dirty="0">
              <a:ln>
                <a:noFill/>
              </a:ln>
              <a:solidFill>
                <a:srgbClr val="014E6D"/>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18" name="Rectangle: Rounded Corners 17">
            <a:extLst>
              <a:ext uri="{FF2B5EF4-FFF2-40B4-BE49-F238E27FC236}">
                <a16:creationId xmlns:a16="http://schemas.microsoft.com/office/drawing/2014/main" id="{6537ACA5-9630-7E45-F974-D3FD8E078AA2}"/>
              </a:ext>
            </a:extLst>
          </p:cNvPr>
          <p:cNvSpPr/>
          <p:nvPr/>
        </p:nvSpPr>
        <p:spPr>
          <a:xfrm>
            <a:off x="6151188" y="1746138"/>
            <a:ext cx="2639120" cy="1289407"/>
          </a:xfrm>
          <a:prstGeom prst="roundRect">
            <a:avLst/>
          </a:prstGeom>
          <a:solidFill>
            <a:srgbClr val="F15E2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14E6D"/>
                </a:solidFill>
                <a:effectLst/>
                <a:uLnTx/>
                <a:uFillTx/>
                <a:latin typeface="Lato"/>
                <a:ea typeface="Lato"/>
                <a:cs typeface="Lato"/>
                <a:sym typeface="Arial"/>
              </a:rPr>
              <a:t>¿</a:t>
            </a:r>
            <a:r>
              <a:rPr kumimoji="0" lang="en-US" sz="2800" b="0" i="0" u="none" strike="noStrike" kern="0" cap="none" spc="0" normalizeH="0" baseline="0" noProof="0" dirty="0" err="1">
                <a:ln>
                  <a:noFill/>
                </a:ln>
                <a:solidFill>
                  <a:srgbClr val="014E6D"/>
                </a:solidFill>
                <a:effectLst/>
                <a:uLnTx/>
                <a:uFillTx/>
                <a:latin typeface="Lato"/>
                <a:ea typeface="Lato"/>
                <a:cs typeface="Lato"/>
                <a:sym typeface="Arial"/>
              </a:rPr>
              <a:t>Qué</a:t>
            </a:r>
            <a:r>
              <a:rPr kumimoji="0" lang="en-US" sz="2800" b="0" i="0" u="none" strike="noStrike" kern="0" cap="none" spc="0" normalizeH="0" baseline="0" noProof="0" dirty="0">
                <a:ln>
                  <a:noFill/>
                </a:ln>
                <a:solidFill>
                  <a:srgbClr val="014E6D"/>
                </a:solidFill>
                <a:effectLst/>
                <a:uLnTx/>
                <a:uFillTx/>
                <a:latin typeface="Lato"/>
                <a:ea typeface="Lato"/>
                <a:cs typeface="Lato"/>
                <a:sym typeface="Arial"/>
              </a:rPr>
              <a:t> </a:t>
            </a:r>
            <a:r>
              <a:rPr kumimoji="0" lang="en-US" sz="2800" b="0" i="0" u="none" strike="noStrike" kern="0" cap="none" spc="0" normalizeH="0" baseline="0" noProof="0" dirty="0" err="1">
                <a:ln>
                  <a:noFill/>
                </a:ln>
                <a:solidFill>
                  <a:srgbClr val="014E6D"/>
                </a:solidFill>
                <a:effectLst/>
                <a:uLnTx/>
                <a:uFillTx/>
                <a:latin typeface="Lato"/>
                <a:ea typeface="Lato"/>
                <a:cs typeface="Lato"/>
                <a:sym typeface="Arial"/>
              </a:rPr>
              <a:t>tenemos</a:t>
            </a:r>
            <a:r>
              <a:rPr kumimoji="0" lang="en-US" sz="2800" b="0" i="0" u="none" strike="noStrike" kern="0" cap="none" spc="0" normalizeH="0" baseline="0" noProof="0" dirty="0">
                <a:ln>
                  <a:noFill/>
                </a:ln>
                <a:solidFill>
                  <a:srgbClr val="014E6D"/>
                </a:solidFill>
                <a:effectLst/>
                <a:uLnTx/>
                <a:uFillTx/>
                <a:latin typeface="Lato"/>
                <a:ea typeface="Lato"/>
                <a:cs typeface="Lato"/>
                <a:sym typeface="Arial"/>
              </a:rPr>
              <a:t> que </a:t>
            </a:r>
            <a:r>
              <a:rPr kumimoji="0" lang="en-US" sz="2800" b="0" i="0" u="none" strike="noStrike" kern="0" cap="none" spc="0" normalizeH="0" baseline="0" noProof="0" dirty="0" err="1">
                <a:ln>
                  <a:noFill/>
                </a:ln>
                <a:solidFill>
                  <a:srgbClr val="014E6D"/>
                </a:solidFill>
                <a:effectLst/>
                <a:uLnTx/>
                <a:uFillTx/>
                <a:latin typeface="Lato"/>
                <a:ea typeface="Lato"/>
                <a:cs typeface="Lato"/>
                <a:sym typeface="Arial"/>
              </a:rPr>
              <a:t>hacer</a:t>
            </a:r>
            <a:r>
              <a:rPr kumimoji="0" lang="en-US" sz="2800" b="0" i="0" u="none" strike="noStrike" kern="0" cap="none" spc="0" normalizeH="0" baseline="0" noProof="0" dirty="0">
                <a:ln>
                  <a:noFill/>
                </a:ln>
                <a:solidFill>
                  <a:srgbClr val="014E6D"/>
                </a:solidFill>
                <a:effectLst/>
                <a:uLnTx/>
                <a:uFillTx/>
                <a:latin typeface="Lato"/>
                <a:ea typeface="Lato"/>
                <a:cs typeface="Lato"/>
                <a:sym typeface="Arial"/>
              </a:rPr>
              <a:t>?</a:t>
            </a:r>
          </a:p>
        </p:txBody>
      </p:sp>
    </p:spTree>
    <p:extLst>
      <p:ext uri="{BB962C8B-B14F-4D97-AF65-F5344CB8AC3E}">
        <p14:creationId xmlns:p14="http://schemas.microsoft.com/office/powerpoint/2010/main" val="3762089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a:extLst>
            <a:ext uri="{FF2B5EF4-FFF2-40B4-BE49-F238E27FC236}">
              <a16:creationId xmlns:a16="http://schemas.microsoft.com/office/drawing/2014/main" id="{9412AD34-60E9-8DC3-5D48-21A95000C2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2247D6-8466-ED57-27F4-55516CA60611}"/>
              </a:ext>
            </a:extLst>
          </p:cNvPr>
          <p:cNvSpPr>
            <a:spLocks noGrp="1"/>
          </p:cNvSpPr>
          <p:nvPr>
            <p:ph type="title"/>
          </p:nvPr>
        </p:nvSpPr>
        <p:spPr/>
        <p:txBody>
          <a:bodyPr/>
          <a:lstStyle>
            <a:defPPr>
              <a:defRPr lang="en-US"/>
            </a:defPPr>
            <a:lvl1pPr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1pPr>
            <a:lvl2pPr marL="3429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685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0287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1714500" algn="l" defTabSz="685800" rtl="0" eaLnBrk="1" latinLnBrk="0" hangingPunct="1">
              <a:defRPr kern="1200">
                <a:solidFill>
                  <a:schemeClr val="tx1"/>
                </a:solidFill>
                <a:latin typeface="Aptos" panose="020B0004020202020204" pitchFamily="34" charset="0"/>
                <a:ea typeface="+mn-ea"/>
                <a:cs typeface="+mn-cs"/>
              </a:defRPr>
            </a:lvl6pPr>
            <a:lvl7pPr marL="2057400" algn="l" defTabSz="685800" rtl="0" eaLnBrk="1" latinLnBrk="0" hangingPunct="1">
              <a:defRPr kern="1200">
                <a:solidFill>
                  <a:schemeClr val="tx1"/>
                </a:solidFill>
                <a:latin typeface="Aptos" panose="020B0004020202020204" pitchFamily="34" charset="0"/>
                <a:ea typeface="+mn-ea"/>
                <a:cs typeface="+mn-cs"/>
              </a:defRPr>
            </a:lvl7pPr>
            <a:lvl8pPr marL="2400300" algn="l" defTabSz="685800" rtl="0" eaLnBrk="1" latinLnBrk="0" hangingPunct="1">
              <a:defRPr kern="1200">
                <a:solidFill>
                  <a:schemeClr val="tx1"/>
                </a:solidFill>
                <a:latin typeface="Aptos" panose="020B0004020202020204" pitchFamily="34" charset="0"/>
                <a:ea typeface="+mn-ea"/>
                <a:cs typeface="+mn-cs"/>
              </a:defRPr>
            </a:lvl8pPr>
            <a:lvl9pPr marL="2743200" algn="l" defTabSz="685800" rtl="0" eaLnBrk="1" latinLnBrk="0" hangingPunct="1">
              <a:defRPr kern="1200">
                <a:solidFill>
                  <a:schemeClr val="tx1"/>
                </a:solidFill>
                <a:latin typeface="Aptos" panose="020B0004020202020204" pitchFamily="34" charset="0"/>
                <a:ea typeface="+mn-ea"/>
                <a:cs typeface="+mn-cs"/>
              </a:defRPr>
            </a:lvl9pPr>
          </a:lstStyle>
          <a:p>
            <a:r>
              <a:rPr lang="en-US" sz="4400" b="1" dirty="0">
                <a:solidFill>
                  <a:srgbClr val="005984"/>
                </a:solidFill>
                <a:latin typeface="+mj-lt"/>
              </a:rPr>
              <a:t>CASE Insights</a:t>
            </a:r>
          </a:p>
        </p:txBody>
      </p:sp>
      <p:sp>
        <p:nvSpPr>
          <p:cNvPr id="3" name="Content Placeholder 2">
            <a:extLst>
              <a:ext uri="{FF2B5EF4-FFF2-40B4-BE49-F238E27FC236}">
                <a16:creationId xmlns:a16="http://schemas.microsoft.com/office/drawing/2014/main" id="{A9EC3ADB-72B3-F7CD-8B3B-23EE2EB33ECD}"/>
              </a:ext>
            </a:extLst>
          </p:cNvPr>
          <p:cNvSpPr>
            <a:spLocks noGrp="1"/>
          </p:cNvSpPr>
          <p:nvPr>
            <p:ph idx="1"/>
          </p:nvPr>
        </p:nvSpPr>
        <p:spPr>
          <a:xfrm>
            <a:off x="779100" y="1492425"/>
            <a:ext cx="7059856" cy="3654793"/>
          </a:xfrm>
        </p:spPr>
        <p:txBody>
          <a:bodyPr/>
          <a:lstStyle>
            <a:defPPr>
              <a:defRPr lang="en-US"/>
            </a:defPPr>
            <a:lvl1pPr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1pPr>
            <a:lvl2pPr marL="3429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685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0287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1714500" algn="l" defTabSz="685800" rtl="0" eaLnBrk="1" latinLnBrk="0" hangingPunct="1">
              <a:defRPr kern="1200">
                <a:solidFill>
                  <a:schemeClr val="tx1"/>
                </a:solidFill>
                <a:latin typeface="Aptos" panose="020B0004020202020204" pitchFamily="34" charset="0"/>
                <a:ea typeface="+mn-ea"/>
                <a:cs typeface="+mn-cs"/>
              </a:defRPr>
            </a:lvl6pPr>
            <a:lvl7pPr marL="2057400" algn="l" defTabSz="685800" rtl="0" eaLnBrk="1" latinLnBrk="0" hangingPunct="1">
              <a:defRPr kern="1200">
                <a:solidFill>
                  <a:schemeClr val="tx1"/>
                </a:solidFill>
                <a:latin typeface="Aptos" panose="020B0004020202020204" pitchFamily="34" charset="0"/>
                <a:ea typeface="+mn-ea"/>
                <a:cs typeface="+mn-cs"/>
              </a:defRPr>
            </a:lvl7pPr>
            <a:lvl8pPr marL="2400300" algn="l" defTabSz="685800" rtl="0" eaLnBrk="1" latinLnBrk="0" hangingPunct="1">
              <a:defRPr kern="1200">
                <a:solidFill>
                  <a:schemeClr val="tx1"/>
                </a:solidFill>
                <a:latin typeface="Aptos" panose="020B0004020202020204" pitchFamily="34" charset="0"/>
                <a:ea typeface="+mn-ea"/>
                <a:cs typeface="+mn-cs"/>
              </a:defRPr>
            </a:lvl8pPr>
            <a:lvl9pPr marL="2743200" algn="l" defTabSz="685800" rtl="0" eaLnBrk="1" latinLnBrk="0" hangingPunct="1">
              <a:defRPr kern="1200">
                <a:solidFill>
                  <a:schemeClr val="tx1"/>
                </a:solidFill>
                <a:latin typeface="Aptos" panose="020B0004020202020204" pitchFamily="34" charset="0"/>
                <a:ea typeface="+mn-ea"/>
                <a:cs typeface="+mn-cs"/>
              </a:defRPr>
            </a:lvl9pPr>
          </a:lstStyle>
          <a:p>
            <a:r>
              <a:rPr lang="en-US" sz="2000">
                <a:latin typeface="Aptos"/>
              </a:rPr>
              <a:t>Los </a:t>
            </a:r>
            <a:r>
              <a:rPr lang="en-US" sz="2000" err="1">
                <a:latin typeface="Aptos"/>
              </a:rPr>
              <a:t>datos</a:t>
            </a:r>
            <a:r>
              <a:rPr lang="en-US" sz="2000">
                <a:latin typeface="Aptos"/>
              </a:rPr>
              <a:t>:  </a:t>
            </a:r>
            <a:r>
              <a:rPr lang="es-ES" sz="2000">
                <a:latin typeface="Aptos"/>
              </a:rPr>
              <a:t>Las encuestas de benchmarking anuales de CASE se realizan a nivel mundial para obtener mayor claridad sobre las tendencias en el panorama del avance institucional.</a:t>
            </a:r>
          </a:p>
          <a:p>
            <a:r>
              <a:rPr lang="es-ES" sz="2000">
                <a:latin typeface="Aptos"/>
              </a:rPr>
              <a:t>El Reporte de Estándares Globales de CASE, proporciona un conjunto común de definiciones para los profesionales del avance  institucional en todo el mundo.</a:t>
            </a:r>
          </a:p>
          <a:p>
            <a:r>
              <a:rPr lang="es-ES" sz="2000">
                <a:latin typeface="Aptos"/>
              </a:rPr>
              <a:t>Investigación: análisis temático sobre los temas más relevantes en materia de avance social en la actualidad, gracias al apoyo de financiadores y socios educativos.`</a:t>
            </a:r>
          </a:p>
          <a:p>
            <a:endParaRPr lang="es-ES" sz="2000" dirty="0"/>
          </a:p>
          <a:p>
            <a:endParaRPr lang="en-US" sz="2000" dirty="0"/>
          </a:p>
        </p:txBody>
      </p:sp>
      <p:sp>
        <p:nvSpPr>
          <p:cNvPr id="4" name="Rectangle 3">
            <a:extLst>
              <a:ext uri="{FF2B5EF4-FFF2-40B4-BE49-F238E27FC236}">
                <a16:creationId xmlns:a16="http://schemas.microsoft.com/office/drawing/2014/main" id="{91DEBABF-48CF-262C-E6C2-5F7644F7A559}"/>
              </a:ext>
            </a:extLst>
          </p:cNvPr>
          <p:cNvSpPr/>
          <p:nvPr/>
        </p:nvSpPr>
        <p:spPr>
          <a:xfrm>
            <a:off x="8027581" y="3838353"/>
            <a:ext cx="903768" cy="1095154"/>
          </a:xfrm>
          <a:prstGeom prst="rect">
            <a:avLst/>
          </a:prstGeom>
          <a:solidFill>
            <a:srgbClr val="FAFA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1pPr>
            <a:lvl2pPr marL="3429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685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0287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1714500" algn="l" defTabSz="685800" rtl="0" eaLnBrk="1" latinLnBrk="0" hangingPunct="1">
              <a:defRPr kern="1200">
                <a:solidFill>
                  <a:schemeClr val="tx1"/>
                </a:solidFill>
                <a:latin typeface="Aptos" panose="020B0004020202020204" pitchFamily="34" charset="0"/>
                <a:ea typeface="+mn-ea"/>
                <a:cs typeface="+mn-cs"/>
              </a:defRPr>
            </a:lvl6pPr>
            <a:lvl7pPr marL="2057400" algn="l" defTabSz="685800" rtl="0" eaLnBrk="1" latinLnBrk="0" hangingPunct="1">
              <a:defRPr kern="1200">
                <a:solidFill>
                  <a:schemeClr val="tx1"/>
                </a:solidFill>
                <a:latin typeface="Aptos" panose="020B0004020202020204" pitchFamily="34" charset="0"/>
                <a:ea typeface="+mn-ea"/>
                <a:cs typeface="+mn-cs"/>
              </a:defRPr>
            </a:lvl7pPr>
            <a:lvl8pPr marL="2400300" algn="l" defTabSz="685800" rtl="0" eaLnBrk="1" latinLnBrk="0" hangingPunct="1">
              <a:defRPr kern="1200">
                <a:solidFill>
                  <a:schemeClr val="tx1"/>
                </a:solidFill>
                <a:latin typeface="Aptos" panose="020B0004020202020204" pitchFamily="34" charset="0"/>
                <a:ea typeface="+mn-ea"/>
                <a:cs typeface="+mn-cs"/>
              </a:defRPr>
            </a:lvl8pPr>
            <a:lvl9pPr marL="2743200" algn="l" defTabSz="685800" rtl="0" eaLnBrk="1" latinLnBrk="0" hangingPunct="1">
              <a:defRPr kern="1200">
                <a:solidFill>
                  <a:schemeClr val="tx1"/>
                </a:solidFill>
                <a:latin typeface="Aptos" panose="020B0004020202020204" pitchFamily="34" charset="0"/>
                <a:ea typeface="+mn-ea"/>
                <a:cs typeface="+mn-cs"/>
              </a:defRPr>
            </a:lvl9pPr>
          </a:lstStyle>
          <a:p>
            <a:pPr algn="ctr" defTabSz="914378" eaLnBrk="1" fontAlgn="auto" hangingPunct="1">
              <a:spcBef>
                <a:spcPts val="0"/>
              </a:spcBef>
              <a:spcAft>
                <a:spcPts val="0"/>
              </a:spcAft>
              <a:buClr>
                <a:srgbClr val="000000"/>
              </a:buClr>
              <a:defRPr/>
            </a:pPr>
            <a:endParaRPr lang="en-US" sz="1400" kern="0">
              <a:solidFill>
                <a:prstClr val="white"/>
              </a:solidFill>
              <a:latin typeface="Lato"/>
              <a:sym typeface="Arial"/>
            </a:endParaRPr>
          </a:p>
        </p:txBody>
      </p:sp>
    </p:spTree>
    <p:extLst>
      <p:ext uri="{BB962C8B-B14F-4D97-AF65-F5344CB8AC3E}">
        <p14:creationId xmlns:p14="http://schemas.microsoft.com/office/powerpoint/2010/main" val="2116581475"/>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descr="Earth Globe - Asia with solid fill">
            <a:extLst>
              <a:ext uri="{FF2B5EF4-FFF2-40B4-BE49-F238E27FC236}">
                <a16:creationId xmlns:a16="http://schemas.microsoft.com/office/drawing/2014/main" id="{F18B0D06-D4FD-54FE-DD8F-E4BFFA7A78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7338" y="2639345"/>
            <a:ext cx="2407071" cy="2407071"/>
          </a:xfrm>
          <a:prstGeom prst="rect">
            <a:avLst/>
          </a:prstGeom>
        </p:spPr>
      </p:pic>
      <p:pic>
        <p:nvPicPr>
          <p:cNvPr id="16" name="Graphic 15" descr="Earth globe: Americas with solid fill">
            <a:extLst>
              <a:ext uri="{FF2B5EF4-FFF2-40B4-BE49-F238E27FC236}">
                <a16:creationId xmlns:a16="http://schemas.microsoft.com/office/drawing/2014/main" id="{7691C876-4639-8078-7ED2-D40BA8CC0C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57665" y="2579156"/>
            <a:ext cx="2407072" cy="2407072"/>
          </a:xfrm>
          <a:prstGeom prst="rect">
            <a:avLst/>
          </a:prstGeom>
        </p:spPr>
      </p:pic>
      <p:sp>
        <p:nvSpPr>
          <p:cNvPr id="2" name="Title 1">
            <a:extLst>
              <a:ext uri="{FF2B5EF4-FFF2-40B4-BE49-F238E27FC236}">
                <a16:creationId xmlns:a16="http://schemas.microsoft.com/office/drawing/2014/main" id="{B7D87E7F-B03F-3038-8AE9-3882470AD11F}"/>
              </a:ext>
            </a:extLst>
          </p:cNvPr>
          <p:cNvSpPr>
            <a:spLocks noGrp="1"/>
          </p:cNvSpPr>
          <p:nvPr>
            <p:ph type="title"/>
          </p:nvPr>
        </p:nvSpPr>
        <p:spPr>
          <a:xfrm>
            <a:off x="409940" y="357469"/>
            <a:ext cx="6962100" cy="396300"/>
          </a:xfrm>
        </p:spPr>
        <p:txBody>
          <a:bodyPr spcFirstLastPara="1" vert="horz" wrap="square" lIns="0" tIns="0" rIns="0" bIns="0" rtlCol="0" anchor="b"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800">
                <a:solidFill>
                  <a:srgbClr val="005984"/>
                </a:solidFill>
                <a:latin typeface="Lato Black"/>
                <a:ea typeface="Lato Black"/>
                <a:cs typeface="Lato Black"/>
              </a:rPr>
              <a:t>Las </a:t>
            </a:r>
            <a:r>
              <a:rPr lang="en-US" sz="2800" err="1">
                <a:solidFill>
                  <a:srgbClr val="005984"/>
                </a:solidFill>
                <a:latin typeface="Lato Black"/>
                <a:ea typeface="Lato Black"/>
                <a:cs typeface="Lato Black"/>
              </a:rPr>
              <a:t>Encuestas</a:t>
            </a:r>
            <a:r>
              <a:rPr lang="en-US" sz="2800">
                <a:solidFill>
                  <a:srgbClr val="005984"/>
                </a:solidFill>
                <a:latin typeface="Lato Black"/>
                <a:ea typeface="Lato Black"/>
                <a:cs typeface="Lato Black"/>
              </a:rPr>
              <a:t> de Benchmarking de CASE</a:t>
            </a:r>
          </a:p>
        </p:txBody>
      </p:sp>
      <p:sp>
        <p:nvSpPr>
          <p:cNvPr id="4" name="Slide Number Placeholder 3">
            <a:extLst>
              <a:ext uri="{FF2B5EF4-FFF2-40B4-BE49-F238E27FC236}">
                <a16:creationId xmlns:a16="http://schemas.microsoft.com/office/drawing/2014/main" id="{BCBB7352-7BAB-F693-54C3-7DE9CF49E242}"/>
              </a:ext>
            </a:extLst>
          </p:cNvPr>
          <p:cNvSpPr>
            <a:spLocks noGrp="1"/>
          </p:cNvSpPr>
          <p:nvPr>
            <p:ph type="sldNum" idx="10"/>
          </p:nvPr>
        </p:nvSpPr>
        <p:spPr>
          <a:xfrm>
            <a:off x="8753960" y="4652815"/>
            <a:ext cx="245405" cy="393600"/>
          </a:xfrm>
          <a:prstGeom prst="rect">
            <a:avLst/>
          </a:prstGeom>
        </p:spPr>
        <p:txBody>
          <a:bodyPr/>
          <a:lstStyle>
            <a:defPPr>
              <a:defRPr lang="en-US"/>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2"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8" algn="l" defTabSz="514337" rtl="0" eaLnBrk="1" latinLnBrk="0" hangingPunct="1">
              <a:defRPr sz="1013" kern="1200">
                <a:solidFill>
                  <a:schemeClr val="tx1"/>
                </a:solidFill>
                <a:latin typeface="+mn-lt"/>
                <a:ea typeface="+mn-ea"/>
                <a:cs typeface="+mn-cs"/>
              </a:defRPr>
            </a:lvl9pPr>
          </a:lstStyle>
          <a:p>
            <a:fld id="{00000000-1234-1234-1234-123412341234}" type="slidenum">
              <a:rPr lang="en" sz="1300">
                <a:solidFill>
                  <a:prstClr val="black"/>
                </a:solidFill>
                <a:latin typeface="Lato Black" panose="020F0502020204030203" pitchFamily="34" charset="0"/>
                <a:ea typeface="Lato Black" panose="020F0502020204030203" pitchFamily="34" charset="0"/>
                <a:cs typeface="Lato Black" panose="020F0502020204030203" pitchFamily="34" charset="0"/>
              </a:rPr>
              <a:pPr/>
              <a:t>8</a:t>
            </a:fld>
            <a:endParaRPr lang="en" sz="1300">
              <a:solidFill>
                <a:prstClr val="black"/>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3" name="Rectangle: Rounded Corners 2">
            <a:extLst>
              <a:ext uri="{FF2B5EF4-FFF2-40B4-BE49-F238E27FC236}">
                <a16:creationId xmlns:a16="http://schemas.microsoft.com/office/drawing/2014/main" id="{4A460FC6-F275-B40B-22A2-D5C79F415714}"/>
              </a:ext>
            </a:extLst>
          </p:cNvPr>
          <p:cNvSpPr/>
          <p:nvPr/>
        </p:nvSpPr>
        <p:spPr>
          <a:xfrm>
            <a:off x="121410" y="951489"/>
            <a:ext cx="1200681" cy="1712376"/>
          </a:xfrm>
          <a:prstGeom prst="roundRect">
            <a:avLst/>
          </a:prstGeom>
          <a:solidFill>
            <a:srgbClr val="014E6D"/>
          </a:solidFill>
          <a:ln>
            <a:solidFill>
              <a:srgbClr val="014E6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85783"/>
            <a:endParaRPr lang="en-US" sz="1200" b="1">
              <a:solidFill>
                <a:prstClr val="white"/>
              </a:solidFill>
              <a:latin typeface="Lato"/>
            </a:endParaRPr>
          </a:p>
          <a:p>
            <a:pPr algn="ctr" defTabSz="685783"/>
            <a:r>
              <a:rPr lang="en-US" sz="1200" b="1">
                <a:solidFill>
                  <a:prstClr val="white"/>
                </a:solidFill>
                <a:latin typeface="Lato"/>
              </a:rPr>
              <a:t>Philanthropy (Australia &amp; New Zealand)</a:t>
            </a:r>
          </a:p>
          <a:p>
            <a:pPr algn="ctr" defTabSz="685783"/>
            <a:endParaRPr lang="en-US" sz="1200">
              <a:solidFill>
                <a:prstClr val="white"/>
              </a:solidFill>
              <a:latin typeface="Lato"/>
            </a:endParaRPr>
          </a:p>
          <a:p>
            <a:pPr algn="ctr" defTabSz="685783"/>
            <a:endParaRPr lang="en-US" sz="1000">
              <a:solidFill>
                <a:prstClr val="white"/>
              </a:solidFill>
              <a:latin typeface="Lato"/>
            </a:endParaRPr>
          </a:p>
          <a:p>
            <a:pPr algn="ctr" defTabSz="685783"/>
            <a:endParaRPr lang="en-US" sz="1000">
              <a:solidFill>
                <a:prstClr val="white"/>
              </a:solidFill>
              <a:latin typeface="Lato"/>
            </a:endParaRPr>
          </a:p>
        </p:txBody>
      </p:sp>
      <p:sp>
        <p:nvSpPr>
          <p:cNvPr id="5" name="Rectangle: Rounded Corners 4">
            <a:extLst>
              <a:ext uri="{FF2B5EF4-FFF2-40B4-BE49-F238E27FC236}">
                <a16:creationId xmlns:a16="http://schemas.microsoft.com/office/drawing/2014/main" id="{5EB287A7-6E65-1364-32E6-46C12C845472}"/>
              </a:ext>
            </a:extLst>
          </p:cNvPr>
          <p:cNvSpPr/>
          <p:nvPr/>
        </p:nvSpPr>
        <p:spPr>
          <a:xfrm>
            <a:off x="1397909" y="939229"/>
            <a:ext cx="1200681" cy="1712376"/>
          </a:xfrm>
          <a:prstGeom prst="roundRect">
            <a:avLst/>
          </a:prstGeom>
          <a:solidFill>
            <a:srgbClr val="014E6D"/>
          </a:solidFill>
          <a:ln>
            <a:solidFill>
              <a:srgbClr val="014E6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85783"/>
            <a:endParaRPr lang="en-US" sz="1200" b="1">
              <a:solidFill>
                <a:prstClr val="white"/>
              </a:solidFill>
              <a:latin typeface="Lato"/>
            </a:endParaRPr>
          </a:p>
          <a:p>
            <a:pPr algn="ctr" defTabSz="685783"/>
            <a:r>
              <a:rPr lang="en-US" sz="1200" b="1">
                <a:solidFill>
                  <a:prstClr val="white"/>
                </a:solidFill>
                <a:latin typeface="Lato"/>
              </a:rPr>
              <a:t>Philanthropy (Canada) with CCAE</a:t>
            </a:r>
          </a:p>
          <a:p>
            <a:pPr algn="ctr" defTabSz="685783"/>
            <a:endParaRPr lang="en-US" sz="1000">
              <a:solidFill>
                <a:prstClr val="white"/>
              </a:solidFill>
              <a:latin typeface="Lato"/>
            </a:endParaRPr>
          </a:p>
          <a:p>
            <a:pPr algn="ctr" defTabSz="685783"/>
            <a:endParaRPr lang="en-US" sz="1000">
              <a:solidFill>
                <a:prstClr val="white"/>
              </a:solidFill>
              <a:latin typeface="Lato"/>
            </a:endParaRPr>
          </a:p>
          <a:p>
            <a:pPr algn="ctr" defTabSz="685783"/>
            <a:endParaRPr lang="en-US" sz="1000">
              <a:solidFill>
                <a:prstClr val="white"/>
              </a:solidFill>
              <a:latin typeface="Lato"/>
            </a:endParaRPr>
          </a:p>
        </p:txBody>
      </p:sp>
      <p:sp>
        <p:nvSpPr>
          <p:cNvPr id="8" name="Rectangle: Rounded Corners 7">
            <a:extLst>
              <a:ext uri="{FF2B5EF4-FFF2-40B4-BE49-F238E27FC236}">
                <a16:creationId xmlns:a16="http://schemas.microsoft.com/office/drawing/2014/main" id="{F28FDB99-90FD-B2C2-0394-BE62A7C45622}"/>
              </a:ext>
            </a:extLst>
          </p:cNvPr>
          <p:cNvSpPr/>
          <p:nvPr/>
        </p:nvSpPr>
        <p:spPr>
          <a:xfrm>
            <a:off x="2710799" y="926163"/>
            <a:ext cx="1200681" cy="1712376"/>
          </a:xfrm>
          <a:prstGeom prst="roundRect">
            <a:avLst/>
          </a:prstGeom>
          <a:solidFill>
            <a:srgbClr val="014E6D"/>
          </a:solidFill>
          <a:ln>
            <a:solidFill>
              <a:srgbClr val="014E6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85783"/>
            <a:endParaRPr lang="en-US" sz="1200" b="1">
              <a:solidFill>
                <a:prstClr val="white"/>
              </a:solidFill>
              <a:latin typeface="Lato"/>
            </a:endParaRPr>
          </a:p>
          <a:p>
            <a:pPr algn="ctr" defTabSz="685783"/>
            <a:r>
              <a:rPr lang="en-US" sz="1200" b="1">
                <a:solidFill>
                  <a:prstClr val="white"/>
                </a:solidFill>
                <a:latin typeface="Lato"/>
              </a:rPr>
              <a:t>Philanthropy (UK &amp; Ireland)</a:t>
            </a:r>
          </a:p>
          <a:p>
            <a:pPr algn="ctr" defTabSz="685783"/>
            <a:endParaRPr lang="en-US" sz="1000">
              <a:solidFill>
                <a:prstClr val="white"/>
              </a:solidFill>
              <a:latin typeface="Lato"/>
            </a:endParaRPr>
          </a:p>
          <a:p>
            <a:pPr algn="ctr" defTabSz="685783"/>
            <a:endParaRPr lang="en-US" sz="1000">
              <a:solidFill>
                <a:prstClr val="white"/>
              </a:solidFill>
              <a:latin typeface="Lato"/>
            </a:endParaRPr>
          </a:p>
          <a:p>
            <a:pPr algn="ctr" defTabSz="685783"/>
            <a:endParaRPr lang="en-US" sz="1000">
              <a:solidFill>
                <a:prstClr val="white"/>
              </a:solidFill>
              <a:latin typeface="Lato"/>
            </a:endParaRPr>
          </a:p>
          <a:p>
            <a:pPr algn="ctr" defTabSz="685783"/>
            <a:endParaRPr lang="en-US" sz="1000">
              <a:solidFill>
                <a:prstClr val="white"/>
              </a:solidFill>
              <a:latin typeface="Lato"/>
            </a:endParaRPr>
          </a:p>
          <a:p>
            <a:pPr algn="ctr" defTabSz="685783"/>
            <a:endParaRPr lang="en-US" sz="1000">
              <a:solidFill>
                <a:prstClr val="white"/>
              </a:solidFill>
              <a:latin typeface="Lato"/>
            </a:endParaRPr>
          </a:p>
          <a:p>
            <a:pPr algn="ctr" defTabSz="685783"/>
            <a:endParaRPr lang="en-US" sz="1000">
              <a:solidFill>
                <a:prstClr val="white"/>
              </a:solidFill>
              <a:latin typeface="Lato"/>
            </a:endParaRPr>
          </a:p>
        </p:txBody>
      </p:sp>
      <p:sp>
        <p:nvSpPr>
          <p:cNvPr id="9" name="Rectangle: Rounded Corners 8">
            <a:extLst>
              <a:ext uri="{FF2B5EF4-FFF2-40B4-BE49-F238E27FC236}">
                <a16:creationId xmlns:a16="http://schemas.microsoft.com/office/drawing/2014/main" id="{3D1691A7-E001-B371-8EA1-2D0A0311ED56}"/>
              </a:ext>
            </a:extLst>
          </p:cNvPr>
          <p:cNvSpPr/>
          <p:nvPr/>
        </p:nvSpPr>
        <p:spPr>
          <a:xfrm>
            <a:off x="4003605" y="926163"/>
            <a:ext cx="1200681" cy="1712376"/>
          </a:xfrm>
          <a:prstGeom prst="roundRect">
            <a:avLst/>
          </a:prstGeom>
          <a:solidFill>
            <a:srgbClr val="014E6D"/>
          </a:solidFill>
          <a:ln>
            <a:solidFill>
              <a:srgbClr val="014E6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85783"/>
            <a:endParaRPr lang="en-US" sz="1200" b="1">
              <a:solidFill>
                <a:prstClr val="white"/>
              </a:solidFill>
              <a:latin typeface="Lato"/>
            </a:endParaRPr>
          </a:p>
          <a:p>
            <a:pPr algn="ctr" defTabSz="685783"/>
            <a:r>
              <a:rPr lang="en-US" sz="1200" b="1">
                <a:solidFill>
                  <a:prstClr val="white"/>
                </a:solidFill>
                <a:latin typeface="Lato"/>
              </a:rPr>
              <a:t>Voluntary Support of Education (US)</a:t>
            </a:r>
          </a:p>
          <a:p>
            <a:pPr algn="ctr" defTabSz="685783"/>
            <a:endParaRPr lang="en-US" sz="1200">
              <a:solidFill>
                <a:prstClr val="white"/>
              </a:solidFill>
              <a:latin typeface="Lato"/>
            </a:endParaRPr>
          </a:p>
          <a:p>
            <a:pPr algn="ctr" defTabSz="685783"/>
            <a:endParaRPr lang="en-US" sz="1000">
              <a:solidFill>
                <a:prstClr val="white"/>
              </a:solidFill>
              <a:latin typeface="Lato"/>
            </a:endParaRPr>
          </a:p>
          <a:p>
            <a:pPr algn="ctr" defTabSz="685783"/>
            <a:endParaRPr lang="en-US" sz="1000">
              <a:solidFill>
                <a:prstClr val="white"/>
              </a:solidFill>
              <a:latin typeface="Lato"/>
            </a:endParaRPr>
          </a:p>
        </p:txBody>
      </p:sp>
      <p:sp>
        <p:nvSpPr>
          <p:cNvPr id="11" name="Rectangle: Rounded Corners 10">
            <a:extLst>
              <a:ext uri="{FF2B5EF4-FFF2-40B4-BE49-F238E27FC236}">
                <a16:creationId xmlns:a16="http://schemas.microsoft.com/office/drawing/2014/main" id="{71109761-6E38-06BC-9F3A-D7933AB1A61E}"/>
              </a:ext>
            </a:extLst>
          </p:cNvPr>
          <p:cNvSpPr/>
          <p:nvPr/>
        </p:nvSpPr>
        <p:spPr>
          <a:xfrm>
            <a:off x="6549790" y="926163"/>
            <a:ext cx="1200681" cy="1712376"/>
          </a:xfrm>
          <a:prstGeom prst="roundRect">
            <a:avLst/>
          </a:prstGeom>
          <a:solidFill>
            <a:srgbClr val="014E6D"/>
          </a:solidFill>
          <a:ln>
            <a:solidFill>
              <a:srgbClr val="014E6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85783"/>
            <a:endParaRPr lang="en-US" sz="1200" b="1">
              <a:solidFill>
                <a:prstClr val="white"/>
              </a:solidFill>
              <a:latin typeface="Lato"/>
            </a:endParaRPr>
          </a:p>
          <a:p>
            <a:pPr algn="ctr" defTabSz="685783"/>
            <a:r>
              <a:rPr lang="en-US" sz="1200" b="1">
                <a:solidFill>
                  <a:prstClr val="white"/>
                </a:solidFill>
                <a:latin typeface="Lato"/>
              </a:rPr>
              <a:t>Philanthropy Independent Schools (U.S.) with NAIS</a:t>
            </a:r>
          </a:p>
          <a:p>
            <a:pPr algn="ctr" defTabSz="685783"/>
            <a:endParaRPr lang="en-US" sz="1000">
              <a:solidFill>
                <a:prstClr val="white"/>
              </a:solidFill>
              <a:latin typeface="Lato"/>
            </a:endParaRPr>
          </a:p>
          <a:p>
            <a:pPr algn="ctr" defTabSz="685783"/>
            <a:endParaRPr lang="en-US" sz="2250">
              <a:solidFill>
                <a:srgbClr val="FFC000"/>
              </a:solidFill>
              <a:latin typeface="Lato"/>
            </a:endParaRPr>
          </a:p>
          <a:p>
            <a:pPr algn="ctr" defTabSz="685783"/>
            <a:r>
              <a:rPr lang="en-US" sz="1000">
                <a:solidFill>
                  <a:prstClr val="white"/>
                </a:solidFill>
                <a:latin typeface="Lato"/>
              </a:rPr>
              <a:t>.</a:t>
            </a:r>
          </a:p>
        </p:txBody>
      </p:sp>
      <p:sp>
        <p:nvSpPr>
          <p:cNvPr id="14" name="Rectangle: Rounded Corners 13">
            <a:extLst>
              <a:ext uri="{FF2B5EF4-FFF2-40B4-BE49-F238E27FC236}">
                <a16:creationId xmlns:a16="http://schemas.microsoft.com/office/drawing/2014/main" id="{22589708-1048-590E-2AE4-A00182DEEC67}"/>
              </a:ext>
            </a:extLst>
          </p:cNvPr>
          <p:cNvSpPr/>
          <p:nvPr/>
        </p:nvSpPr>
        <p:spPr>
          <a:xfrm>
            <a:off x="2988487" y="2905979"/>
            <a:ext cx="3165303" cy="876713"/>
          </a:xfrm>
          <a:prstGeom prst="roundRect">
            <a:avLst/>
          </a:prstGeom>
          <a:solidFill>
            <a:srgbClr val="3CA7C5"/>
          </a:solidFill>
          <a:ln>
            <a:solidFill>
              <a:srgbClr val="3CA7C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85783"/>
            <a:r>
              <a:rPr lang="en-US" sz="1500" b="1">
                <a:solidFill>
                  <a:prstClr val="white"/>
                </a:solidFill>
                <a:latin typeface="Lato"/>
              </a:rPr>
              <a:t>Alumni Engagement (Global)</a:t>
            </a:r>
          </a:p>
          <a:p>
            <a:pPr algn="ctr" defTabSz="685783"/>
            <a:endParaRPr lang="en-US" sz="1013">
              <a:solidFill>
                <a:prstClr val="white"/>
              </a:solidFill>
              <a:latin typeface="Lato"/>
            </a:endParaRPr>
          </a:p>
        </p:txBody>
      </p:sp>
      <p:sp>
        <p:nvSpPr>
          <p:cNvPr id="6" name="Rectangle: Rounded Corners 5">
            <a:extLst>
              <a:ext uri="{FF2B5EF4-FFF2-40B4-BE49-F238E27FC236}">
                <a16:creationId xmlns:a16="http://schemas.microsoft.com/office/drawing/2014/main" id="{C9315CE0-F95E-A679-83FB-8746D5DD1A2A}"/>
              </a:ext>
            </a:extLst>
          </p:cNvPr>
          <p:cNvSpPr/>
          <p:nvPr/>
        </p:nvSpPr>
        <p:spPr>
          <a:xfrm>
            <a:off x="2988487" y="3842881"/>
            <a:ext cx="3165303" cy="943151"/>
          </a:xfrm>
          <a:prstGeom prst="roundRect">
            <a:avLst/>
          </a:prstGeom>
          <a:solidFill>
            <a:srgbClr val="0085B4"/>
          </a:solidFill>
          <a:ln w="50800">
            <a:solidFill>
              <a:srgbClr val="F9A0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85783"/>
            <a:endParaRPr lang="en-US" sz="1500" b="1">
              <a:solidFill>
                <a:prstClr val="white"/>
              </a:solidFill>
              <a:latin typeface="Lato"/>
              <a:ea typeface="Lato"/>
              <a:cs typeface="Lato"/>
            </a:endParaRPr>
          </a:p>
          <a:p>
            <a:pPr algn="ctr" defTabSz="685783"/>
            <a:r>
              <a:rPr lang="en-US" sz="1500" b="1">
                <a:solidFill>
                  <a:prstClr val="white"/>
                </a:solidFill>
                <a:latin typeface="Lato"/>
                <a:ea typeface="Lato"/>
                <a:cs typeface="Lato"/>
              </a:rPr>
              <a:t>Campaigns with </a:t>
            </a:r>
            <a:r>
              <a:rPr lang="en-US" sz="1500" b="1" err="1">
                <a:solidFill>
                  <a:prstClr val="white"/>
                </a:solidFill>
                <a:latin typeface="Lato"/>
                <a:ea typeface="Lato"/>
                <a:cs typeface="Lato"/>
              </a:rPr>
              <a:t>Marts&amp;Lundy</a:t>
            </a:r>
            <a:r>
              <a:rPr lang="en-US" sz="1500" b="1">
                <a:solidFill>
                  <a:prstClr val="white"/>
                </a:solidFill>
                <a:latin typeface="Lato"/>
                <a:ea typeface="Lato"/>
                <a:cs typeface="Lato"/>
              </a:rPr>
              <a:t> (Global) </a:t>
            </a:r>
            <a:r>
              <a:rPr lang="en-US" sz="1650" b="1">
                <a:solidFill>
                  <a:srgbClr val="F9A01B"/>
                </a:solidFill>
                <a:latin typeface="Lato"/>
                <a:sym typeface="Wingdings" panose="05000000000000000000" pitchFamily="2" charset="2"/>
              </a:rPr>
              <a:t>New</a:t>
            </a:r>
            <a:endParaRPr lang="en-US" sz="1650" b="1">
              <a:solidFill>
                <a:srgbClr val="F9A01B"/>
              </a:solidFill>
              <a:latin typeface="Lato"/>
            </a:endParaRPr>
          </a:p>
          <a:p>
            <a:pPr algn="ctr" defTabSz="685783"/>
            <a:endParaRPr lang="en-US" sz="1500" b="1">
              <a:solidFill>
                <a:prstClr val="white"/>
              </a:solidFill>
              <a:latin typeface="Lato"/>
              <a:ea typeface="Lato"/>
              <a:cs typeface="Lato"/>
            </a:endParaRPr>
          </a:p>
        </p:txBody>
      </p:sp>
      <p:sp>
        <p:nvSpPr>
          <p:cNvPr id="10" name="Rectangle: Rounded Corners 9">
            <a:extLst>
              <a:ext uri="{FF2B5EF4-FFF2-40B4-BE49-F238E27FC236}">
                <a16:creationId xmlns:a16="http://schemas.microsoft.com/office/drawing/2014/main" id="{2E3B2483-4CBF-4098-31A7-8A4FC990B264}"/>
              </a:ext>
            </a:extLst>
          </p:cNvPr>
          <p:cNvSpPr/>
          <p:nvPr/>
        </p:nvSpPr>
        <p:spPr>
          <a:xfrm>
            <a:off x="7811238" y="891450"/>
            <a:ext cx="1200682" cy="1712376"/>
          </a:xfrm>
          <a:prstGeom prst="roundRect">
            <a:avLst/>
          </a:prstGeom>
          <a:solidFill>
            <a:srgbClr val="014E6D"/>
          </a:solidFill>
          <a:ln w="50800">
            <a:solidFill>
              <a:srgbClr val="F9A01B"/>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85783"/>
            <a:endParaRPr lang="en-US" sz="1200" b="1">
              <a:solidFill>
                <a:prstClr val="white"/>
              </a:solidFill>
              <a:latin typeface="Lato"/>
            </a:endParaRPr>
          </a:p>
          <a:p>
            <a:pPr algn="ctr" defTabSz="685783"/>
            <a:r>
              <a:rPr lang="en-US" sz="1200" b="1">
                <a:solidFill>
                  <a:prstClr val="white"/>
                </a:solidFill>
                <a:latin typeface="Lato"/>
              </a:rPr>
              <a:t>Philanthropy International &amp; Independent Schools</a:t>
            </a:r>
          </a:p>
          <a:p>
            <a:pPr algn="ctr" defTabSz="685783"/>
            <a:r>
              <a:rPr lang="en-US" sz="1200" b="1">
                <a:solidFill>
                  <a:prstClr val="white"/>
                </a:solidFill>
                <a:latin typeface="Lato"/>
              </a:rPr>
              <a:t>(outside U.S.)</a:t>
            </a:r>
            <a:endParaRPr lang="en-US" sz="1000">
              <a:solidFill>
                <a:prstClr val="white"/>
              </a:solidFill>
              <a:latin typeface="Lato"/>
            </a:endParaRPr>
          </a:p>
          <a:p>
            <a:pPr algn="ctr" defTabSz="685783"/>
            <a:r>
              <a:rPr lang="en-US" sz="1650" b="1">
                <a:solidFill>
                  <a:srgbClr val="F9A01B"/>
                </a:solidFill>
                <a:latin typeface="Lato"/>
                <a:sym typeface="Wingdings" panose="05000000000000000000" pitchFamily="2" charset="2"/>
              </a:rPr>
              <a:t>New</a:t>
            </a:r>
            <a:endParaRPr lang="en-US" sz="1650" b="1">
              <a:solidFill>
                <a:srgbClr val="F9A01B"/>
              </a:solidFill>
              <a:latin typeface="Lato"/>
            </a:endParaRPr>
          </a:p>
          <a:p>
            <a:pPr algn="ctr" defTabSz="685783"/>
            <a:endParaRPr lang="en-US" sz="1000">
              <a:solidFill>
                <a:prstClr val="white"/>
              </a:solidFill>
              <a:latin typeface="Lato"/>
            </a:endParaRPr>
          </a:p>
          <a:p>
            <a:pPr algn="ctr" defTabSz="685783"/>
            <a:endParaRPr lang="en-US" sz="1000">
              <a:solidFill>
                <a:prstClr val="white"/>
              </a:solidFill>
              <a:latin typeface="Lato"/>
            </a:endParaRPr>
          </a:p>
        </p:txBody>
      </p:sp>
      <p:sp>
        <p:nvSpPr>
          <p:cNvPr id="13" name="Rectangle: Rounded Corners 12">
            <a:extLst>
              <a:ext uri="{FF2B5EF4-FFF2-40B4-BE49-F238E27FC236}">
                <a16:creationId xmlns:a16="http://schemas.microsoft.com/office/drawing/2014/main" id="{9FC2EC23-2BF4-1AB7-7FD8-1697CD719651}"/>
              </a:ext>
            </a:extLst>
          </p:cNvPr>
          <p:cNvSpPr/>
          <p:nvPr/>
        </p:nvSpPr>
        <p:spPr>
          <a:xfrm>
            <a:off x="5288341" y="926163"/>
            <a:ext cx="1200682" cy="1712376"/>
          </a:xfrm>
          <a:prstGeom prst="roundRect">
            <a:avLst/>
          </a:prstGeom>
          <a:solidFill>
            <a:srgbClr val="014E6D"/>
          </a:solidFill>
          <a:ln w="50800">
            <a:solidFill>
              <a:srgbClr val="F9A01B"/>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85783"/>
            <a:endParaRPr lang="en-US" sz="1200" b="1" dirty="0">
              <a:solidFill>
                <a:prstClr val="white"/>
              </a:solidFill>
              <a:latin typeface="Lato"/>
            </a:endParaRPr>
          </a:p>
          <a:p>
            <a:pPr algn="ctr" defTabSz="685783"/>
            <a:r>
              <a:rPr lang="en-US" sz="1200" b="1" dirty="0">
                <a:solidFill>
                  <a:prstClr val="white"/>
                </a:solidFill>
                <a:latin typeface="Lato"/>
              </a:rPr>
              <a:t>Philanthropy (Latin America</a:t>
            </a:r>
          </a:p>
          <a:p>
            <a:pPr algn="ctr" defTabSz="685783"/>
            <a:endParaRPr lang="en-US" sz="1000" dirty="0">
              <a:solidFill>
                <a:prstClr val="white"/>
              </a:solidFill>
              <a:latin typeface="Lato"/>
              <a:sym typeface="Wingdings" panose="05000000000000000000" pitchFamily="2" charset="2"/>
            </a:endParaRPr>
          </a:p>
          <a:p>
            <a:pPr algn="ctr" defTabSz="685783"/>
            <a:r>
              <a:rPr lang="en-US" sz="1650" b="1" dirty="0">
                <a:solidFill>
                  <a:srgbClr val="F9A01B"/>
                </a:solidFill>
                <a:latin typeface="Lato"/>
                <a:sym typeface="Wingdings" panose="05000000000000000000" pitchFamily="2" charset="2"/>
              </a:rPr>
              <a:t>New</a:t>
            </a:r>
            <a:endParaRPr lang="en-US" sz="1650" b="1" dirty="0">
              <a:solidFill>
                <a:srgbClr val="F9A01B"/>
              </a:solidFill>
              <a:latin typeface="Lato"/>
            </a:endParaRPr>
          </a:p>
          <a:p>
            <a:pPr algn="ctr" defTabSz="685783"/>
            <a:endParaRPr lang="en-US" sz="1000" dirty="0">
              <a:solidFill>
                <a:prstClr val="white"/>
              </a:solidFill>
              <a:latin typeface="Lato"/>
            </a:endParaRPr>
          </a:p>
        </p:txBody>
      </p:sp>
    </p:spTree>
    <p:extLst>
      <p:ext uri="{BB962C8B-B14F-4D97-AF65-F5344CB8AC3E}">
        <p14:creationId xmlns:p14="http://schemas.microsoft.com/office/powerpoint/2010/main" val="3625628658"/>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DC626-BC77-D776-616D-31053C4B27D3}"/>
              </a:ext>
            </a:extLst>
          </p:cNvPr>
          <p:cNvSpPr>
            <a:spLocks noGrp="1"/>
          </p:cNvSpPr>
          <p:nvPr>
            <p:ph type="title"/>
          </p:nvPr>
        </p:nvSpPr>
        <p:spPr/>
        <p:txBody>
          <a:bodyPr/>
          <a:lstStyle/>
          <a:p>
            <a:r>
              <a:rPr lang="es-ES" sz="2800"/>
              <a:t>Sobre el Programa Piloto de 2 años, en colaboración con </a:t>
            </a:r>
            <a:r>
              <a:rPr lang="en-US" sz="2800"/>
              <a:t>Santander </a:t>
            </a:r>
            <a:r>
              <a:rPr lang="en-US" sz="2800" err="1"/>
              <a:t>Universidades</a:t>
            </a:r>
            <a:endParaRPr lang="en-US" sz="2800"/>
          </a:p>
        </p:txBody>
      </p:sp>
      <p:sp>
        <p:nvSpPr>
          <p:cNvPr id="3" name="Text Placeholder 2">
            <a:extLst>
              <a:ext uri="{FF2B5EF4-FFF2-40B4-BE49-F238E27FC236}">
                <a16:creationId xmlns:a16="http://schemas.microsoft.com/office/drawing/2014/main" id="{9AD04698-308F-0EAC-9E12-4511A3241977}"/>
              </a:ext>
            </a:extLst>
          </p:cNvPr>
          <p:cNvSpPr>
            <a:spLocks noGrp="1"/>
          </p:cNvSpPr>
          <p:nvPr>
            <p:ph type="body" idx="1"/>
          </p:nvPr>
        </p:nvSpPr>
        <p:spPr>
          <a:xfrm>
            <a:off x="779100" y="1412200"/>
            <a:ext cx="7037297" cy="3519438"/>
          </a:xfrm>
        </p:spPr>
        <p:txBody>
          <a:bodyPr/>
          <a:lstStyle/>
          <a:p>
            <a:r>
              <a:rPr lang="en-US" sz="1400">
                <a:latin typeface="Lato Light"/>
                <a:ea typeface="Lato Light"/>
                <a:cs typeface="Lato Light"/>
              </a:rPr>
              <a:t>El </a:t>
            </a:r>
            <a:r>
              <a:rPr lang="en-US" sz="1400" err="1">
                <a:latin typeface="Lato Light"/>
                <a:ea typeface="Lato Light"/>
                <a:cs typeface="Lato Light"/>
              </a:rPr>
              <a:t>año</a:t>
            </a:r>
            <a:r>
              <a:rPr lang="en-US" sz="1400">
                <a:latin typeface="Lato Light"/>
                <a:ea typeface="Lato Light"/>
                <a:cs typeface="Lato Light"/>
              </a:rPr>
              <a:t> 1:  </a:t>
            </a:r>
          </a:p>
          <a:p>
            <a:pPr lvl="1"/>
            <a:r>
              <a:rPr lang="es-ES" sz="1400"/>
              <a:t>Aprendizaje bidireccional sobre los Estándares de CASE y las prácticas de procuración de fondos en la región en un taller posterior al Congreso.</a:t>
            </a:r>
          </a:p>
          <a:p>
            <a:pPr lvl="1"/>
            <a:r>
              <a:rPr lang="es-ES" sz="1400"/>
              <a:t>Se impartió un curso introductorio (en español) sobre los Estándares de CASE para cualquier profesional del avance institucional.</a:t>
            </a:r>
            <a:endParaRPr lang="en-US" sz="1400">
              <a:ea typeface="Lato Light"/>
              <a:cs typeface="Lato Light"/>
            </a:endParaRPr>
          </a:p>
          <a:p>
            <a:pPr marL="457200" lvl="1">
              <a:spcBef>
                <a:spcPts val="0"/>
              </a:spcBef>
              <a:buClr>
                <a:schemeClr val="accent4"/>
              </a:buClr>
              <a:buFont typeface="Fira Sans Light"/>
              <a:buChar char="●"/>
            </a:pPr>
            <a:r>
              <a:rPr lang="en-US" sz="1400">
                <a:latin typeface="Lato Light"/>
                <a:ea typeface="Lato Light"/>
                <a:cs typeface="Lato Light"/>
              </a:rPr>
              <a:t>El </a:t>
            </a:r>
            <a:r>
              <a:rPr lang="en-US" sz="1400" err="1">
                <a:latin typeface="Lato Light"/>
                <a:ea typeface="Lato Light"/>
                <a:cs typeface="Lato Light"/>
              </a:rPr>
              <a:t>año</a:t>
            </a:r>
            <a:r>
              <a:rPr lang="en-US" sz="1400">
                <a:latin typeface="Lato Light"/>
                <a:ea typeface="Lato Light"/>
                <a:cs typeface="Lato Light"/>
              </a:rPr>
              <a:t> 2:  </a:t>
            </a:r>
          </a:p>
          <a:p>
            <a:pPr lvl="1"/>
            <a:r>
              <a:rPr lang="es-ES" sz="1400"/>
              <a:t>Se realizó una encuesta piloto en línea con los Estándares de CASE que incorporaba los aprendizajes clave del primer año. Los resultados se compartieron en el taller del segundo año y se debatieron entre los participantes.</a:t>
            </a:r>
          </a:p>
          <a:p>
            <a:pPr lvl="1"/>
            <a:r>
              <a:rPr lang="es-ES" sz="1400"/>
              <a:t>El mes que viene se publicará un </a:t>
            </a:r>
            <a:r>
              <a:rPr lang="es-ES" sz="1400" i="1"/>
              <a:t>"</a:t>
            </a:r>
            <a:r>
              <a:rPr lang="es-ES" sz="1400" i="1" err="1"/>
              <a:t>white</a:t>
            </a:r>
            <a:r>
              <a:rPr lang="es-ES" sz="1400" i="1"/>
              <a:t> </a:t>
            </a:r>
            <a:r>
              <a:rPr lang="es-ES" sz="1400" i="1" err="1"/>
              <a:t>paper</a:t>
            </a:r>
            <a:r>
              <a:rPr lang="es-ES" sz="1400"/>
              <a:t>", con el objetivo, entre otros, de generar entusiasmo en la región y fomentar la participación.</a:t>
            </a:r>
            <a:endParaRPr lang="en-US" sz="1400"/>
          </a:p>
        </p:txBody>
      </p:sp>
      <p:sp>
        <p:nvSpPr>
          <p:cNvPr id="4" name="Slide Number Placeholder 3">
            <a:extLst>
              <a:ext uri="{FF2B5EF4-FFF2-40B4-BE49-F238E27FC236}">
                <a16:creationId xmlns:a16="http://schemas.microsoft.com/office/drawing/2014/main" id="{B01EBFCC-107E-4AA1-B030-52482A7A854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Tree>
    <p:extLst>
      <p:ext uri="{BB962C8B-B14F-4D97-AF65-F5344CB8AC3E}">
        <p14:creationId xmlns:p14="http://schemas.microsoft.com/office/powerpoint/2010/main" val="2881164617"/>
      </p:ext>
    </p:extLst>
  </p:cSld>
  <p:clrMapOvr>
    <a:masterClrMapping/>
  </p:clrMapOvr>
</p:sld>
</file>

<file path=ppt/theme/theme1.xml><?xml version="1.0" encoding="utf-8"?>
<a:theme xmlns:a="http://schemas.openxmlformats.org/drawingml/2006/main" name="Alonso templat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SE_1">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SE-NAIS 1">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C1DF304D-91AC-43D6-9698-8AEA0560E8DE}" vid="{EABBB984-D41E-462A-A984-35D25451469F}"/>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784600ED1AEDB49AE64BC6D1CBA1ACC" ma:contentTypeVersion="20" ma:contentTypeDescription="Create a new document." ma:contentTypeScope="" ma:versionID="44076ababfc82345ccff191b34f44fb7">
  <xsd:schema xmlns:xsd="http://www.w3.org/2001/XMLSchema" xmlns:xs="http://www.w3.org/2001/XMLSchema" xmlns:p="http://schemas.microsoft.com/office/2006/metadata/properties" xmlns:ns1="http://schemas.microsoft.com/sharepoint/v3" xmlns:ns2="436fd5c5-65d0-4613-82b3-83f4cc02c1c3" xmlns:ns3="920a8d07-f696-4475-966d-341c144c473d" targetNamespace="http://schemas.microsoft.com/office/2006/metadata/properties" ma:root="true" ma:fieldsID="ab2a598182c6f6f27ada9b3104b2cfe2" ns1:_="" ns2:_="" ns3:_="">
    <xsd:import namespace="http://schemas.microsoft.com/sharepoint/v3"/>
    <xsd:import namespace="436fd5c5-65d0-4613-82b3-83f4cc02c1c3"/>
    <xsd:import namespace="920a8d07-f696-4475-966d-341c144c473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36fd5c5-65d0-4613-82b3-83f4cc02c1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15a5de6-f4ef-416e-97a3-0ceeebde583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20a8d07-f696-4475-966d-341c144c473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cb28fdc-0b91-4613-99d0-c3a9ab8d42cd}" ma:internalName="TaxCatchAll" ma:showField="CatchAllData" ma:web="920a8d07-f696-4475-966d-341c144c47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36fd5c5-65d0-4613-82b3-83f4cc02c1c3">
      <Terms xmlns="http://schemas.microsoft.com/office/infopath/2007/PartnerControls"/>
    </lcf76f155ced4ddcb4097134ff3c332f>
    <TaxCatchAll xmlns="920a8d07-f696-4475-966d-341c144c473d" xsi:nil="true"/>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BE273B7-CBF1-45C0-BD93-FA4D4ED183FE}"/>
</file>

<file path=customXml/itemProps2.xml><?xml version="1.0" encoding="utf-8"?>
<ds:datastoreItem xmlns:ds="http://schemas.openxmlformats.org/officeDocument/2006/customXml" ds:itemID="{44E6418B-FE33-4443-A453-73B17372B9D9}">
  <ds:schemaRefs>
    <ds:schemaRef ds:uri="http://www.w3.org/XML/1998/namespace"/>
    <ds:schemaRef ds:uri="http://purl.org/dc/elements/1.1/"/>
    <ds:schemaRef ds:uri="http://purl.org/dc/dcmitype/"/>
    <ds:schemaRef ds:uri="920a8d07-f696-4475-966d-341c144c473d"/>
    <ds:schemaRef ds:uri="436fd5c5-65d0-4613-82b3-83f4cc02c1c3"/>
    <ds:schemaRef ds:uri="http://schemas.microsoft.com/office/infopath/2007/PartnerControls"/>
    <ds:schemaRef ds:uri="http://schemas.microsoft.com/office/2006/metadata/properties"/>
    <ds:schemaRef ds:uri="http://schemas.microsoft.com/office/2006/documentManagement/types"/>
    <ds:schemaRef ds:uri="http://schemas.openxmlformats.org/package/2006/metadata/core-properties"/>
    <ds:schemaRef ds:uri="http://schemas.microsoft.com/sharepoint/v3"/>
    <ds:schemaRef ds:uri="http://purl.org/dc/terms/"/>
  </ds:schemaRefs>
</ds:datastoreItem>
</file>

<file path=customXml/itemProps3.xml><?xml version="1.0" encoding="utf-8"?>
<ds:datastoreItem xmlns:ds="http://schemas.openxmlformats.org/officeDocument/2006/customXml" ds:itemID="{054A7D77-6BAC-4906-B3B5-E3D796133050}">
  <ds:schemaRefs>
    <ds:schemaRef ds:uri="http://schemas.microsoft.com/sharepoint/v3/contenttype/forms"/>
  </ds:schemaRefs>
</ds:datastoreItem>
</file>

<file path=docMetadata/LabelInfo.xml><?xml version="1.0" encoding="utf-8"?>
<clbl:labelList xmlns:clbl="http://schemas.microsoft.com/office/2020/mipLabelMetadata">
  <clbl:label id="{458fc8f5-b498-4888-b2ce-379de5b6492d}" enabled="0" method="" siteId="{458fc8f5-b498-4888-b2ce-379de5b6492d}" removed="1"/>
</clbl:labelList>
</file>

<file path=docProps/app.xml><?xml version="1.0" encoding="utf-8"?>
<Properties xmlns="http://schemas.openxmlformats.org/officeDocument/2006/extended-properties" xmlns:vt="http://schemas.openxmlformats.org/officeDocument/2006/docPropsVTypes">
  <Template/>
  <TotalTime>7072</TotalTime>
  <Words>5633</Words>
  <Application>Microsoft Office PowerPoint</Application>
  <PresentationFormat>On-screen Show (16:9)</PresentationFormat>
  <Paragraphs>507</Paragraphs>
  <Slides>38</Slides>
  <Notes>33</Notes>
  <HiddenSlides>0</HiddenSlides>
  <MMClips>0</MMClips>
  <ScaleCrop>false</ScaleCrop>
  <HeadingPairs>
    <vt:vector size="4" baseType="variant">
      <vt:variant>
        <vt:lpstr>Theme</vt:lpstr>
      </vt:variant>
      <vt:variant>
        <vt:i4>4</vt:i4>
      </vt:variant>
      <vt:variant>
        <vt:lpstr>Slide Titles</vt:lpstr>
      </vt:variant>
      <vt:variant>
        <vt:i4>38</vt:i4>
      </vt:variant>
    </vt:vector>
  </HeadingPairs>
  <TitlesOfParts>
    <vt:vector size="42" baseType="lpstr">
      <vt:lpstr>Alonso template</vt:lpstr>
      <vt:lpstr>CASE-NAIS 1</vt:lpstr>
      <vt:lpstr>2_Office Theme</vt:lpstr>
      <vt:lpstr>Office Theme</vt:lpstr>
      <vt:lpstr>Resultados del estudio piloto CASE Insights en Filantropía, América Latina en colaboración con </vt:lpstr>
      <vt:lpstr>El Equipo de CASE:</vt:lpstr>
      <vt:lpstr>PowerPoint Presentation</vt:lpstr>
      <vt:lpstr>CASE es GLOBAL</vt:lpstr>
      <vt:lpstr>PowerPoint Presentation</vt:lpstr>
      <vt:lpstr>PowerPoint Presentation</vt:lpstr>
      <vt:lpstr>CASE Insights</vt:lpstr>
      <vt:lpstr>Las Encuestas de Benchmarking de CASE</vt:lpstr>
      <vt:lpstr>Sobre el Programa Piloto de 2 años, en colaboración con Santander Universidades</vt:lpstr>
      <vt:lpstr>¿Por qué realizar un Benchmarking?</vt:lpstr>
      <vt:lpstr>5 Puntos Clave</vt:lpstr>
      <vt:lpstr>PowerPoint Presentation</vt:lpstr>
      <vt:lpstr>  Instituciones participantes en la encuesta piloto</vt:lpstr>
      <vt:lpstr>PowerPoint Presentation</vt:lpstr>
      <vt:lpstr>Dos perspectivas en Procuración de Fondos</vt:lpstr>
      <vt:lpstr>Sobre la encuesta piloto</vt:lpstr>
      <vt:lpstr>Transición a una encuesta benchmarking anual</vt:lpstr>
      <vt:lpstr>PowerPoint Presentation</vt:lpstr>
      <vt:lpstr>Fondos recibidos, tipo de institución</vt:lpstr>
      <vt:lpstr>Los fondos recibidos están correlacionados con la duración del programa de procuración de fondos. </vt:lpstr>
      <vt:lpstr>Fondos recibidos, número de donantes</vt:lpstr>
      <vt:lpstr>PowerPoint Presentation</vt:lpstr>
      <vt:lpstr>Fondos Recibidos por Tipo de Donante, promedio</vt:lpstr>
      <vt:lpstr>Comparación con otras regiones: porcentaje de apoyo de los individuos</vt:lpstr>
      <vt:lpstr>Fondos recibidos, por tipo de donante ($)</vt:lpstr>
      <vt:lpstr>Fondos recibidos por donante, egresados (Promedio)</vt:lpstr>
      <vt:lpstr>Comparación con otras regiones:  fondos recibidos por donante, egresados</vt:lpstr>
      <vt:lpstr>PowerPoint Presentation</vt:lpstr>
      <vt:lpstr>Fondos recibidos, por Objetivo ($), promedio</vt:lpstr>
      <vt:lpstr>Fondos recibidos, por Propósito ($), promedio</vt:lpstr>
      <vt:lpstr>PowerPoint Presentation</vt:lpstr>
      <vt:lpstr>Comparación con otras regiones:  inversión de personal</vt:lpstr>
      <vt:lpstr>ETC dedicado a la procuración de fondos, por inicio del programa de procuración de fondos</vt:lpstr>
      <vt:lpstr>Brechas y Desafíos (identificados como parte del taller, 2025)</vt:lpstr>
      <vt:lpstr>Recomendaciones para las universidades</vt:lpstr>
      <vt:lpstr>Recomendaciones para CASE</vt:lpstr>
      <vt:lpstr>Oportunidades para la recopilación de datos en el futuro</vt:lpstr>
      <vt:lpstr>¿Qué sigue?¡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Genji Lawson</dc:creator>
  <cp:lastModifiedBy>Jenny Cooke Smith</cp:lastModifiedBy>
  <cp:revision>3</cp:revision>
  <dcterms:modified xsi:type="dcterms:W3CDTF">2026-01-14T12:28:39Z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0x0101002784600ED1AEDB49AE64BC6D1CBA1ACC</vt:lpwstr>
  </property>
  <property fmtid="{D5CDD505-2E9C-101B-9397-08002B2CF9AE}" pid="3" name="MediaServiceImageTags">
    <vt:lpwstr/>
  </property>
</Properties>
</file>