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9"/>
  </p:notesMasterIdLst>
  <p:sldIdLst>
    <p:sldId id="256" r:id="rId2"/>
    <p:sldId id="350" r:id="rId3"/>
    <p:sldId id="358" r:id="rId4"/>
    <p:sldId id="362" r:id="rId5"/>
    <p:sldId id="359" r:id="rId6"/>
    <p:sldId id="361" r:id="rId7"/>
    <p:sldId id="360" r:id="rId8"/>
    <p:sldId id="322" r:id="rId9"/>
    <p:sldId id="264" r:id="rId10"/>
    <p:sldId id="265" r:id="rId11"/>
    <p:sldId id="321" r:id="rId12"/>
    <p:sldId id="318" r:id="rId13"/>
    <p:sldId id="346" r:id="rId14"/>
    <p:sldId id="363" r:id="rId15"/>
    <p:sldId id="347" r:id="rId16"/>
    <p:sldId id="353" r:id="rId17"/>
    <p:sldId id="258" r:id="rId18"/>
    <p:sldId id="257" r:id="rId19"/>
    <p:sldId id="259" r:id="rId20"/>
    <p:sldId id="260" r:id="rId21"/>
    <p:sldId id="261" r:id="rId22"/>
    <p:sldId id="262" r:id="rId23"/>
    <p:sldId id="263" r:id="rId24"/>
    <p:sldId id="320" r:id="rId25"/>
    <p:sldId id="317" r:id="rId26"/>
    <p:sldId id="302" r:id="rId27"/>
    <p:sldId id="303" r:id="rId28"/>
    <p:sldId id="304" r:id="rId29"/>
    <p:sldId id="305" r:id="rId30"/>
    <p:sldId id="306" r:id="rId31"/>
    <p:sldId id="307" r:id="rId32"/>
    <p:sldId id="308" r:id="rId33"/>
    <p:sldId id="309" r:id="rId34"/>
    <p:sldId id="311" r:id="rId35"/>
    <p:sldId id="312" r:id="rId36"/>
    <p:sldId id="313" r:id="rId37"/>
    <p:sldId id="310" r:id="rId38"/>
    <p:sldId id="314" r:id="rId39"/>
    <p:sldId id="315" r:id="rId40"/>
    <p:sldId id="316" r:id="rId41"/>
    <p:sldId id="323" r:id="rId42"/>
    <p:sldId id="324" r:id="rId43"/>
    <p:sldId id="325" r:id="rId44"/>
    <p:sldId id="283" r:id="rId45"/>
    <p:sldId id="356" r:id="rId46"/>
    <p:sldId id="357" r:id="rId47"/>
    <p:sldId id="343" r:id="rId48"/>
    <p:sldId id="266" r:id="rId49"/>
    <p:sldId id="268" r:id="rId50"/>
    <p:sldId id="269" r:id="rId51"/>
    <p:sldId id="270" r:id="rId52"/>
    <p:sldId id="271" r:id="rId53"/>
    <p:sldId id="272" r:id="rId54"/>
    <p:sldId id="273" r:id="rId55"/>
    <p:sldId id="274" r:id="rId56"/>
    <p:sldId id="275" r:id="rId57"/>
    <p:sldId id="276" r:id="rId58"/>
    <p:sldId id="277" r:id="rId59"/>
    <p:sldId id="278" r:id="rId60"/>
    <p:sldId id="279" r:id="rId61"/>
    <p:sldId id="280" r:id="rId62"/>
    <p:sldId id="344" r:id="rId63"/>
    <p:sldId id="345" r:id="rId64"/>
    <p:sldId id="352" r:id="rId65"/>
    <p:sldId id="282" r:id="rId66"/>
    <p:sldId id="281" r:id="rId67"/>
    <p:sldId id="35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4660"/>
  </p:normalViewPr>
  <p:slideViewPr>
    <p:cSldViewPr snapToGrid="0">
      <p:cViewPr varScale="1">
        <p:scale>
          <a:sx n="38" d="100"/>
          <a:sy n="38" d="100"/>
        </p:scale>
        <p:origin x="10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3A2C4-2120-43E1-B9EF-3D687313BA61}" type="datetimeFigureOut">
              <a:rPr lang="en-US" smtClean="0"/>
              <a:t>4/11/2019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E5DCB-E44C-4A5F-A6C9-15D8DB6DA301}" type="slidenum">
              <a:rPr lang="en-US" smtClean="0"/>
              <a:t>‹#›</a:t>
            </a:fld>
            <a:endParaRPr lang="en-US"/>
          </a:p>
        </p:txBody>
      </p:sp>
    </p:spTree>
    <p:extLst>
      <p:ext uri="{BB962C8B-B14F-4D97-AF65-F5344CB8AC3E}">
        <p14:creationId xmlns:p14="http://schemas.microsoft.com/office/powerpoint/2010/main" val="166810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A8278-715B-48BE-A30F-F5D1E562278A}" type="slidenum">
              <a:rPr lang="en-US" smtClean="0"/>
              <a:t>45</a:t>
            </a:fld>
            <a:endParaRPr lang="en-US"/>
          </a:p>
        </p:txBody>
      </p:sp>
    </p:spTree>
    <p:extLst>
      <p:ext uri="{BB962C8B-B14F-4D97-AF65-F5344CB8AC3E}">
        <p14:creationId xmlns:p14="http://schemas.microsoft.com/office/powerpoint/2010/main" val="198452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A8278-715B-48BE-A30F-F5D1E562278A}" type="slidenum">
              <a:rPr lang="en-US" smtClean="0"/>
              <a:t>46</a:t>
            </a:fld>
            <a:endParaRPr lang="en-US"/>
          </a:p>
        </p:txBody>
      </p:sp>
    </p:spTree>
    <p:extLst>
      <p:ext uri="{BB962C8B-B14F-4D97-AF65-F5344CB8AC3E}">
        <p14:creationId xmlns:p14="http://schemas.microsoft.com/office/powerpoint/2010/main" val="149998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A8278-715B-48BE-A30F-F5D1E562278A}" type="slidenum">
              <a:rPr lang="en-US" smtClean="0"/>
              <a:t>47</a:t>
            </a:fld>
            <a:endParaRPr lang="en-US"/>
          </a:p>
        </p:txBody>
      </p:sp>
    </p:spTree>
    <p:extLst>
      <p:ext uri="{BB962C8B-B14F-4D97-AF65-F5344CB8AC3E}">
        <p14:creationId xmlns:p14="http://schemas.microsoft.com/office/powerpoint/2010/main" val="269643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C083F96-F397-4B09-95D3-B605A7FAF96D}"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7DE-8905-499B-9A31-813F6E66F59F}"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899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083F96-F397-4B09-95D3-B605A7FAF96D}"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7DE-8905-499B-9A31-813F6E66F59F}" type="slidenum">
              <a:rPr lang="en-US" smtClean="0"/>
              <a:t>‹#›</a:t>
            </a:fld>
            <a:endParaRPr lang="en-US"/>
          </a:p>
        </p:txBody>
      </p:sp>
    </p:spTree>
    <p:extLst>
      <p:ext uri="{BB962C8B-B14F-4D97-AF65-F5344CB8AC3E}">
        <p14:creationId xmlns:p14="http://schemas.microsoft.com/office/powerpoint/2010/main" val="2187196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083F96-F397-4B09-95D3-B605A7FAF96D}"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7DE-8905-499B-9A31-813F6E66F59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15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083F96-F397-4B09-95D3-B605A7FAF96D}"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7DE-8905-499B-9A31-813F6E66F59F}" type="slidenum">
              <a:rPr lang="en-US" smtClean="0"/>
              <a:t>‹#›</a:t>
            </a:fld>
            <a:endParaRPr lang="en-US"/>
          </a:p>
        </p:txBody>
      </p:sp>
    </p:spTree>
    <p:extLst>
      <p:ext uri="{BB962C8B-B14F-4D97-AF65-F5344CB8AC3E}">
        <p14:creationId xmlns:p14="http://schemas.microsoft.com/office/powerpoint/2010/main" val="203448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083F96-F397-4B09-95D3-B605A7FAF96D}"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7B7DE-8905-499B-9A31-813F6E66F59F}"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86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083F96-F397-4B09-95D3-B605A7FAF96D}"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7B7DE-8905-499B-9A31-813F6E66F59F}" type="slidenum">
              <a:rPr lang="en-US" smtClean="0"/>
              <a:t>‹#›</a:t>
            </a:fld>
            <a:endParaRPr lang="en-US"/>
          </a:p>
        </p:txBody>
      </p:sp>
    </p:spTree>
    <p:extLst>
      <p:ext uri="{BB962C8B-B14F-4D97-AF65-F5344CB8AC3E}">
        <p14:creationId xmlns:p14="http://schemas.microsoft.com/office/powerpoint/2010/main" val="274723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083F96-F397-4B09-95D3-B605A7FAF96D}"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B7B7DE-8905-499B-9A31-813F6E66F59F}" type="slidenum">
              <a:rPr lang="en-US" smtClean="0"/>
              <a:t>‹#›</a:t>
            </a:fld>
            <a:endParaRPr lang="en-US"/>
          </a:p>
        </p:txBody>
      </p:sp>
    </p:spTree>
    <p:extLst>
      <p:ext uri="{BB962C8B-B14F-4D97-AF65-F5344CB8AC3E}">
        <p14:creationId xmlns:p14="http://schemas.microsoft.com/office/powerpoint/2010/main" val="132512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083F96-F397-4B09-95D3-B605A7FAF96D}"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B7B7DE-8905-499B-9A31-813F6E66F59F}" type="slidenum">
              <a:rPr lang="en-US" smtClean="0"/>
              <a:t>‹#›</a:t>
            </a:fld>
            <a:endParaRPr lang="en-US"/>
          </a:p>
        </p:txBody>
      </p:sp>
    </p:spTree>
    <p:extLst>
      <p:ext uri="{BB962C8B-B14F-4D97-AF65-F5344CB8AC3E}">
        <p14:creationId xmlns:p14="http://schemas.microsoft.com/office/powerpoint/2010/main" val="340661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83F96-F397-4B09-95D3-B605A7FAF96D}"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B7B7DE-8905-499B-9A31-813F6E66F59F}" type="slidenum">
              <a:rPr lang="en-US" smtClean="0"/>
              <a:t>‹#›</a:t>
            </a:fld>
            <a:endParaRPr lang="en-US"/>
          </a:p>
        </p:txBody>
      </p:sp>
    </p:spTree>
    <p:extLst>
      <p:ext uri="{BB962C8B-B14F-4D97-AF65-F5344CB8AC3E}">
        <p14:creationId xmlns:p14="http://schemas.microsoft.com/office/powerpoint/2010/main" val="367562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83F96-F397-4B09-95D3-B605A7FAF96D}"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7B7DE-8905-499B-9A31-813F6E66F59F}" type="slidenum">
              <a:rPr lang="en-US" smtClean="0"/>
              <a:t>‹#›</a:t>
            </a:fld>
            <a:endParaRPr lang="en-US"/>
          </a:p>
        </p:txBody>
      </p:sp>
    </p:spTree>
    <p:extLst>
      <p:ext uri="{BB962C8B-B14F-4D97-AF65-F5344CB8AC3E}">
        <p14:creationId xmlns:p14="http://schemas.microsoft.com/office/powerpoint/2010/main" val="96878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83F96-F397-4B09-95D3-B605A7FAF96D}"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7B7DE-8905-499B-9A31-813F6E66F59F}"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2C083F96-F397-4B09-95D3-B605A7FAF96D}" type="datetimeFigureOut">
              <a:rPr lang="en-US" smtClean="0"/>
              <a:t>4/11/2019</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A7B7B7DE-8905-499B-9A31-813F6E66F59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7001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2017 CASE Circle of Excellence</a:t>
            </a:r>
          </a:p>
          <a:p>
            <a:r>
              <a:rPr lang="en-US" dirty="0" smtClean="0"/>
              <a:t>Rice University</a:t>
            </a:r>
            <a:endParaRPr lang="en-US" dirty="0"/>
          </a:p>
        </p:txBody>
      </p:sp>
      <p:pic>
        <p:nvPicPr>
          <p:cNvPr id="8" name="Picture 7"/>
          <p:cNvPicPr>
            <a:picLocks noChangeAspect="1"/>
          </p:cNvPicPr>
          <p:nvPr/>
        </p:nvPicPr>
        <p:blipFill>
          <a:blip r:embed="rId2"/>
          <a:stretch>
            <a:fillRect/>
          </a:stretch>
        </p:blipFill>
        <p:spPr>
          <a:xfrm>
            <a:off x="3706554" y="5358282"/>
            <a:ext cx="4438650" cy="66675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58"/>
          <a:stretch/>
        </p:blipFill>
        <p:spPr>
          <a:xfrm>
            <a:off x="0" y="0"/>
            <a:ext cx="12192000" cy="4561840"/>
          </a:xfrm>
          <a:prstGeom prst="rect">
            <a:avLst/>
          </a:prstGeom>
        </p:spPr>
      </p:pic>
    </p:spTree>
    <p:extLst>
      <p:ext uri="{BB962C8B-B14F-4D97-AF65-F5344CB8AC3E}">
        <p14:creationId xmlns:p14="http://schemas.microsoft.com/office/powerpoint/2010/main" val="28725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95"/>
          <a:stretch/>
        </p:blipFill>
        <p:spPr>
          <a:xfrm>
            <a:off x="2018569" y="2084832"/>
            <a:ext cx="8154863" cy="4572000"/>
          </a:xfrm>
          <a:prstGeom prst="rect">
            <a:avLst/>
          </a:prstGeom>
        </p:spPr>
      </p:pic>
      <p:sp>
        <p:nvSpPr>
          <p:cNvPr id="3" name="Title 2"/>
          <p:cNvSpPr>
            <a:spLocks noGrp="1"/>
          </p:cNvSpPr>
          <p:nvPr>
            <p:ph type="title"/>
          </p:nvPr>
        </p:nvSpPr>
        <p:spPr/>
        <p:txBody>
          <a:bodyPr/>
          <a:lstStyle/>
          <a:p>
            <a:r>
              <a:rPr lang="en-US" dirty="0" smtClean="0"/>
              <a:t>Dashboard</a:t>
            </a:r>
            <a:endParaRPr lang="en-US" dirty="0"/>
          </a:p>
        </p:txBody>
      </p:sp>
    </p:spTree>
    <p:extLst>
      <p:ext uri="{BB962C8B-B14F-4D97-AF65-F5344CB8AC3E}">
        <p14:creationId xmlns:p14="http://schemas.microsoft.com/office/powerpoint/2010/main" val="267149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84"/>
          <a:stretch/>
        </p:blipFill>
        <p:spPr>
          <a:xfrm>
            <a:off x="2043006" y="2084832"/>
            <a:ext cx="8105988" cy="4572000"/>
          </a:xfrm>
          <a:prstGeom prst="rect">
            <a:avLst/>
          </a:prstGeom>
        </p:spPr>
      </p:pic>
      <p:sp>
        <p:nvSpPr>
          <p:cNvPr id="3" name="Title 2"/>
          <p:cNvSpPr>
            <a:spLocks noGrp="1"/>
          </p:cNvSpPr>
          <p:nvPr>
            <p:ph type="title"/>
          </p:nvPr>
        </p:nvSpPr>
        <p:spPr/>
        <p:txBody>
          <a:bodyPr/>
          <a:lstStyle/>
          <a:p>
            <a:r>
              <a:rPr lang="en-US" dirty="0" smtClean="0"/>
              <a:t>Video</a:t>
            </a:r>
            <a:endParaRPr lang="en-US" dirty="0"/>
          </a:p>
        </p:txBody>
      </p:sp>
    </p:spTree>
    <p:extLst>
      <p:ext uri="{BB962C8B-B14F-4D97-AF65-F5344CB8AC3E}">
        <p14:creationId xmlns:p14="http://schemas.microsoft.com/office/powerpoint/2010/main" val="82287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a:t>
            </a:r>
            <a:endParaRPr lang="en-US" dirty="0"/>
          </a:p>
        </p:txBody>
      </p:sp>
      <p:pic>
        <p:nvPicPr>
          <p:cNvPr id="5" name="Picture 4"/>
          <p:cNvPicPr>
            <a:picLocks noChangeAspect="1"/>
          </p:cNvPicPr>
          <p:nvPr/>
        </p:nvPicPr>
        <p:blipFill>
          <a:blip r:embed="rId2"/>
          <a:stretch>
            <a:fillRect/>
          </a:stretch>
        </p:blipFill>
        <p:spPr>
          <a:xfrm>
            <a:off x="8585860" y="5483934"/>
            <a:ext cx="2765680" cy="415445"/>
          </a:xfrm>
          <a:prstGeom prst="rect">
            <a:avLst/>
          </a:prstGeom>
        </p:spPr>
      </p:pic>
    </p:spTree>
    <p:extLst>
      <p:ext uri="{BB962C8B-B14F-4D97-AF65-F5344CB8AC3E}">
        <p14:creationId xmlns:p14="http://schemas.microsoft.com/office/powerpoint/2010/main" val="1670671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a:t>
            </a:r>
            <a:endParaRPr lang="en-US" dirty="0"/>
          </a:p>
        </p:txBody>
      </p:sp>
      <p:pic>
        <p:nvPicPr>
          <p:cNvPr id="3" name="Picture 2"/>
          <p:cNvPicPr>
            <a:picLocks noChangeAspect="1"/>
          </p:cNvPicPr>
          <p:nvPr/>
        </p:nvPicPr>
        <p:blipFill>
          <a:blip r:embed="rId2"/>
          <a:stretch>
            <a:fillRect/>
          </a:stretch>
        </p:blipFill>
        <p:spPr>
          <a:xfrm>
            <a:off x="2452134" y="1958865"/>
            <a:ext cx="7287733" cy="4899135"/>
          </a:xfrm>
          <a:prstGeom prst="rect">
            <a:avLst/>
          </a:prstGeom>
        </p:spPr>
      </p:pic>
    </p:spTree>
    <p:extLst>
      <p:ext uri="{BB962C8B-B14F-4D97-AF65-F5344CB8AC3E}">
        <p14:creationId xmlns:p14="http://schemas.microsoft.com/office/powerpoint/2010/main" val="230180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Faces of </a:t>
            </a:r>
            <a:r>
              <a:rPr lang="en-US" dirty="0" err="1" smtClean="0"/>
              <a:t>sallyportal</a:t>
            </a:r>
            <a:endParaRPr lang="en-US" dirty="0"/>
          </a:p>
        </p:txBody>
      </p:sp>
      <p:pic>
        <p:nvPicPr>
          <p:cNvPr id="3" name="Picture 2"/>
          <p:cNvPicPr>
            <a:picLocks noChangeAspect="1"/>
          </p:cNvPicPr>
          <p:nvPr/>
        </p:nvPicPr>
        <p:blipFill rotWithShape="1">
          <a:blip r:embed="rId2"/>
          <a:srcRect l="2178" t="1493" r="2841"/>
          <a:stretch/>
        </p:blipFill>
        <p:spPr>
          <a:xfrm>
            <a:off x="-1" y="1897105"/>
            <a:ext cx="12192001" cy="4592320"/>
          </a:xfrm>
          <a:prstGeom prst="rect">
            <a:avLst/>
          </a:prstGeom>
        </p:spPr>
      </p:pic>
      <p:sp>
        <p:nvSpPr>
          <p:cNvPr id="4" name="TextBox 3"/>
          <p:cNvSpPr txBox="1"/>
          <p:nvPr/>
        </p:nvSpPr>
        <p:spPr>
          <a:xfrm>
            <a:off x="151439" y="6488668"/>
            <a:ext cx="11189941" cy="369332"/>
          </a:xfrm>
          <a:prstGeom prst="rect">
            <a:avLst/>
          </a:prstGeom>
          <a:noFill/>
        </p:spPr>
        <p:txBody>
          <a:bodyPr wrap="square" rtlCol="0">
            <a:spAutoFit/>
          </a:bodyPr>
          <a:lstStyle/>
          <a:p>
            <a:r>
              <a:rPr lang="en-US" dirty="0" smtClean="0"/>
              <a:t>THE FACES OF SALLYPORTAL https://www.flickr.com/photos/ricealumni/sets/72157673454095932</a:t>
            </a:r>
            <a:endParaRPr lang="en-US" dirty="0"/>
          </a:p>
        </p:txBody>
      </p:sp>
    </p:spTree>
    <p:extLst>
      <p:ext uri="{BB962C8B-B14F-4D97-AF65-F5344CB8AC3E}">
        <p14:creationId xmlns:p14="http://schemas.microsoft.com/office/powerpoint/2010/main" val="371052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4222"/>
          <a:stretch/>
        </p:blipFill>
        <p:spPr>
          <a:xfrm>
            <a:off x="1295400" y="720522"/>
            <a:ext cx="9601200" cy="5416957"/>
          </a:xfrm>
          <a:prstGeom prst="rect">
            <a:avLst/>
          </a:prstGeom>
        </p:spPr>
      </p:pic>
    </p:spTree>
    <p:extLst>
      <p:ext uri="{BB962C8B-B14F-4D97-AF65-F5344CB8AC3E}">
        <p14:creationId xmlns:p14="http://schemas.microsoft.com/office/powerpoint/2010/main" val="203112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a:t>
            </a:r>
            <a:endParaRPr lang="en-US" dirty="0"/>
          </a:p>
        </p:txBody>
      </p:sp>
      <p:pic>
        <p:nvPicPr>
          <p:cNvPr id="3" name="Picture 2"/>
          <p:cNvPicPr>
            <a:picLocks noChangeAspect="1"/>
          </p:cNvPicPr>
          <p:nvPr/>
        </p:nvPicPr>
        <p:blipFill>
          <a:blip r:embed="rId2"/>
          <a:stretch>
            <a:fillRect/>
          </a:stretch>
        </p:blipFill>
        <p:spPr>
          <a:xfrm>
            <a:off x="5778908" y="680483"/>
            <a:ext cx="3799365" cy="5862748"/>
          </a:xfrm>
          <a:prstGeom prst="rect">
            <a:avLst/>
          </a:prstGeom>
        </p:spPr>
      </p:pic>
    </p:spTree>
    <p:extLst>
      <p:ext uri="{BB962C8B-B14F-4D97-AF65-F5344CB8AC3E}">
        <p14:creationId xmlns:p14="http://schemas.microsoft.com/office/powerpoint/2010/main" val="1501350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0041" y="2181030"/>
            <a:ext cx="6051918" cy="4262299"/>
          </a:xfrm>
          <a:prstGeom prst="rect">
            <a:avLst/>
          </a:prstGeom>
        </p:spPr>
      </p:pic>
      <p:sp>
        <p:nvSpPr>
          <p:cNvPr id="3" name="Title 2"/>
          <p:cNvSpPr>
            <a:spLocks noGrp="1"/>
          </p:cNvSpPr>
          <p:nvPr>
            <p:ph type="title"/>
          </p:nvPr>
        </p:nvSpPr>
        <p:spPr/>
        <p:txBody>
          <a:bodyPr/>
          <a:lstStyle/>
          <a:p>
            <a:r>
              <a:rPr lang="en-US" dirty="0" smtClean="0"/>
              <a:t>TAKE AWAY CARD (PRINT)</a:t>
            </a:r>
            <a:endParaRPr lang="en-US" dirty="0"/>
          </a:p>
        </p:txBody>
      </p:sp>
    </p:spTree>
    <p:extLst>
      <p:ext uri="{BB962C8B-B14F-4D97-AF65-F5344CB8AC3E}">
        <p14:creationId xmlns:p14="http://schemas.microsoft.com/office/powerpoint/2010/main" val="2746165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1662" y="461962"/>
            <a:ext cx="8448675" cy="5934075"/>
          </a:xfrm>
          <a:prstGeom prst="rect">
            <a:avLst/>
          </a:prstGeom>
        </p:spPr>
      </p:pic>
    </p:spTree>
    <p:extLst>
      <p:ext uri="{BB962C8B-B14F-4D97-AF65-F5344CB8AC3E}">
        <p14:creationId xmlns:p14="http://schemas.microsoft.com/office/powerpoint/2010/main" val="586150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6425" y="452437"/>
            <a:ext cx="8439150" cy="5953125"/>
          </a:xfrm>
          <a:prstGeom prst="rect">
            <a:avLst/>
          </a:prstGeom>
        </p:spPr>
      </p:pic>
    </p:spTree>
    <p:extLst>
      <p:ext uri="{BB962C8B-B14F-4D97-AF65-F5344CB8AC3E}">
        <p14:creationId xmlns:p14="http://schemas.microsoft.com/office/powerpoint/2010/main" val="124212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p:txBody>
          <a:bodyPr/>
          <a:lstStyle/>
          <a:p>
            <a:r>
              <a:rPr lang="en-US" dirty="0" smtClean="0"/>
              <a:t>Planning			Slide 3</a:t>
            </a:r>
          </a:p>
          <a:p>
            <a:r>
              <a:rPr lang="en-US" dirty="0" smtClean="0"/>
              <a:t>Web				Slide 8</a:t>
            </a:r>
          </a:p>
          <a:p>
            <a:r>
              <a:rPr lang="en-US" dirty="0" smtClean="0"/>
              <a:t>Outreach			Slide 12</a:t>
            </a:r>
          </a:p>
          <a:p>
            <a:r>
              <a:rPr lang="en-US" dirty="0" smtClean="0"/>
              <a:t>Email				Slide 26</a:t>
            </a:r>
          </a:p>
          <a:p>
            <a:r>
              <a:rPr lang="en-US" dirty="0" smtClean="0"/>
              <a:t>Social Media 			Slide 44</a:t>
            </a:r>
          </a:p>
        </p:txBody>
      </p:sp>
    </p:spTree>
    <p:extLst>
      <p:ext uri="{BB962C8B-B14F-4D97-AF65-F5344CB8AC3E}">
        <p14:creationId xmlns:p14="http://schemas.microsoft.com/office/powerpoint/2010/main" val="3882888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2137" y="447675"/>
            <a:ext cx="8467725" cy="5962650"/>
          </a:xfrm>
          <a:prstGeom prst="rect">
            <a:avLst/>
          </a:prstGeom>
        </p:spPr>
      </p:pic>
    </p:spTree>
    <p:extLst>
      <p:ext uri="{BB962C8B-B14F-4D97-AF65-F5344CB8AC3E}">
        <p14:creationId xmlns:p14="http://schemas.microsoft.com/office/powerpoint/2010/main" val="3057393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1662" y="466725"/>
            <a:ext cx="8448675" cy="5924550"/>
          </a:xfrm>
          <a:prstGeom prst="rect">
            <a:avLst/>
          </a:prstGeom>
        </p:spPr>
      </p:pic>
    </p:spTree>
    <p:extLst>
      <p:ext uri="{BB962C8B-B14F-4D97-AF65-F5344CB8AC3E}">
        <p14:creationId xmlns:p14="http://schemas.microsoft.com/office/powerpoint/2010/main" val="1759043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1662" y="457200"/>
            <a:ext cx="8448675" cy="5943600"/>
          </a:xfrm>
          <a:prstGeom prst="rect">
            <a:avLst/>
          </a:prstGeom>
        </p:spPr>
      </p:pic>
    </p:spTree>
    <p:extLst>
      <p:ext uri="{BB962C8B-B14F-4D97-AF65-F5344CB8AC3E}">
        <p14:creationId xmlns:p14="http://schemas.microsoft.com/office/powerpoint/2010/main" val="1500262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1662" y="457200"/>
            <a:ext cx="8448675" cy="5943600"/>
          </a:xfrm>
          <a:prstGeom prst="rect">
            <a:avLst/>
          </a:prstGeom>
        </p:spPr>
      </p:pic>
    </p:spTree>
    <p:extLst>
      <p:ext uri="{BB962C8B-B14F-4D97-AF65-F5344CB8AC3E}">
        <p14:creationId xmlns:p14="http://schemas.microsoft.com/office/powerpoint/2010/main" val="3356105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Day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882" y="2062717"/>
            <a:ext cx="2743200" cy="1828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484" y="2062717"/>
            <a:ext cx="2743200"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3086" y="2062717"/>
            <a:ext cx="2743200" cy="182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8688" y="2062717"/>
            <a:ext cx="2743200" cy="1828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882" y="3965945"/>
            <a:ext cx="2743200" cy="18288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7484" y="3965945"/>
            <a:ext cx="2743200" cy="18288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3086" y="3965945"/>
            <a:ext cx="2743200" cy="18288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8688" y="3965945"/>
            <a:ext cx="2743200" cy="1828800"/>
          </a:xfrm>
          <a:prstGeom prst="rect">
            <a:avLst/>
          </a:prstGeom>
        </p:spPr>
      </p:pic>
    </p:spTree>
    <p:extLst>
      <p:ext uri="{BB962C8B-B14F-4D97-AF65-F5344CB8AC3E}">
        <p14:creationId xmlns:p14="http://schemas.microsoft.com/office/powerpoint/2010/main" val="1117083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353" y="301699"/>
            <a:ext cx="11119294" cy="6254603"/>
          </a:xfrm>
          <a:prstGeom prst="rect">
            <a:avLst/>
          </a:prstGeom>
        </p:spPr>
      </p:pic>
    </p:spTree>
    <p:extLst>
      <p:ext uri="{BB962C8B-B14F-4D97-AF65-F5344CB8AC3E}">
        <p14:creationId xmlns:p14="http://schemas.microsoft.com/office/powerpoint/2010/main" val="966031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&amp; Video</a:t>
            </a:r>
            <a:endParaRPr lang="en-US" dirty="0"/>
          </a:p>
        </p:txBody>
      </p:sp>
      <p:sp>
        <p:nvSpPr>
          <p:cNvPr id="3" name="Text Placeholder 2"/>
          <p:cNvSpPr>
            <a:spLocks noGrp="1"/>
          </p:cNvSpPr>
          <p:nvPr>
            <p:ph type="body" idx="1"/>
          </p:nvPr>
        </p:nvSpPr>
        <p:spPr/>
        <p:txBody>
          <a:bodyPr/>
          <a:lstStyle/>
          <a:p>
            <a:r>
              <a:rPr lang="en-US" dirty="0" err="1" smtClean="0"/>
              <a:t>Sallyportal</a:t>
            </a:r>
            <a:endParaRPr lang="en-US" dirty="0"/>
          </a:p>
        </p:txBody>
      </p:sp>
      <p:pic>
        <p:nvPicPr>
          <p:cNvPr id="4" name="Picture 3"/>
          <p:cNvPicPr>
            <a:picLocks noChangeAspect="1"/>
          </p:cNvPicPr>
          <p:nvPr/>
        </p:nvPicPr>
        <p:blipFill>
          <a:blip r:embed="rId2"/>
          <a:stretch>
            <a:fillRect/>
          </a:stretch>
        </p:blipFill>
        <p:spPr>
          <a:xfrm>
            <a:off x="8585860" y="5483934"/>
            <a:ext cx="2765680" cy="415445"/>
          </a:xfrm>
          <a:prstGeom prst="rect">
            <a:avLst/>
          </a:prstGeom>
        </p:spPr>
      </p:pic>
    </p:spTree>
    <p:extLst>
      <p:ext uri="{BB962C8B-B14F-4D97-AF65-F5344CB8AC3E}">
        <p14:creationId xmlns:p14="http://schemas.microsoft.com/office/powerpoint/2010/main" val="3146352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42" t="1045" b="592"/>
          <a:stretch/>
        </p:blipFill>
        <p:spPr>
          <a:xfrm>
            <a:off x="3204081" y="46759"/>
            <a:ext cx="5783839" cy="6764482"/>
          </a:xfrm>
          <a:prstGeom prst="rect">
            <a:avLst/>
          </a:prstGeom>
        </p:spPr>
      </p:pic>
      <p:sp>
        <p:nvSpPr>
          <p:cNvPr id="3" name="TextBox 2"/>
          <p:cNvSpPr txBox="1"/>
          <p:nvPr/>
        </p:nvSpPr>
        <p:spPr>
          <a:xfrm>
            <a:off x="9367284" y="6028660"/>
            <a:ext cx="2562446" cy="646331"/>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smtClean="0"/>
              <a:t>1 of 3</a:t>
            </a:r>
            <a:endParaRPr lang="en-US" dirty="0"/>
          </a:p>
        </p:txBody>
      </p:sp>
    </p:spTree>
    <p:extLst>
      <p:ext uri="{BB962C8B-B14F-4D97-AF65-F5344CB8AC3E}">
        <p14:creationId xmlns:p14="http://schemas.microsoft.com/office/powerpoint/2010/main" val="107799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56651" y="5741581"/>
            <a:ext cx="2562446"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a:t>2</a:t>
            </a:r>
            <a:r>
              <a:rPr lang="en-US" dirty="0" smtClean="0"/>
              <a:t> of 3</a:t>
            </a:r>
          </a:p>
          <a:p>
            <a:pPr algn="ctr"/>
            <a:r>
              <a:rPr lang="en-US" dirty="0" smtClean="0"/>
              <a:t>Jones Grad Alumni</a:t>
            </a:r>
            <a:endParaRPr lang="en-US" dirty="0"/>
          </a:p>
        </p:txBody>
      </p:sp>
      <p:pic>
        <p:nvPicPr>
          <p:cNvPr id="5" name="Picture 4"/>
          <p:cNvPicPr>
            <a:picLocks noChangeAspect="1"/>
          </p:cNvPicPr>
          <p:nvPr/>
        </p:nvPicPr>
        <p:blipFill>
          <a:blip r:embed="rId2"/>
          <a:stretch>
            <a:fillRect/>
          </a:stretch>
        </p:blipFill>
        <p:spPr>
          <a:xfrm>
            <a:off x="4162425" y="100013"/>
            <a:ext cx="3867150" cy="6657975"/>
          </a:xfrm>
          <a:prstGeom prst="rect">
            <a:avLst/>
          </a:prstGeom>
        </p:spPr>
      </p:pic>
    </p:spTree>
    <p:extLst>
      <p:ext uri="{BB962C8B-B14F-4D97-AF65-F5344CB8AC3E}">
        <p14:creationId xmlns:p14="http://schemas.microsoft.com/office/powerpoint/2010/main" val="3622582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5620" y="0"/>
            <a:ext cx="4440761" cy="6858000"/>
          </a:xfrm>
          <a:prstGeom prst="rect">
            <a:avLst/>
          </a:prstGeom>
        </p:spPr>
      </p:pic>
      <p:sp>
        <p:nvSpPr>
          <p:cNvPr id="3" name="TextBox 2"/>
          <p:cNvSpPr txBox="1"/>
          <p:nvPr/>
        </p:nvSpPr>
        <p:spPr>
          <a:xfrm>
            <a:off x="9356651" y="5741581"/>
            <a:ext cx="2562446"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a:t>2</a:t>
            </a:r>
            <a:r>
              <a:rPr lang="en-US" dirty="0" smtClean="0"/>
              <a:t> of 3</a:t>
            </a:r>
          </a:p>
          <a:p>
            <a:pPr algn="ctr"/>
            <a:r>
              <a:rPr lang="en-US" dirty="0" smtClean="0"/>
              <a:t>Undergrad Students</a:t>
            </a:r>
            <a:endParaRPr lang="en-US" dirty="0"/>
          </a:p>
        </p:txBody>
      </p:sp>
    </p:spTree>
    <p:extLst>
      <p:ext uri="{BB962C8B-B14F-4D97-AF65-F5344CB8AC3E}">
        <p14:creationId xmlns:p14="http://schemas.microsoft.com/office/powerpoint/2010/main" val="81249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1371" y="4657664"/>
            <a:ext cx="2372329" cy="1897863"/>
          </a:xfrm>
          <a:prstGeom prst="rect">
            <a:avLst/>
          </a:prstGeom>
        </p:spPr>
      </p:pic>
    </p:spTree>
    <p:extLst>
      <p:ext uri="{BB962C8B-B14F-4D97-AF65-F5344CB8AC3E}">
        <p14:creationId xmlns:p14="http://schemas.microsoft.com/office/powerpoint/2010/main" val="4000023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521"/>
          <a:stretch/>
        </p:blipFill>
        <p:spPr>
          <a:xfrm>
            <a:off x="4020933" y="42530"/>
            <a:ext cx="4150134" cy="6772941"/>
          </a:xfrm>
          <a:prstGeom prst="rect">
            <a:avLst/>
          </a:prstGeom>
        </p:spPr>
      </p:pic>
      <p:sp>
        <p:nvSpPr>
          <p:cNvPr id="3" name="TextBox 2"/>
          <p:cNvSpPr txBox="1"/>
          <p:nvPr/>
        </p:nvSpPr>
        <p:spPr>
          <a:xfrm>
            <a:off x="9356651" y="5741581"/>
            <a:ext cx="2562446"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a:t>2</a:t>
            </a:r>
            <a:r>
              <a:rPr lang="en-US" dirty="0" smtClean="0"/>
              <a:t> of 3</a:t>
            </a:r>
          </a:p>
          <a:p>
            <a:pPr algn="ctr"/>
            <a:r>
              <a:rPr lang="en-US" dirty="0" smtClean="0"/>
              <a:t>Undergrad Alumni</a:t>
            </a:r>
            <a:endParaRPr lang="en-US" dirty="0"/>
          </a:p>
        </p:txBody>
      </p:sp>
    </p:spTree>
    <p:extLst>
      <p:ext uri="{BB962C8B-B14F-4D97-AF65-F5344CB8AC3E}">
        <p14:creationId xmlns:p14="http://schemas.microsoft.com/office/powerpoint/2010/main" val="4190298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2425" y="100012"/>
            <a:ext cx="3867150" cy="6657975"/>
          </a:xfrm>
          <a:prstGeom prst="rect">
            <a:avLst/>
          </a:prstGeom>
        </p:spPr>
      </p:pic>
      <p:sp>
        <p:nvSpPr>
          <p:cNvPr id="3" name="TextBox 2"/>
          <p:cNvSpPr txBox="1"/>
          <p:nvPr/>
        </p:nvSpPr>
        <p:spPr>
          <a:xfrm>
            <a:off x="9356651" y="5741581"/>
            <a:ext cx="2562446"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a:t>2</a:t>
            </a:r>
            <a:r>
              <a:rPr lang="en-US" dirty="0" smtClean="0"/>
              <a:t> of 3</a:t>
            </a:r>
          </a:p>
          <a:p>
            <a:pPr algn="ctr"/>
            <a:r>
              <a:rPr lang="en-US" dirty="0" smtClean="0"/>
              <a:t>Grad Alumni</a:t>
            </a:r>
            <a:endParaRPr lang="en-US" dirty="0"/>
          </a:p>
        </p:txBody>
      </p:sp>
    </p:spTree>
    <p:extLst>
      <p:ext uri="{BB962C8B-B14F-4D97-AF65-F5344CB8AC3E}">
        <p14:creationId xmlns:p14="http://schemas.microsoft.com/office/powerpoint/2010/main" val="3718572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6432" y="-476"/>
            <a:ext cx="4179136" cy="6858952"/>
          </a:xfrm>
          <a:prstGeom prst="rect">
            <a:avLst/>
          </a:prstGeom>
        </p:spPr>
      </p:pic>
      <p:sp>
        <p:nvSpPr>
          <p:cNvPr id="3" name="TextBox 2"/>
          <p:cNvSpPr txBox="1"/>
          <p:nvPr/>
        </p:nvSpPr>
        <p:spPr>
          <a:xfrm>
            <a:off x="9356651" y="5741581"/>
            <a:ext cx="2562446"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a:t>2</a:t>
            </a:r>
            <a:r>
              <a:rPr lang="en-US" dirty="0" smtClean="0"/>
              <a:t> of 3</a:t>
            </a:r>
          </a:p>
          <a:p>
            <a:pPr algn="ctr"/>
            <a:r>
              <a:rPr lang="en-US" dirty="0" smtClean="0"/>
              <a:t>Young Alumni</a:t>
            </a:r>
            <a:endParaRPr lang="en-US" dirty="0"/>
          </a:p>
        </p:txBody>
      </p:sp>
    </p:spTree>
    <p:extLst>
      <p:ext uri="{BB962C8B-B14F-4D97-AF65-F5344CB8AC3E}">
        <p14:creationId xmlns:p14="http://schemas.microsoft.com/office/powerpoint/2010/main" val="1480006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05162" y="1000125"/>
            <a:ext cx="5781675" cy="4857750"/>
          </a:xfrm>
          <a:prstGeom prst="rect">
            <a:avLst/>
          </a:prstGeom>
        </p:spPr>
      </p:pic>
      <p:sp>
        <p:nvSpPr>
          <p:cNvPr id="5" name="TextBox 4"/>
          <p:cNvSpPr txBox="1"/>
          <p:nvPr/>
        </p:nvSpPr>
        <p:spPr>
          <a:xfrm>
            <a:off x="9356651" y="5741581"/>
            <a:ext cx="2562446"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smtClean="0"/>
              <a:t>3 of 3</a:t>
            </a:r>
          </a:p>
          <a:p>
            <a:pPr algn="ctr"/>
            <a:r>
              <a:rPr lang="en-US" dirty="0" smtClean="0"/>
              <a:t>Students</a:t>
            </a:r>
            <a:endParaRPr lang="en-US" dirty="0"/>
          </a:p>
        </p:txBody>
      </p:sp>
    </p:spTree>
    <p:extLst>
      <p:ext uri="{BB962C8B-B14F-4D97-AF65-F5344CB8AC3E}">
        <p14:creationId xmlns:p14="http://schemas.microsoft.com/office/powerpoint/2010/main" val="866598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1697" y="64893"/>
            <a:ext cx="3828607" cy="6728214"/>
          </a:xfrm>
          <a:prstGeom prst="rect">
            <a:avLst/>
          </a:prstGeom>
        </p:spPr>
      </p:pic>
      <p:sp>
        <p:nvSpPr>
          <p:cNvPr id="3" name="TextBox 2"/>
          <p:cNvSpPr txBox="1"/>
          <p:nvPr/>
        </p:nvSpPr>
        <p:spPr>
          <a:xfrm>
            <a:off x="8708065" y="6028660"/>
            <a:ext cx="3232297" cy="646331"/>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Groundbreaker Email</a:t>
            </a:r>
          </a:p>
          <a:p>
            <a:pPr algn="ctr"/>
            <a:r>
              <a:rPr lang="en-US" dirty="0" smtClean="0"/>
              <a:t>1 of 3</a:t>
            </a:r>
          </a:p>
        </p:txBody>
      </p:sp>
    </p:spTree>
    <p:extLst>
      <p:ext uri="{BB962C8B-B14F-4D97-AF65-F5344CB8AC3E}">
        <p14:creationId xmlns:p14="http://schemas.microsoft.com/office/powerpoint/2010/main" val="4197332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8065" y="6028660"/>
            <a:ext cx="3232297" cy="646331"/>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Groundbreaker Email</a:t>
            </a:r>
          </a:p>
          <a:p>
            <a:pPr algn="ctr"/>
            <a:r>
              <a:rPr lang="en-US" dirty="0" smtClean="0"/>
              <a:t>2 of 3</a:t>
            </a:r>
          </a:p>
        </p:txBody>
      </p:sp>
      <p:pic>
        <p:nvPicPr>
          <p:cNvPr id="3" name="Picture 2"/>
          <p:cNvPicPr>
            <a:picLocks noChangeAspect="1"/>
          </p:cNvPicPr>
          <p:nvPr/>
        </p:nvPicPr>
        <p:blipFill>
          <a:blip r:embed="rId2"/>
          <a:stretch>
            <a:fillRect/>
          </a:stretch>
        </p:blipFill>
        <p:spPr>
          <a:xfrm>
            <a:off x="3765643" y="50621"/>
            <a:ext cx="4660715" cy="6756759"/>
          </a:xfrm>
          <a:prstGeom prst="rect">
            <a:avLst/>
          </a:prstGeom>
        </p:spPr>
      </p:pic>
    </p:spTree>
    <p:extLst>
      <p:ext uri="{BB962C8B-B14F-4D97-AF65-F5344CB8AC3E}">
        <p14:creationId xmlns:p14="http://schemas.microsoft.com/office/powerpoint/2010/main" val="1000336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8065" y="6028660"/>
            <a:ext cx="3232297" cy="646331"/>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Groundbreaker Email</a:t>
            </a:r>
          </a:p>
          <a:p>
            <a:pPr algn="ctr"/>
            <a:r>
              <a:rPr lang="en-US" dirty="0"/>
              <a:t>3</a:t>
            </a:r>
            <a:r>
              <a:rPr lang="en-US" dirty="0" smtClean="0"/>
              <a:t> of 3</a:t>
            </a:r>
          </a:p>
        </p:txBody>
      </p:sp>
      <p:pic>
        <p:nvPicPr>
          <p:cNvPr id="4" name="Picture 3"/>
          <p:cNvPicPr>
            <a:picLocks noChangeAspect="1"/>
          </p:cNvPicPr>
          <p:nvPr/>
        </p:nvPicPr>
        <p:blipFill>
          <a:blip r:embed="rId2"/>
          <a:stretch>
            <a:fillRect/>
          </a:stretch>
        </p:blipFill>
        <p:spPr>
          <a:xfrm>
            <a:off x="3844900" y="93866"/>
            <a:ext cx="4502200" cy="6670268"/>
          </a:xfrm>
          <a:prstGeom prst="rect">
            <a:avLst/>
          </a:prstGeom>
        </p:spPr>
      </p:pic>
    </p:spTree>
    <p:extLst>
      <p:ext uri="{BB962C8B-B14F-4D97-AF65-F5344CB8AC3E}">
        <p14:creationId xmlns:p14="http://schemas.microsoft.com/office/powerpoint/2010/main" val="3048258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5637" y="1509712"/>
            <a:ext cx="5800725" cy="3838575"/>
          </a:xfrm>
          <a:prstGeom prst="rect">
            <a:avLst/>
          </a:prstGeom>
        </p:spPr>
      </p:pic>
      <p:sp>
        <p:nvSpPr>
          <p:cNvPr id="3" name="TextBox 2"/>
          <p:cNvSpPr txBox="1"/>
          <p:nvPr/>
        </p:nvSpPr>
        <p:spPr>
          <a:xfrm>
            <a:off x="9356651" y="5741581"/>
            <a:ext cx="2562446"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Teaser Email </a:t>
            </a:r>
          </a:p>
          <a:p>
            <a:pPr algn="ctr"/>
            <a:r>
              <a:rPr lang="en-US" dirty="0" smtClean="0"/>
              <a:t>3 of 3</a:t>
            </a:r>
          </a:p>
          <a:p>
            <a:pPr algn="ctr"/>
            <a:r>
              <a:rPr lang="en-US" dirty="0" smtClean="0"/>
              <a:t>Non-Students</a:t>
            </a:r>
            <a:endParaRPr lang="en-US" dirty="0"/>
          </a:p>
        </p:txBody>
      </p:sp>
    </p:spTree>
    <p:extLst>
      <p:ext uri="{BB962C8B-B14F-4D97-AF65-F5344CB8AC3E}">
        <p14:creationId xmlns:p14="http://schemas.microsoft.com/office/powerpoint/2010/main" val="2019437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4722" y="115609"/>
            <a:ext cx="5402557" cy="6626782"/>
          </a:xfrm>
          <a:prstGeom prst="rect">
            <a:avLst/>
          </a:prstGeom>
        </p:spPr>
      </p:pic>
      <p:sp>
        <p:nvSpPr>
          <p:cNvPr id="3" name="TextBox 2"/>
          <p:cNvSpPr txBox="1"/>
          <p:nvPr/>
        </p:nvSpPr>
        <p:spPr>
          <a:xfrm>
            <a:off x="9037674" y="5741581"/>
            <a:ext cx="2881423"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Launch Day Email </a:t>
            </a:r>
          </a:p>
          <a:p>
            <a:pPr algn="ctr"/>
            <a:r>
              <a:rPr lang="en-US" dirty="0" smtClean="0"/>
              <a:t>1 of 2</a:t>
            </a:r>
          </a:p>
          <a:p>
            <a:pPr algn="ctr"/>
            <a:r>
              <a:rPr lang="en-US" dirty="0" smtClean="0"/>
              <a:t>Non-Students</a:t>
            </a:r>
            <a:endParaRPr lang="en-US" dirty="0"/>
          </a:p>
        </p:txBody>
      </p:sp>
    </p:spTree>
    <p:extLst>
      <p:ext uri="{BB962C8B-B14F-4D97-AF65-F5344CB8AC3E}">
        <p14:creationId xmlns:p14="http://schemas.microsoft.com/office/powerpoint/2010/main" val="3456235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14"/>
          <a:stretch/>
        </p:blipFill>
        <p:spPr>
          <a:xfrm>
            <a:off x="3694150" y="95029"/>
            <a:ext cx="4803701" cy="6667943"/>
          </a:xfrm>
          <a:prstGeom prst="rect">
            <a:avLst/>
          </a:prstGeom>
        </p:spPr>
      </p:pic>
      <p:sp>
        <p:nvSpPr>
          <p:cNvPr id="3" name="TextBox 2"/>
          <p:cNvSpPr txBox="1"/>
          <p:nvPr/>
        </p:nvSpPr>
        <p:spPr>
          <a:xfrm>
            <a:off x="9037674" y="5741581"/>
            <a:ext cx="2881423" cy="923330"/>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Launch Day Email </a:t>
            </a:r>
          </a:p>
          <a:p>
            <a:pPr algn="ctr"/>
            <a:r>
              <a:rPr lang="en-US" dirty="0" smtClean="0"/>
              <a:t>1 of 2</a:t>
            </a:r>
          </a:p>
          <a:p>
            <a:pPr algn="ctr"/>
            <a:r>
              <a:rPr lang="en-US" dirty="0" smtClean="0"/>
              <a:t>Students</a:t>
            </a:r>
            <a:endParaRPr lang="en-US" dirty="0"/>
          </a:p>
        </p:txBody>
      </p:sp>
    </p:spTree>
    <p:extLst>
      <p:ext uri="{BB962C8B-B14F-4D97-AF65-F5344CB8AC3E}">
        <p14:creationId xmlns:p14="http://schemas.microsoft.com/office/powerpoint/2010/main" val="1254249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1100" t="18430" r="28592" b="2985"/>
          <a:stretch/>
        </p:blipFill>
        <p:spPr>
          <a:xfrm>
            <a:off x="5884164" y="413311"/>
            <a:ext cx="6177516" cy="6444689"/>
          </a:xfrm>
          <a:prstGeom prst="rect">
            <a:avLst/>
          </a:prstGeom>
        </p:spPr>
      </p:pic>
      <p:sp>
        <p:nvSpPr>
          <p:cNvPr id="2" name="Title 1"/>
          <p:cNvSpPr>
            <a:spLocks noGrp="1"/>
          </p:cNvSpPr>
          <p:nvPr>
            <p:ph type="title"/>
          </p:nvPr>
        </p:nvSpPr>
        <p:spPr/>
        <p:txBody>
          <a:bodyPr/>
          <a:lstStyle/>
          <a:p>
            <a:r>
              <a:rPr lang="en-US" dirty="0" smtClean="0"/>
              <a:t>Early concept</a:t>
            </a:r>
            <a:endParaRPr lang="en-US" dirty="0"/>
          </a:p>
        </p:txBody>
      </p:sp>
    </p:spTree>
    <p:extLst>
      <p:ext uri="{BB962C8B-B14F-4D97-AF65-F5344CB8AC3E}">
        <p14:creationId xmlns:p14="http://schemas.microsoft.com/office/powerpoint/2010/main" val="151328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16632" y="81516"/>
            <a:ext cx="4158737" cy="6694968"/>
          </a:xfrm>
          <a:prstGeom prst="rect">
            <a:avLst/>
          </a:prstGeom>
        </p:spPr>
      </p:pic>
      <p:sp>
        <p:nvSpPr>
          <p:cNvPr id="3" name="TextBox 2"/>
          <p:cNvSpPr txBox="1"/>
          <p:nvPr/>
        </p:nvSpPr>
        <p:spPr>
          <a:xfrm>
            <a:off x="8708065" y="6028660"/>
            <a:ext cx="3232297" cy="646331"/>
          </a:xfrm>
          <a:prstGeom prst="rect">
            <a:avLst/>
          </a:prstGeom>
          <a:solidFill>
            <a:schemeClr val="bg1">
              <a:lumMod val="85000"/>
            </a:schemeClr>
          </a:solidFill>
        </p:spPr>
        <p:txBody>
          <a:bodyPr wrap="square" rtlCol="0">
            <a:spAutoFit/>
          </a:bodyPr>
          <a:lstStyle/>
          <a:p>
            <a:pPr algn="ctr"/>
            <a:r>
              <a:rPr lang="en-US" dirty="0" err="1" smtClean="0"/>
              <a:t>Sallyportal</a:t>
            </a:r>
            <a:r>
              <a:rPr lang="en-US" dirty="0" smtClean="0"/>
              <a:t> Launch Day Email</a:t>
            </a:r>
          </a:p>
          <a:p>
            <a:pPr algn="ctr"/>
            <a:r>
              <a:rPr lang="en-US" dirty="0" smtClean="0"/>
              <a:t>2 of 2</a:t>
            </a:r>
          </a:p>
        </p:txBody>
      </p:sp>
    </p:spTree>
    <p:extLst>
      <p:ext uri="{BB962C8B-B14F-4D97-AF65-F5344CB8AC3E}">
        <p14:creationId xmlns:p14="http://schemas.microsoft.com/office/powerpoint/2010/main" val="4150339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29846" y="1924492"/>
            <a:ext cx="4532309" cy="4762057"/>
          </a:xfrm>
          <a:prstGeom prst="rect">
            <a:avLst/>
          </a:prstGeom>
        </p:spPr>
      </p:pic>
      <p:sp>
        <p:nvSpPr>
          <p:cNvPr id="3" name="Title 2"/>
          <p:cNvSpPr>
            <a:spLocks noGrp="1"/>
          </p:cNvSpPr>
          <p:nvPr>
            <p:ph type="title"/>
          </p:nvPr>
        </p:nvSpPr>
        <p:spPr/>
        <p:txBody>
          <a:bodyPr>
            <a:normAutofit fontScale="90000"/>
          </a:bodyPr>
          <a:lstStyle/>
          <a:p>
            <a:r>
              <a:rPr lang="en-US" sz="4400" dirty="0" err="1" smtClean="0"/>
              <a:t>Sallyportal</a:t>
            </a:r>
            <a:r>
              <a:rPr lang="en-US" sz="4400" dirty="0" smtClean="0"/>
              <a:t> Monthly Newsletter</a:t>
            </a:r>
            <a:r>
              <a:rPr lang="en-US" dirty="0" smtClean="0"/>
              <a:t/>
            </a:r>
            <a:br>
              <a:rPr lang="en-US" dirty="0" smtClean="0"/>
            </a:br>
            <a:r>
              <a:rPr lang="en-US" sz="3100" dirty="0" smtClean="0"/>
              <a:t>Launched January 2017</a:t>
            </a:r>
            <a:endParaRPr lang="en-US" sz="3100" dirty="0"/>
          </a:p>
        </p:txBody>
      </p:sp>
    </p:spTree>
    <p:extLst>
      <p:ext uri="{BB962C8B-B14F-4D97-AF65-F5344CB8AC3E}">
        <p14:creationId xmlns:p14="http://schemas.microsoft.com/office/powerpoint/2010/main" val="2801074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52825" y="19050"/>
            <a:ext cx="5086350" cy="6819900"/>
          </a:xfrm>
          <a:prstGeom prst="rect">
            <a:avLst/>
          </a:prstGeom>
        </p:spPr>
      </p:pic>
    </p:spTree>
    <p:extLst>
      <p:ext uri="{BB962C8B-B14F-4D97-AF65-F5344CB8AC3E}">
        <p14:creationId xmlns:p14="http://schemas.microsoft.com/office/powerpoint/2010/main" val="2265431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7100" y="304800"/>
            <a:ext cx="5257800" cy="6248400"/>
          </a:xfrm>
          <a:prstGeom prst="rect">
            <a:avLst/>
          </a:prstGeom>
        </p:spPr>
      </p:pic>
    </p:spTree>
    <p:extLst>
      <p:ext uri="{BB962C8B-B14F-4D97-AF65-F5344CB8AC3E}">
        <p14:creationId xmlns:p14="http://schemas.microsoft.com/office/powerpoint/2010/main" val="1460490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pic>
        <p:nvPicPr>
          <p:cNvPr id="4" name="Picture 3"/>
          <p:cNvPicPr>
            <a:picLocks noChangeAspect="1"/>
          </p:cNvPicPr>
          <p:nvPr/>
        </p:nvPicPr>
        <p:blipFill>
          <a:blip r:embed="rId2"/>
          <a:stretch>
            <a:fillRect/>
          </a:stretch>
        </p:blipFill>
        <p:spPr>
          <a:xfrm>
            <a:off x="8585860" y="5483934"/>
            <a:ext cx="2765680" cy="415445"/>
          </a:xfrm>
          <a:prstGeom prst="rect">
            <a:avLst/>
          </a:prstGeom>
        </p:spPr>
      </p:pic>
    </p:spTree>
    <p:extLst>
      <p:ext uri="{BB962C8B-B14F-4D97-AF65-F5344CB8AC3E}">
        <p14:creationId xmlns:p14="http://schemas.microsoft.com/office/powerpoint/2010/main" val="2798453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6988" y="1189144"/>
            <a:ext cx="7848600" cy="5668855"/>
          </a:xfrm>
        </p:spPr>
        <p:txBody>
          <a:bodyPr>
            <a:noAutofit/>
          </a:bodyPr>
          <a:lstStyle/>
          <a:p>
            <a:pPr marL="0" indent="0">
              <a:buNone/>
            </a:pPr>
            <a:r>
              <a:rPr lang="en-US" sz="1400" dirty="0"/>
              <a:t>August 22-26</a:t>
            </a:r>
          </a:p>
          <a:p>
            <a:pPr marL="0" indent="0">
              <a:buNone/>
            </a:pPr>
            <a:r>
              <a:rPr lang="en-US" sz="1400" dirty="0"/>
              <a:t>August 29-September 2</a:t>
            </a:r>
          </a:p>
          <a:p>
            <a:pPr marL="0" indent="0">
              <a:buNone/>
            </a:pPr>
            <a:r>
              <a:rPr lang="en-US" sz="1400" dirty="0" smtClean="0"/>
              <a:t>September </a:t>
            </a:r>
            <a:r>
              <a:rPr lang="en-US" sz="1400" dirty="0"/>
              <a:t>14 &gt; Teaser email 1 is sent.</a:t>
            </a:r>
          </a:p>
          <a:p>
            <a:pPr marL="0" indent="0">
              <a:buNone/>
            </a:pPr>
            <a:r>
              <a:rPr lang="en-US" sz="1400" dirty="0"/>
              <a:t>Sept. 17-23</a:t>
            </a:r>
            <a:br>
              <a:rPr lang="en-US" sz="1400" dirty="0"/>
            </a:br>
            <a:r>
              <a:rPr lang="en-US" sz="1400" dirty="0"/>
              <a:t>Sept. 26-30</a:t>
            </a:r>
          </a:p>
          <a:p>
            <a:pPr marL="0" indent="0">
              <a:buNone/>
            </a:pPr>
            <a:r>
              <a:rPr lang="en-US" sz="1400" dirty="0"/>
              <a:t>Oct. 3-7</a:t>
            </a:r>
          </a:p>
          <a:p>
            <a:pPr marL="0" indent="0">
              <a:buNone/>
            </a:pPr>
            <a:r>
              <a:rPr lang="en-US" sz="1400" dirty="0"/>
              <a:t>Oct. 11</a:t>
            </a:r>
          </a:p>
          <a:p>
            <a:pPr marL="0" indent="0">
              <a:buNone/>
            </a:pPr>
            <a:endParaRPr lang="en-US" sz="1400" dirty="0" smtClean="0"/>
          </a:p>
          <a:p>
            <a:pPr marL="0" indent="0">
              <a:buNone/>
            </a:pPr>
            <a:r>
              <a:rPr lang="en-US" sz="1400" dirty="0" smtClean="0"/>
              <a:t>October </a:t>
            </a:r>
            <a:r>
              <a:rPr lang="en-US" sz="1400" dirty="0"/>
              <a:t>12: LAUNCH DAY!</a:t>
            </a:r>
          </a:p>
          <a:p>
            <a:pPr marL="0" indent="0">
              <a:buNone/>
            </a:pPr>
            <a:endParaRPr lang="en-US" sz="1400" dirty="0"/>
          </a:p>
          <a:p>
            <a:pPr marL="0" indent="0">
              <a:buNone/>
            </a:pPr>
            <a:r>
              <a:rPr lang="en-US" sz="1400" dirty="0" smtClean="0"/>
              <a:t>Oct</a:t>
            </a:r>
            <a:r>
              <a:rPr lang="en-US" sz="1400" dirty="0"/>
              <a:t>. 17-21 </a:t>
            </a:r>
          </a:p>
          <a:p>
            <a:pPr marL="0" indent="0">
              <a:buNone/>
            </a:pPr>
            <a:r>
              <a:rPr lang="en-US" sz="1400" dirty="0"/>
              <a:t>Oct. 24-28</a:t>
            </a:r>
          </a:p>
          <a:p>
            <a:pPr marL="0" indent="0">
              <a:buNone/>
            </a:pPr>
            <a:r>
              <a:rPr lang="en-US" sz="1400" dirty="0"/>
              <a:t>Oct. 31 – Nov. 4</a:t>
            </a:r>
          </a:p>
          <a:p>
            <a:pPr marL="0" indent="0">
              <a:buNone/>
            </a:pPr>
            <a:r>
              <a:rPr lang="en-US" sz="1400" dirty="0"/>
              <a:t>Nov. 7-11</a:t>
            </a:r>
          </a:p>
          <a:p>
            <a:pPr marL="0" indent="0">
              <a:buNone/>
            </a:pPr>
            <a:r>
              <a:rPr lang="en-US" sz="1400" dirty="0"/>
              <a:t>Nov. 14-18</a:t>
            </a:r>
          </a:p>
        </p:txBody>
      </p:sp>
      <p:sp>
        <p:nvSpPr>
          <p:cNvPr id="7" name="TextBox 6"/>
          <p:cNvSpPr txBox="1"/>
          <p:nvPr/>
        </p:nvSpPr>
        <p:spPr>
          <a:xfrm>
            <a:off x="1905000" y="313173"/>
            <a:ext cx="3429000" cy="400110"/>
          </a:xfrm>
          <a:prstGeom prst="rect">
            <a:avLst/>
          </a:prstGeom>
          <a:noFill/>
        </p:spPr>
        <p:txBody>
          <a:bodyPr wrap="square" rtlCol="0">
            <a:spAutoFit/>
          </a:bodyPr>
          <a:lstStyle/>
          <a:p>
            <a:r>
              <a:rPr lang="en-US" sz="2000" b="1" dirty="0">
                <a:solidFill>
                  <a:schemeClr val="bg1">
                    <a:lumMod val="50000"/>
                  </a:schemeClr>
                </a:solidFill>
              </a:rPr>
              <a:t>Social Media Timeline</a:t>
            </a:r>
          </a:p>
        </p:txBody>
      </p:sp>
      <p:cxnSp>
        <p:nvCxnSpPr>
          <p:cNvPr id="21" name="Straight Connector 20"/>
          <p:cNvCxnSpPr/>
          <p:nvPr/>
        </p:nvCxnSpPr>
        <p:spPr>
          <a:xfrm>
            <a:off x="1926771" y="6419931"/>
            <a:ext cx="79248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28800" y="6423814"/>
            <a:ext cx="6477000" cy="276999"/>
          </a:xfrm>
          <a:prstGeom prst="rect">
            <a:avLst/>
          </a:prstGeom>
          <a:noFill/>
        </p:spPr>
        <p:txBody>
          <a:bodyPr wrap="square" rtlCol="0">
            <a:spAutoFit/>
          </a:bodyPr>
          <a:lstStyle/>
          <a:p>
            <a:r>
              <a:rPr lang="en-US" sz="1200" b="1" dirty="0"/>
              <a:t>Sallyportal Social Media </a:t>
            </a:r>
            <a:r>
              <a:rPr lang="en-US" sz="1200" dirty="0"/>
              <a:t>l   Schedule &amp; Posting Styles</a:t>
            </a:r>
          </a:p>
        </p:txBody>
      </p:sp>
      <p:sp>
        <p:nvSpPr>
          <p:cNvPr id="2" name="Oval 1"/>
          <p:cNvSpPr/>
          <p:nvPr/>
        </p:nvSpPr>
        <p:spPr>
          <a:xfrm>
            <a:off x="2024743" y="1189145"/>
            <a:ext cx="533400" cy="5334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solidFill>
                  <a:schemeClr val="bg1"/>
                </a:solidFill>
              </a:rPr>
              <a:t>3</a:t>
            </a:r>
          </a:p>
        </p:txBody>
      </p:sp>
      <p:sp>
        <p:nvSpPr>
          <p:cNvPr id="8" name="Oval 7"/>
          <p:cNvSpPr/>
          <p:nvPr/>
        </p:nvSpPr>
        <p:spPr>
          <a:xfrm>
            <a:off x="2024743" y="2389355"/>
            <a:ext cx="533400" cy="5334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solidFill>
                  <a:schemeClr val="bg1"/>
                </a:solidFill>
              </a:rPr>
              <a:t>5</a:t>
            </a:r>
          </a:p>
        </p:txBody>
      </p:sp>
      <p:sp>
        <p:nvSpPr>
          <p:cNvPr id="9" name="Oval 8"/>
          <p:cNvSpPr/>
          <p:nvPr/>
        </p:nvSpPr>
        <p:spPr>
          <a:xfrm>
            <a:off x="2024743" y="3814458"/>
            <a:ext cx="533400" cy="5334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solidFill>
                  <a:schemeClr val="bg1"/>
                </a:solidFill>
              </a:rPr>
              <a:t>5</a:t>
            </a:r>
          </a:p>
        </p:txBody>
      </p:sp>
      <p:sp>
        <p:nvSpPr>
          <p:cNvPr id="10" name="Oval 9"/>
          <p:cNvSpPr/>
          <p:nvPr/>
        </p:nvSpPr>
        <p:spPr>
          <a:xfrm>
            <a:off x="1981200" y="5078009"/>
            <a:ext cx="631962" cy="631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solidFill>
                  <a:schemeClr val="bg1"/>
                </a:solidFill>
              </a:rPr>
              <a:t>5+</a:t>
            </a:r>
          </a:p>
        </p:txBody>
      </p:sp>
      <p:cxnSp>
        <p:nvCxnSpPr>
          <p:cNvPr id="5" name="Straight Connector 4"/>
          <p:cNvCxnSpPr/>
          <p:nvPr/>
        </p:nvCxnSpPr>
        <p:spPr>
          <a:xfrm>
            <a:off x="1905000" y="1905000"/>
            <a:ext cx="76962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12" name="Straight Connector 11"/>
          <p:cNvCxnSpPr/>
          <p:nvPr/>
        </p:nvCxnSpPr>
        <p:spPr>
          <a:xfrm>
            <a:off x="1905000" y="3581400"/>
            <a:ext cx="769620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13" name="Straight Connector 12"/>
          <p:cNvCxnSpPr/>
          <p:nvPr/>
        </p:nvCxnSpPr>
        <p:spPr>
          <a:xfrm>
            <a:off x="1981200" y="4648200"/>
            <a:ext cx="7696200"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6" name="TextBox 5"/>
          <p:cNvSpPr txBox="1"/>
          <p:nvPr/>
        </p:nvSpPr>
        <p:spPr>
          <a:xfrm>
            <a:off x="5889172" y="1161144"/>
            <a:ext cx="3712029" cy="646331"/>
          </a:xfrm>
          <a:prstGeom prst="rect">
            <a:avLst/>
          </a:prstGeom>
          <a:noFill/>
        </p:spPr>
        <p:txBody>
          <a:bodyPr wrap="square" rtlCol="0">
            <a:spAutoFit/>
          </a:bodyPr>
          <a:lstStyle/>
          <a:p>
            <a:r>
              <a:rPr lang="en-US" sz="1200" b="1" u="sng" dirty="0">
                <a:solidFill>
                  <a:schemeClr val="accent5"/>
                </a:solidFill>
              </a:rPr>
              <a:t>1: Awareness</a:t>
            </a:r>
          </a:p>
          <a:p>
            <a:r>
              <a:rPr lang="en-US" sz="1200" dirty="0">
                <a:solidFill>
                  <a:schemeClr val="accent5"/>
                </a:solidFill>
              </a:rPr>
              <a:t>Sample posts include: infographic from website, photo of </a:t>
            </a:r>
            <a:r>
              <a:rPr lang="en-US" sz="1200" dirty="0" err="1">
                <a:solidFill>
                  <a:schemeClr val="accent5"/>
                </a:solidFill>
              </a:rPr>
              <a:t>Sallyport</a:t>
            </a:r>
            <a:r>
              <a:rPr lang="en-US" sz="1200" dirty="0">
                <a:solidFill>
                  <a:schemeClr val="accent5"/>
                </a:solidFill>
              </a:rPr>
              <a:t> with graduates</a:t>
            </a:r>
          </a:p>
        </p:txBody>
      </p:sp>
      <p:sp>
        <p:nvSpPr>
          <p:cNvPr id="15" name="TextBox 14"/>
          <p:cNvSpPr txBox="1"/>
          <p:nvPr/>
        </p:nvSpPr>
        <p:spPr>
          <a:xfrm>
            <a:off x="5867400" y="2260469"/>
            <a:ext cx="3733800" cy="1015663"/>
          </a:xfrm>
          <a:prstGeom prst="rect">
            <a:avLst/>
          </a:prstGeom>
          <a:noFill/>
        </p:spPr>
        <p:txBody>
          <a:bodyPr wrap="square" rtlCol="0">
            <a:spAutoFit/>
          </a:bodyPr>
          <a:lstStyle/>
          <a:p>
            <a:r>
              <a:rPr lang="en-US" sz="1200" b="1" u="sng" dirty="0">
                <a:solidFill>
                  <a:schemeClr val="accent5"/>
                </a:solidFill>
              </a:rPr>
              <a:t>2: Prime (“teaser stage”)</a:t>
            </a:r>
          </a:p>
          <a:p>
            <a:r>
              <a:rPr lang="en-US" sz="1200" dirty="0">
                <a:solidFill>
                  <a:schemeClr val="accent5"/>
                </a:solidFill>
              </a:rPr>
              <a:t>Sample posts include: lots of faces, students/alumni holding white boards with messages. B&amp;W photos used for leave-behind cards. Also include tablet photo w/website, infographic video.</a:t>
            </a:r>
          </a:p>
        </p:txBody>
      </p:sp>
      <p:sp>
        <p:nvSpPr>
          <p:cNvPr id="16" name="TextBox 15"/>
          <p:cNvSpPr txBox="1"/>
          <p:nvPr/>
        </p:nvSpPr>
        <p:spPr>
          <a:xfrm>
            <a:off x="3200400" y="841413"/>
            <a:ext cx="838200" cy="276999"/>
          </a:xfrm>
          <a:prstGeom prst="rect">
            <a:avLst/>
          </a:prstGeom>
          <a:noFill/>
        </p:spPr>
        <p:txBody>
          <a:bodyPr wrap="square" rtlCol="0">
            <a:spAutoFit/>
          </a:bodyPr>
          <a:lstStyle/>
          <a:p>
            <a:r>
              <a:rPr lang="en-US" sz="1200" b="1" dirty="0"/>
              <a:t>DATES</a:t>
            </a:r>
          </a:p>
        </p:txBody>
      </p:sp>
      <p:sp>
        <p:nvSpPr>
          <p:cNvPr id="17" name="TextBox 16"/>
          <p:cNvSpPr txBox="1"/>
          <p:nvPr/>
        </p:nvSpPr>
        <p:spPr>
          <a:xfrm>
            <a:off x="1905001" y="838201"/>
            <a:ext cx="1295399" cy="276999"/>
          </a:xfrm>
          <a:prstGeom prst="rect">
            <a:avLst/>
          </a:prstGeom>
          <a:noFill/>
        </p:spPr>
        <p:txBody>
          <a:bodyPr wrap="square" rtlCol="0">
            <a:spAutoFit/>
          </a:bodyPr>
          <a:lstStyle/>
          <a:p>
            <a:r>
              <a:rPr lang="en-US" sz="1200" b="1" dirty="0"/>
              <a:t># OF POSTS</a:t>
            </a:r>
          </a:p>
        </p:txBody>
      </p:sp>
      <p:cxnSp>
        <p:nvCxnSpPr>
          <p:cNvPr id="18" name="Straight Connector 17"/>
          <p:cNvCxnSpPr/>
          <p:nvPr/>
        </p:nvCxnSpPr>
        <p:spPr>
          <a:xfrm>
            <a:off x="1828800" y="1102059"/>
            <a:ext cx="7696200"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5867400" y="3684045"/>
            <a:ext cx="3733800" cy="830997"/>
          </a:xfrm>
          <a:prstGeom prst="rect">
            <a:avLst/>
          </a:prstGeom>
          <a:noFill/>
        </p:spPr>
        <p:txBody>
          <a:bodyPr wrap="square" rtlCol="0">
            <a:spAutoFit/>
          </a:bodyPr>
          <a:lstStyle/>
          <a:p>
            <a:r>
              <a:rPr lang="en-US" sz="1200" b="1" u="sng" dirty="0">
                <a:solidFill>
                  <a:schemeClr val="accent5"/>
                </a:solidFill>
              </a:rPr>
              <a:t>3: Alert &amp; Activate</a:t>
            </a:r>
          </a:p>
          <a:p>
            <a:r>
              <a:rPr lang="en-US" sz="1200" dirty="0">
                <a:solidFill>
                  <a:schemeClr val="accent5"/>
                </a:solidFill>
              </a:rPr>
              <a:t>All-day, “live” coverage, photos of people signing up, statistics on progress (423 students have signed up and it’s only 5:00 p.m.!), highlight connections.</a:t>
            </a:r>
          </a:p>
        </p:txBody>
      </p:sp>
      <p:sp>
        <p:nvSpPr>
          <p:cNvPr id="20" name="TextBox 19"/>
          <p:cNvSpPr txBox="1"/>
          <p:nvPr/>
        </p:nvSpPr>
        <p:spPr>
          <a:xfrm>
            <a:off x="5867400" y="4804263"/>
            <a:ext cx="3733800" cy="646331"/>
          </a:xfrm>
          <a:prstGeom prst="rect">
            <a:avLst/>
          </a:prstGeom>
          <a:noFill/>
        </p:spPr>
        <p:txBody>
          <a:bodyPr wrap="square" rtlCol="0">
            <a:spAutoFit/>
          </a:bodyPr>
          <a:lstStyle/>
          <a:p>
            <a:r>
              <a:rPr lang="en-US" sz="1200" b="1" u="sng" dirty="0">
                <a:solidFill>
                  <a:schemeClr val="accent5"/>
                </a:solidFill>
              </a:rPr>
              <a:t>4: Momentum/Connection</a:t>
            </a:r>
          </a:p>
          <a:p>
            <a:r>
              <a:rPr lang="en-US" sz="1200" dirty="0">
                <a:solidFill>
                  <a:schemeClr val="accent5"/>
                </a:solidFill>
              </a:rPr>
              <a:t>Samples posts include: showing progress, “big name connections”, more humorous B&amp;W photos, thank you’s</a:t>
            </a:r>
          </a:p>
        </p:txBody>
      </p:sp>
      <p:sp>
        <p:nvSpPr>
          <p:cNvPr id="24" name="TextBox 23"/>
          <p:cNvSpPr txBox="1"/>
          <p:nvPr/>
        </p:nvSpPr>
        <p:spPr>
          <a:xfrm>
            <a:off x="5889171" y="841413"/>
            <a:ext cx="838200" cy="276999"/>
          </a:xfrm>
          <a:prstGeom prst="rect">
            <a:avLst/>
          </a:prstGeom>
          <a:noFill/>
        </p:spPr>
        <p:txBody>
          <a:bodyPr wrap="square" rtlCol="0">
            <a:spAutoFit/>
          </a:bodyPr>
          <a:lstStyle/>
          <a:p>
            <a:r>
              <a:rPr lang="en-US" sz="1200" b="1" dirty="0"/>
              <a:t>PHASES</a:t>
            </a:r>
          </a:p>
        </p:txBody>
      </p:sp>
    </p:spTree>
    <p:extLst>
      <p:ext uri="{BB962C8B-B14F-4D97-AF65-F5344CB8AC3E}">
        <p14:creationId xmlns:p14="http://schemas.microsoft.com/office/powerpoint/2010/main" val="3224451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2971" y="871603"/>
            <a:ext cx="7848600" cy="5729996"/>
          </a:xfrm>
        </p:spPr>
        <p:txBody>
          <a:bodyPr>
            <a:normAutofit/>
          </a:bodyPr>
          <a:lstStyle/>
          <a:p>
            <a:pPr marL="0" indent="0">
              <a:buNone/>
            </a:pPr>
            <a:r>
              <a:rPr lang="en-US" sz="1600" b="1" dirty="0">
                <a:solidFill>
                  <a:schemeClr val="accent5"/>
                </a:solidFill>
              </a:rPr>
              <a:t>Thursday, September 8 or Wednesday, September 14</a:t>
            </a:r>
          </a:p>
          <a:p>
            <a:r>
              <a:rPr lang="en-US" sz="1600" dirty="0"/>
              <a:t>Sean Cowan to host a private, low-key alumni happy hour</a:t>
            </a:r>
          </a:p>
          <a:p>
            <a:r>
              <a:rPr lang="en-US" sz="1600" dirty="0"/>
              <a:t>Have alumni take photos with white boards, use for future social media posts</a:t>
            </a:r>
          </a:p>
          <a:p>
            <a:pPr marL="0" indent="0">
              <a:buNone/>
            </a:pPr>
            <a:r>
              <a:rPr lang="en-US" sz="1600" b="1" dirty="0" smtClean="0">
                <a:solidFill>
                  <a:schemeClr val="accent5"/>
                </a:solidFill>
              </a:rPr>
              <a:t>Wednesday</a:t>
            </a:r>
            <a:r>
              <a:rPr lang="en-US" sz="1600" b="1" dirty="0">
                <a:solidFill>
                  <a:schemeClr val="accent5"/>
                </a:solidFill>
              </a:rPr>
              <a:t>, September 14</a:t>
            </a:r>
          </a:p>
          <a:p>
            <a:r>
              <a:rPr lang="en-US" sz="1600" dirty="0"/>
              <a:t>Board of Trustees meeting</a:t>
            </a:r>
          </a:p>
          <a:p>
            <a:r>
              <a:rPr lang="en-US" sz="1600" dirty="0"/>
              <a:t>Have members take photos with white boards, use for future social media posts</a:t>
            </a:r>
          </a:p>
          <a:p>
            <a:r>
              <a:rPr lang="en-US" sz="1600" dirty="0"/>
              <a:t>Opportunity to get “big name alums”</a:t>
            </a:r>
          </a:p>
          <a:p>
            <a:pPr marL="0" indent="0">
              <a:buNone/>
            </a:pPr>
            <a:r>
              <a:rPr lang="en-US" sz="1600" b="1" dirty="0" smtClean="0">
                <a:solidFill>
                  <a:schemeClr val="accent5"/>
                </a:solidFill>
              </a:rPr>
              <a:t>LinkedIn </a:t>
            </a:r>
            <a:r>
              <a:rPr lang="en-US" sz="1600" b="1" dirty="0">
                <a:solidFill>
                  <a:schemeClr val="accent5"/>
                </a:solidFill>
              </a:rPr>
              <a:t>&amp; Owl Mentor Network</a:t>
            </a:r>
          </a:p>
          <a:p>
            <a:r>
              <a:rPr lang="en-US" sz="1600" dirty="0"/>
              <a:t>Need to develop specific messaging to them. “Get the most out of your account…”</a:t>
            </a:r>
          </a:p>
          <a:p>
            <a:r>
              <a:rPr lang="en-US" sz="1600" dirty="0"/>
              <a:t>Career edge?</a:t>
            </a:r>
          </a:p>
          <a:p>
            <a:pPr marL="0" indent="0">
              <a:buNone/>
            </a:pPr>
            <a:r>
              <a:rPr lang="en-US" sz="1600" b="1" dirty="0" err="1" smtClean="0">
                <a:solidFill>
                  <a:schemeClr val="accent5"/>
                </a:solidFill>
              </a:rPr>
              <a:t>Storify</a:t>
            </a:r>
            <a:r>
              <a:rPr lang="en-US" sz="1600" b="1" dirty="0" smtClean="0">
                <a:solidFill>
                  <a:schemeClr val="accent5"/>
                </a:solidFill>
              </a:rPr>
              <a:t> </a:t>
            </a:r>
            <a:r>
              <a:rPr lang="en-US" sz="1600" b="1" dirty="0">
                <a:solidFill>
                  <a:schemeClr val="accent5"/>
                </a:solidFill>
              </a:rPr>
              <a:t>Feed on Landing Page</a:t>
            </a:r>
          </a:p>
          <a:p>
            <a:r>
              <a:rPr lang="en-US" sz="1600" dirty="0"/>
              <a:t>Publish social media postings from #sallyportal</a:t>
            </a:r>
          </a:p>
          <a:p>
            <a:r>
              <a:rPr lang="en-US" sz="1600" dirty="0"/>
              <a:t>Use same content on the Sallyportal website</a:t>
            </a:r>
          </a:p>
          <a:p>
            <a:pPr lvl="1"/>
            <a:r>
              <a:rPr lang="en-US" sz="1050" dirty="0"/>
              <a:t>“Wild Card” box could be a photo of someone with a whiteboard and links back to landing page/</a:t>
            </a:r>
            <a:r>
              <a:rPr lang="en-US" sz="1050" dirty="0" err="1"/>
              <a:t>storify</a:t>
            </a:r>
            <a:endParaRPr lang="en-US" sz="1050" dirty="0"/>
          </a:p>
          <a:p>
            <a:endParaRPr lang="en-US" sz="1600" dirty="0"/>
          </a:p>
        </p:txBody>
      </p:sp>
      <p:sp>
        <p:nvSpPr>
          <p:cNvPr id="7" name="TextBox 6"/>
          <p:cNvSpPr txBox="1"/>
          <p:nvPr/>
        </p:nvSpPr>
        <p:spPr>
          <a:xfrm>
            <a:off x="1905000" y="313173"/>
            <a:ext cx="6172200" cy="400110"/>
          </a:xfrm>
          <a:prstGeom prst="rect">
            <a:avLst/>
          </a:prstGeom>
          <a:noFill/>
        </p:spPr>
        <p:txBody>
          <a:bodyPr wrap="square" rtlCol="0">
            <a:spAutoFit/>
          </a:bodyPr>
          <a:lstStyle/>
          <a:p>
            <a:r>
              <a:rPr lang="en-US" sz="2000" b="1" dirty="0">
                <a:solidFill>
                  <a:schemeClr val="bg1">
                    <a:lumMod val="50000"/>
                  </a:schemeClr>
                </a:solidFill>
              </a:rPr>
              <a:t>Important Dates &amp; Other Strategies</a:t>
            </a:r>
          </a:p>
        </p:txBody>
      </p:sp>
      <p:cxnSp>
        <p:nvCxnSpPr>
          <p:cNvPr id="21" name="Straight Connector 20"/>
          <p:cNvCxnSpPr/>
          <p:nvPr/>
        </p:nvCxnSpPr>
        <p:spPr>
          <a:xfrm>
            <a:off x="1905000" y="6172200"/>
            <a:ext cx="79248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28800" y="6324601"/>
            <a:ext cx="6477000" cy="276999"/>
          </a:xfrm>
          <a:prstGeom prst="rect">
            <a:avLst/>
          </a:prstGeom>
          <a:noFill/>
        </p:spPr>
        <p:txBody>
          <a:bodyPr wrap="square" rtlCol="0">
            <a:spAutoFit/>
          </a:bodyPr>
          <a:lstStyle/>
          <a:p>
            <a:r>
              <a:rPr lang="en-US" sz="1200" b="1" dirty="0"/>
              <a:t>Sallyportal Social Media </a:t>
            </a:r>
            <a:r>
              <a:rPr lang="en-US" sz="1200" dirty="0"/>
              <a:t>l   Schedule &amp; Posting Styles</a:t>
            </a:r>
          </a:p>
        </p:txBody>
      </p:sp>
    </p:spTree>
    <p:extLst>
      <p:ext uri="{BB962C8B-B14F-4D97-AF65-F5344CB8AC3E}">
        <p14:creationId xmlns:p14="http://schemas.microsoft.com/office/powerpoint/2010/main" val="901008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3100" y="735054"/>
            <a:ext cx="8039100" cy="5729996"/>
          </a:xfrm>
        </p:spPr>
        <p:txBody>
          <a:bodyPr>
            <a:normAutofit/>
          </a:bodyPr>
          <a:lstStyle/>
          <a:p>
            <a:pPr marL="0" indent="0">
              <a:buNone/>
            </a:pPr>
            <a:r>
              <a:rPr lang="en-US" sz="1600" dirty="0"/>
              <a:t>This social media toolkit will help our volunteers spread the word on social media. Highlights include proper use of hashtags, when to share posts, etc.</a:t>
            </a:r>
          </a:p>
        </p:txBody>
      </p:sp>
      <p:sp>
        <p:nvSpPr>
          <p:cNvPr id="7" name="TextBox 6"/>
          <p:cNvSpPr txBox="1"/>
          <p:nvPr/>
        </p:nvSpPr>
        <p:spPr>
          <a:xfrm>
            <a:off x="1905000" y="313173"/>
            <a:ext cx="5410200" cy="400110"/>
          </a:xfrm>
          <a:prstGeom prst="rect">
            <a:avLst/>
          </a:prstGeom>
          <a:noFill/>
        </p:spPr>
        <p:txBody>
          <a:bodyPr wrap="square" rtlCol="0">
            <a:spAutoFit/>
          </a:bodyPr>
          <a:lstStyle/>
          <a:p>
            <a:r>
              <a:rPr lang="en-US" sz="2000" b="1" dirty="0">
                <a:solidFill>
                  <a:schemeClr val="bg1">
                    <a:lumMod val="50000"/>
                  </a:schemeClr>
                </a:solidFill>
              </a:rPr>
              <a:t>Volunteer Toolkit</a:t>
            </a:r>
          </a:p>
        </p:txBody>
      </p:sp>
      <p:cxnSp>
        <p:nvCxnSpPr>
          <p:cNvPr id="21" name="Straight Connector 20"/>
          <p:cNvCxnSpPr/>
          <p:nvPr/>
        </p:nvCxnSpPr>
        <p:spPr>
          <a:xfrm>
            <a:off x="1905000" y="6172200"/>
            <a:ext cx="79248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28800" y="6324601"/>
            <a:ext cx="6477000" cy="276999"/>
          </a:xfrm>
          <a:prstGeom prst="rect">
            <a:avLst/>
          </a:prstGeom>
          <a:noFill/>
        </p:spPr>
        <p:txBody>
          <a:bodyPr wrap="square" rtlCol="0">
            <a:spAutoFit/>
          </a:bodyPr>
          <a:lstStyle/>
          <a:p>
            <a:r>
              <a:rPr lang="en-US" sz="1200" b="1" dirty="0"/>
              <a:t>Sallyportal Social Media </a:t>
            </a:r>
            <a:r>
              <a:rPr lang="en-US" sz="1200" dirty="0"/>
              <a:t>l   Schedule &amp; Posting Styles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641" y="1459751"/>
            <a:ext cx="5122719" cy="4419601"/>
          </a:xfrm>
          <a:prstGeom prst="rect">
            <a:avLst/>
          </a:prstGeom>
          <a:ln>
            <a:solidFill>
              <a:schemeClr val="bg1">
                <a:lumMod val="65000"/>
              </a:schemeClr>
            </a:solidFill>
          </a:ln>
        </p:spPr>
      </p:pic>
    </p:spTree>
    <p:extLst>
      <p:ext uri="{BB962C8B-B14F-4D97-AF65-F5344CB8AC3E}">
        <p14:creationId xmlns:p14="http://schemas.microsoft.com/office/powerpoint/2010/main" val="23159808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4420" y="2084832"/>
            <a:ext cx="7223161" cy="4624064"/>
          </a:xfrm>
          <a:prstGeom prst="rect">
            <a:avLst/>
          </a:prstGeom>
        </p:spPr>
      </p:pic>
      <p:sp>
        <p:nvSpPr>
          <p:cNvPr id="3" name="Title 2"/>
          <p:cNvSpPr>
            <a:spLocks noGrp="1"/>
          </p:cNvSpPr>
          <p:nvPr>
            <p:ph type="title"/>
          </p:nvPr>
        </p:nvSpPr>
        <p:spPr/>
        <p:txBody>
          <a:bodyPr/>
          <a:lstStyle/>
          <a:p>
            <a:r>
              <a:rPr lang="en-US" dirty="0" smtClean="0"/>
              <a:t>INSTAGRAM</a:t>
            </a:r>
            <a:endParaRPr lang="en-US" dirty="0"/>
          </a:p>
        </p:txBody>
      </p:sp>
    </p:spTree>
    <p:extLst>
      <p:ext uri="{BB962C8B-B14F-4D97-AF65-F5344CB8AC3E}">
        <p14:creationId xmlns:p14="http://schemas.microsoft.com/office/powerpoint/2010/main" val="1679835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2587" y="600075"/>
            <a:ext cx="8886825" cy="5657850"/>
          </a:xfrm>
          <a:prstGeom prst="rect">
            <a:avLst/>
          </a:prstGeom>
        </p:spPr>
      </p:pic>
    </p:spTree>
    <p:extLst>
      <p:ext uri="{BB962C8B-B14F-4D97-AF65-F5344CB8AC3E}">
        <p14:creationId xmlns:p14="http://schemas.microsoft.com/office/powerpoint/2010/main" val="964439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483616"/>
            <a:ext cx="9720072" cy="1499616"/>
          </a:xfrm>
        </p:spPr>
        <p:txBody>
          <a:bodyPr>
            <a:normAutofit/>
          </a:bodyPr>
          <a:lstStyle/>
          <a:p>
            <a:r>
              <a:rPr lang="en-US" dirty="0" err="1" smtClean="0"/>
              <a:t>COMMunications</a:t>
            </a:r>
            <a:r>
              <a:rPr lang="en-US" dirty="0" smtClean="0"/>
              <a:t> </a:t>
            </a:r>
            <a:endParaRPr lang="en-US" dirty="0"/>
          </a:p>
        </p:txBody>
      </p:sp>
      <p:pic>
        <p:nvPicPr>
          <p:cNvPr id="8" name="Picture 7"/>
          <p:cNvPicPr>
            <a:picLocks noChangeAspect="1"/>
          </p:cNvPicPr>
          <p:nvPr/>
        </p:nvPicPr>
        <p:blipFill rotWithShape="1">
          <a:blip r:embed="rId2"/>
          <a:srcRect l="24932" t="36711" r="26642" b="9874"/>
          <a:stretch/>
        </p:blipFill>
        <p:spPr>
          <a:xfrm>
            <a:off x="792716" y="2187472"/>
            <a:ext cx="5201684" cy="3070336"/>
          </a:xfrm>
          <a:prstGeom prst="rect">
            <a:avLst/>
          </a:prstGeom>
        </p:spPr>
      </p:pic>
      <p:pic>
        <p:nvPicPr>
          <p:cNvPr id="9" name="Picture 8"/>
          <p:cNvPicPr>
            <a:picLocks noChangeAspect="1"/>
          </p:cNvPicPr>
          <p:nvPr/>
        </p:nvPicPr>
        <p:blipFill rotWithShape="1">
          <a:blip r:embed="rId3"/>
          <a:srcRect l="24863" t="36418" r="26572" b="10676"/>
          <a:stretch/>
        </p:blipFill>
        <p:spPr>
          <a:xfrm>
            <a:off x="6297168" y="2187472"/>
            <a:ext cx="5214112" cy="3027181"/>
          </a:xfrm>
          <a:prstGeom prst="rect">
            <a:avLst/>
          </a:prstGeom>
        </p:spPr>
      </p:pic>
    </p:spTree>
    <p:extLst>
      <p:ext uri="{BB962C8B-B14F-4D97-AF65-F5344CB8AC3E}">
        <p14:creationId xmlns:p14="http://schemas.microsoft.com/office/powerpoint/2010/main" val="2059422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7350" y="590550"/>
            <a:ext cx="8877300" cy="5676900"/>
          </a:xfrm>
          <a:prstGeom prst="rect">
            <a:avLst/>
          </a:prstGeom>
        </p:spPr>
      </p:pic>
    </p:spTree>
    <p:extLst>
      <p:ext uri="{BB962C8B-B14F-4D97-AF65-F5344CB8AC3E}">
        <p14:creationId xmlns:p14="http://schemas.microsoft.com/office/powerpoint/2010/main" val="290790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2587" y="585787"/>
            <a:ext cx="8886825" cy="5686425"/>
          </a:xfrm>
          <a:prstGeom prst="rect">
            <a:avLst/>
          </a:prstGeom>
        </p:spPr>
      </p:pic>
    </p:spTree>
    <p:extLst>
      <p:ext uri="{BB962C8B-B14F-4D97-AF65-F5344CB8AC3E}">
        <p14:creationId xmlns:p14="http://schemas.microsoft.com/office/powerpoint/2010/main" val="3623100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2112" y="585787"/>
            <a:ext cx="8867775" cy="5686425"/>
          </a:xfrm>
          <a:prstGeom prst="rect">
            <a:avLst/>
          </a:prstGeom>
        </p:spPr>
      </p:pic>
    </p:spTree>
    <p:extLst>
      <p:ext uri="{BB962C8B-B14F-4D97-AF65-F5344CB8AC3E}">
        <p14:creationId xmlns:p14="http://schemas.microsoft.com/office/powerpoint/2010/main" val="3595574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2587" y="585787"/>
            <a:ext cx="8886825" cy="5686425"/>
          </a:xfrm>
          <a:prstGeom prst="rect">
            <a:avLst/>
          </a:prstGeom>
        </p:spPr>
      </p:pic>
    </p:spTree>
    <p:extLst>
      <p:ext uri="{BB962C8B-B14F-4D97-AF65-F5344CB8AC3E}">
        <p14:creationId xmlns:p14="http://schemas.microsoft.com/office/powerpoint/2010/main" val="2246416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2112" y="595312"/>
            <a:ext cx="8867775" cy="5667375"/>
          </a:xfrm>
          <a:prstGeom prst="rect">
            <a:avLst/>
          </a:prstGeom>
        </p:spPr>
      </p:pic>
    </p:spTree>
    <p:extLst>
      <p:ext uri="{BB962C8B-B14F-4D97-AF65-F5344CB8AC3E}">
        <p14:creationId xmlns:p14="http://schemas.microsoft.com/office/powerpoint/2010/main" val="3828252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1637" y="590550"/>
            <a:ext cx="8848725" cy="5676900"/>
          </a:xfrm>
          <a:prstGeom prst="rect">
            <a:avLst/>
          </a:prstGeom>
        </p:spPr>
      </p:pic>
    </p:spTree>
    <p:extLst>
      <p:ext uri="{BB962C8B-B14F-4D97-AF65-F5344CB8AC3E}">
        <p14:creationId xmlns:p14="http://schemas.microsoft.com/office/powerpoint/2010/main" val="2724872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83"/>
          <a:stretch/>
        </p:blipFill>
        <p:spPr>
          <a:xfrm>
            <a:off x="1657350" y="581025"/>
            <a:ext cx="8816686" cy="5695950"/>
          </a:xfrm>
          <a:prstGeom prst="rect">
            <a:avLst/>
          </a:prstGeom>
        </p:spPr>
      </p:pic>
    </p:spTree>
    <p:extLst>
      <p:ext uri="{BB962C8B-B14F-4D97-AF65-F5344CB8AC3E}">
        <p14:creationId xmlns:p14="http://schemas.microsoft.com/office/powerpoint/2010/main" val="1237438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2112" y="585787"/>
            <a:ext cx="8867775" cy="5686425"/>
          </a:xfrm>
          <a:prstGeom prst="rect">
            <a:avLst/>
          </a:prstGeom>
        </p:spPr>
      </p:pic>
    </p:spTree>
    <p:extLst>
      <p:ext uri="{BB962C8B-B14F-4D97-AF65-F5344CB8AC3E}">
        <p14:creationId xmlns:p14="http://schemas.microsoft.com/office/powerpoint/2010/main" val="2176540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1637" y="595312"/>
            <a:ext cx="8848725" cy="5667375"/>
          </a:xfrm>
          <a:prstGeom prst="rect">
            <a:avLst/>
          </a:prstGeom>
        </p:spPr>
      </p:pic>
    </p:spTree>
    <p:extLst>
      <p:ext uri="{BB962C8B-B14F-4D97-AF65-F5344CB8AC3E}">
        <p14:creationId xmlns:p14="http://schemas.microsoft.com/office/powerpoint/2010/main" val="3245301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6875" y="585787"/>
            <a:ext cx="8858250" cy="5686425"/>
          </a:xfrm>
          <a:prstGeom prst="rect">
            <a:avLst/>
          </a:prstGeom>
        </p:spPr>
      </p:pic>
    </p:spTree>
    <p:extLst>
      <p:ext uri="{BB962C8B-B14F-4D97-AF65-F5344CB8AC3E}">
        <p14:creationId xmlns:p14="http://schemas.microsoft.com/office/powerpoint/2010/main" val="4213853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 SURVEY</a:t>
            </a:r>
            <a:br>
              <a:rPr lang="en-US" dirty="0" smtClean="0"/>
            </a:br>
            <a:r>
              <a:rPr lang="en-US" sz="3200" dirty="0" smtClean="0"/>
              <a:t>INITIAL INSIGHTS FROM 08/24/16 SURVEY</a:t>
            </a:r>
            <a:endParaRPr lang="en-US" dirty="0"/>
          </a:p>
        </p:txBody>
      </p:sp>
      <p:sp>
        <p:nvSpPr>
          <p:cNvPr id="4" name="Content Placeholder 3"/>
          <p:cNvSpPr>
            <a:spLocks noGrp="1"/>
          </p:cNvSpPr>
          <p:nvPr>
            <p:ph sz="half" idx="1"/>
          </p:nvPr>
        </p:nvSpPr>
        <p:spPr/>
        <p:txBody>
          <a:bodyPr>
            <a:normAutofit fontScale="77500" lnSpcReduction="20000"/>
          </a:bodyPr>
          <a:lstStyle/>
          <a:p>
            <a:r>
              <a:rPr lang="en-US" b="1" dirty="0"/>
              <a:t>4.17/5 for usefulness</a:t>
            </a:r>
            <a:endParaRPr lang="en-US" dirty="0"/>
          </a:p>
          <a:p>
            <a:r>
              <a:rPr lang="en-US" dirty="0"/>
              <a:t>“This is very useful for current students as well as alums to be able to reach Rice affiliated individuals. It is useful for parents (like me) to have similar access because many of us are looking to assistance to re-enter our next phase of life. It is like a social network for Rice Affiliated individuals.”</a:t>
            </a:r>
          </a:p>
          <a:p>
            <a:r>
              <a:rPr lang="en-US" dirty="0"/>
              <a:t> </a:t>
            </a:r>
            <a:r>
              <a:rPr lang="en-US" dirty="0" smtClean="0"/>
              <a:t>“</a:t>
            </a:r>
            <a:r>
              <a:rPr lang="en-US" dirty="0"/>
              <a:t>I think the resources being provided to students in a central location are great! Everything was easy to find and I am very interested to see how the </a:t>
            </a:r>
            <a:r>
              <a:rPr lang="en-US" dirty="0" err="1"/>
              <a:t>sallyportal</a:t>
            </a:r>
            <a:r>
              <a:rPr lang="en-US" dirty="0"/>
              <a:t> will be utilized in the future.”</a:t>
            </a:r>
          </a:p>
          <a:p>
            <a:r>
              <a:rPr lang="en-US" dirty="0"/>
              <a:t> </a:t>
            </a:r>
            <a:r>
              <a:rPr lang="en-US" dirty="0" smtClean="0"/>
              <a:t>“</a:t>
            </a:r>
            <a:r>
              <a:rPr lang="en-US" dirty="0"/>
              <a:t>Most of my hesitation about the usefulness of the website comes from my concerns below about the clarity and ease of use. If alumni are not immediately attracted to the site, it will be less useful than it would be otherwise</a:t>
            </a:r>
            <a:r>
              <a:rPr lang="en-US" dirty="0" smtClean="0"/>
              <a:t>.”</a:t>
            </a:r>
            <a:endParaRPr lang="en-US" dirty="0"/>
          </a:p>
        </p:txBody>
      </p:sp>
      <p:sp>
        <p:nvSpPr>
          <p:cNvPr id="5" name="Content Placeholder 4"/>
          <p:cNvSpPr>
            <a:spLocks noGrp="1"/>
          </p:cNvSpPr>
          <p:nvPr>
            <p:ph sz="half" idx="2"/>
          </p:nvPr>
        </p:nvSpPr>
        <p:spPr/>
        <p:txBody>
          <a:bodyPr>
            <a:normAutofit fontScale="77500" lnSpcReduction="20000"/>
          </a:bodyPr>
          <a:lstStyle/>
          <a:p>
            <a:r>
              <a:rPr lang="en-US" b="1" dirty="0"/>
              <a:t>4.3/5 for being user friendly</a:t>
            </a:r>
            <a:endParaRPr lang="en-US" dirty="0"/>
          </a:p>
          <a:p>
            <a:r>
              <a:rPr lang="en-US" dirty="0"/>
              <a:t>“It is extremely easy to initiate. The most time consuming would be data input.”</a:t>
            </a:r>
          </a:p>
          <a:p>
            <a:r>
              <a:rPr lang="en-US" dirty="0"/>
              <a:t> </a:t>
            </a:r>
          </a:p>
          <a:p>
            <a:r>
              <a:rPr lang="en-US" dirty="0"/>
              <a:t>“The interface is a [tad] overwhelming and busy. I'm sure that people will get used to if they use it for a while, but I'm concerned that they'll be unsure what to do first and decide not to use it at all. Removing some of the options and clutter might help, to focus on the key elements of the site (i.e., connecting people and providing career opportunities/advice). For example, I don't see much value in the photo album feature, even though it's prominently featured on top of the front page…”</a:t>
            </a:r>
          </a:p>
          <a:p>
            <a:endParaRPr lang="en-US" dirty="0"/>
          </a:p>
        </p:txBody>
      </p:sp>
    </p:spTree>
    <p:extLst>
      <p:ext uri="{BB962C8B-B14F-4D97-AF65-F5344CB8AC3E}">
        <p14:creationId xmlns:p14="http://schemas.microsoft.com/office/powerpoint/2010/main" val="2685002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7350" y="595312"/>
            <a:ext cx="8877300" cy="5667375"/>
          </a:xfrm>
          <a:prstGeom prst="rect">
            <a:avLst/>
          </a:prstGeom>
        </p:spPr>
      </p:pic>
    </p:spTree>
    <p:extLst>
      <p:ext uri="{BB962C8B-B14F-4D97-AF65-F5344CB8AC3E}">
        <p14:creationId xmlns:p14="http://schemas.microsoft.com/office/powerpoint/2010/main" val="1303621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2587" y="590550"/>
            <a:ext cx="8886825" cy="5676900"/>
          </a:xfrm>
          <a:prstGeom prst="rect">
            <a:avLst/>
          </a:prstGeom>
        </p:spPr>
      </p:pic>
    </p:spTree>
    <p:extLst>
      <p:ext uri="{BB962C8B-B14F-4D97-AF65-F5344CB8AC3E}">
        <p14:creationId xmlns:p14="http://schemas.microsoft.com/office/powerpoint/2010/main" val="26389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a:t>
            </a:r>
            <a:endParaRPr lang="en-US" dirty="0"/>
          </a:p>
        </p:txBody>
      </p:sp>
      <p:pic>
        <p:nvPicPr>
          <p:cNvPr id="3" name="Picture 2"/>
          <p:cNvPicPr>
            <a:picLocks noChangeAspect="1"/>
          </p:cNvPicPr>
          <p:nvPr/>
        </p:nvPicPr>
        <p:blipFill>
          <a:blip r:embed="rId2"/>
          <a:stretch>
            <a:fillRect/>
          </a:stretch>
        </p:blipFill>
        <p:spPr>
          <a:xfrm>
            <a:off x="2049721" y="2084833"/>
            <a:ext cx="8092558" cy="4552064"/>
          </a:xfrm>
          <a:prstGeom prst="rect">
            <a:avLst/>
          </a:prstGeom>
        </p:spPr>
      </p:pic>
    </p:spTree>
    <p:extLst>
      <p:ext uri="{BB962C8B-B14F-4D97-AF65-F5344CB8AC3E}">
        <p14:creationId xmlns:p14="http://schemas.microsoft.com/office/powerpoint/2010/main" val="3324249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a:t>
            </a:r>
            <a:endParaRPr lang="en-US" dirty="0"/>
          </a:p>
        </p:txBody>
      </p:sp>
      <p:pic>
        <p:nvPicPr>
          <p:cNvPr id="3" name="Picture 2"/>
          <p:cNvPicPr>
            <a:picLocks noChangeAspect="1"/>
          </p:cNvPicPr>
          <p:nvPr/>
        </p:nvPicPr>
        <p:blipFill>
          <a:blip r:embed="rId2"/>
          <a:stretch>
            <a:fillRect/>
          </a:stretch>
        </p:blipFill>
        <p:spPr>
          <a:xfrm>
            <a:off x="4702740" y="136396"/>
            <a:ext cx="3721464" cy="3257217"/>
          </a:xfrm>
          <a:prstGeom prst="rect">
            <a:avLst/>
          </a:prstGeom>
        </p:spPr>
      </p:pic>
      <p:pic>
        <p:nvPicPr>
          <p:cNvPr id="4" name="Picture 3"/>
          <p:cNvPicPr>
            <a:picLocks noChangeAspect="1"/>
          </p:cNvPicPr>
          <p:nvPr/>
        </p:nvPicPr>
        <p:blipFill>
          <a:blip r:embed="rId3"/>
          <a:stretch>
            <a:fillRect/>
          </a:stretch>
        </p:blipFill>
        <p:spPr>
          <a:xfrm>
            <a:off x="830097" y="2058557"/>
            <a:ext cx="3527753" cy="4565328"/>
          </a:xfrm>
          <a:prstGeom prst="rect">
            <a:avLst/>
          </a:prstGeom>
        </p:spPr>
      </p:pic>
      <p:pic>
        <p:nvPicPr>
          <p:cNvPr id="5" name="Picture 4"/>
          <p:cNvPicPr>
            <a:picLocks noChangeAspect="1"/>
          </p:cNvPicPr>
          <p:nvPr/>
        </p:nvPicPr>
        <p:blipFill>
          <a:blip r:embed="rId4"/>
          <a:stretch>
            <a:fillRect/>
          </a:stretch>
        </p:blipFill>
        <p:spPr>
          <a:xfrm>
            <a:off x="8783402" y="3293761"/>
            <a:ext cx="2990439" cy="3330124"/>
          </a:xfrm>
          <a:prstGeom prst="rect">
            <a:avLst/>
          </a:prstGeom>
        </p:spPr>
      </p:pic>
      <p:pic>
        <p:nvPicPr>
          <p:cNvPr id="6" name="Picture 5"/>
          <p:cNvPicPr>
            <a:picLocks noChangeAspect="1"/>
          </p:cNvPicPr>
          <p:nvPr/>
        </p:nvPicPr>
        <p:blipFill>
          <a:blip r:embed="rId5"/>
          <a:stretch>
            <a:fillRect/>
          </a:stretch>
        </p:blipFill>
        <p:spPr>
          <a:xfrm>
            <a:off x="4904710" y="3493102"/>
            <a:ext cx="3115656" cy="3071147"/>
          </a:xfrm>
          <a:prstGeom prst="rect">
            <a:avLst/>
          </a:prstGeom>
        </p:spPr>
      </p:pic>
      <p:pic>
        <p:nvPicPr>
          <p:cNvPr id="7" name="Picture 6"/>
          <p:cNvPicPr>
            <a:picLocks noChangeAspect="1"/>
          </p:cNvPicPr>
          <p:nvPr/>
        </p:nvPicPr>
        <p:blipFill>
          <a:blip r:embed="rId6"/>
          <a:stretch>
            <a:fillRect/>
          </a:stretch>
        </p:blipFill>
        <p:spPr>
          <a:xfrm>
            <a:off x="8769094" y="136396"/>
            <a:ext cx="3004747" cy="2799878"/>
          </a:xfrm>
          <a:prstGeom prst="rect">
            <a:avLst/>
          </a:prstGeom>
        </p:spPr>
      </p:pic>
    </p:spTree>
    <p:extLst>
      <p:ext uri="{BB962C8B-B14F-4D97-AF65-F5344CB8AC3E}">
        <p14:creationId xmlns:p14="http://schemas.microsoft.com/office/powerpoint/2010/main" val="748362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SNAPCHAT</a:t>
            </a:r>
            <a:endParaRPr lang="en-US" dirty="0"/>
          </a:p>
        </p:txBody>
      </p:sp>
      <p:pic>
        <p:nvPicPr>
          <p:cNvPr id="3" name="Picture 2"/>
          <p:cNvPicPr>
            <a:picLocks noChangeAspect="1"/>
          </p:cNvPicPr>
          <p:nvPr/>
        </p:nvPicPr>
        <p:blipFill>
          <a:blip r:embed="rId2"/>
          <a:stretch>
            <a:fillRect/>
          </a:stretch>
        </p:blipFill>
        <p:spPr>
          <a:xfrm>
            <a:off x="6969009" y="585216"/>
            <a:ext cx="3305366" cy="5870390"/>
          </a:xfrm>
          <a:prstGeom prst="rect">
            <a:avLst/>
          </a:prstGeom>
        </p:spPr>
      </p:pic>
      <p:pic>
        <p:nvPicPr>
          <p:cNvPr id="4" name="Picture 3"/>
          <p:cNvPicPr>
            <a:picLocks noChangeAspect="1"/>
          </p:cNvPicPr>
          <p:nvPr/>
        </p:nvPicPr>
        <p:blipFill rotWithShape="1">
          <a:blip r:embed="rId3"/>
          <a:srcRect l="32637"/>
          <a:stretch/>
        </p:blipFill>
        <p:spPr>
          <a:xfrm>
            <a:off x="1423917" y="2502773"/>
            <a:ext cx="4460247" cy="3188746"/>
          </a:xfrm>
          <a:prstGeom prst="rect">
            <a:avLst/>
          </a:prstGeom>
        </p:spPr>
      </p:pic>
    </p:spTree>
    <p:extLst>
      <p:ext uri="{BB962C8B-B14F-4D97-AF65-F5344CB8AC3E}">
        <p14:creationId xmlns:p14="http://schemas.microsoft.com/office/powerpoint/2010/main" val="1008811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68"/>
          <a:stretch/>
        </p:blipFill>
        <p:spPr>
          <a:xfrm>
            <a:off x="3432500" y="175438"/>
            <a:ext cx="5327000" cy="6507125"/>
          </a:xfrm>
          <a:prstGeom prst="rect">
            <a:avLst/>
          </a:prstGeom>
        </p:spPr>
      </p:pic>
    </p:spTree>
    <p:extLst>
      <p:ext uri="{BB962C8B-B14F-4D97-AF65-F5344CB8AC3E}">
        <p14:creationId xmlns:p14="http://schemas.microsoft.com/office/powerpoint/2010/main" val="852772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496" y="154253"/>
            <a:ext cx="8867008" cy="6549494"/>
          </a:xfrm>
          <a:prstGeom prst="rect">
            <a:avLst/>
          </a:prstGeom>
        </p:spPr>
      </p:pic>
    </p:spTree>
    <p:extLst>
      <p:ext uri="{BB962C8B-B14F-4D97-AF65-F5344CB8AC3E}">
        <p14:creationId xmlns:p14="http://schemas.microsoft.com/office/powerpoint/2010/main" val="1002375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1371" y="4657664"/>
            <a:ext cx="2372329" cy="1897863"/>
          </a:xfrm>
          <a:prstGeom prst="rect">
            <a:avLst/>
          </a:prstGeom>
        </p:spPr>
      </p:pic>
    </p:spTree>
    <p:extLst>
      <p:ext uri="{BB962C8B-B14F-4D97-AF65-F5344CB8AC3E}">
        <p14:creationId xmlns:p14="http://schemas.microsoft.com/office/powerpoint/2010/main" val="1795765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CONTINUED</a:t>
            </a:r>
            <a:endParaRPr lang="en-US" dirty="0"/>
          </a:p>
        </p:txBody>
      </p:sp>
      <p:sp>
        <p:nvSpPr>
          <p:cNvPr id="3" name="Content Placeholder 2"/>
          <p:cNvSpPr>
            <a:spLocks noGrp="1"/>
          </p:cNvSpPr>
          <p:nvPr>
            <p:ph sz="half" idx="1"/>
          </p:nvPr>
        </p:nvSpPr>
        <p:spPr/>
        <p:txBody>
          <a:bodyPr>
            <a:normAutofit fontScale="85000" lnSpcReduction="20000"/>
          </a:bodyPr>
          <a:lstStyle/>
          <a:p>
            <a:r>
              <a:rPr lang="en-US" b="1" dirty="0"/>
              <a:t>9.67/10 on willingness to recommend</a:t>
            </a:r>
            <a:endParaRPr lang="en-US" dirty="0"/>
          </a:p>
          <a:p>
            <a:r>
              <a:rPr lang="en-US" dirty="0"/>
              <a:t> </a:t>
            </a:r>
          </a:p>
          <a:p>
            <a:r>
              <a:rPr lang="en-US" dirty="0"/>
              <a:t>“I cannot wait to share this with all Rice parents.”</a:t>
            </a:r>
          </a:p>
          <a:p>
            <a:r>
              <a:rPr lang="en-US" dirty="0"/>
              <a:t> </a:t>
            </a:r>
          </a:p>
          <a:p>
            <a:r>
              <a:rPr lang="en-US" dirty="0"/>
              <a:t>“I like the idea of </a:t>
            </a:r>
            <a:r>
              <a:rPr lang="en-US" dirty="0" err="1"/>
              <a:t>Sallyportal</a:t>
            </a:r>
            <a:r>
              <a:rPr lang="en-US" dirty="0"/>
              <a:t> and need to figure out how my group can be helpful.”</a:t>
            </a:r>
          </a:p>
          <a:p>
            <a:r>
              <a:rPr lang="en-US" dirty="0"/>
              <a:t> </a:t>
            </a:r>
          </a:p>
          <a:p>
            <a:r>
              <a:rPr lang="en-US" dirty="0"/>
              <a:t>“The </a:t>
            </a:r>
            <a:r>
              <a:rPr lang="en-US" dirty="0" err="1"/>
              <a:t>Sallyportal</a:t>
            </a:r>
            <a:r>
              <a:rPr lang="en-US" dirty="0"/>
              <a:t> should be a critical tool for alumni and students, and it seems to me that all the necessary elements of that tool are here. We just need to optimize the interface and get as many people as possible to use it</a:t>
            </a:r>
            <a:r>
              <a:rPr lang="en-US" dirty="0" smtClean="0"/>
              <a:t>.”</a:t>
            </a:r>
            <a:endParaRPr lang="en-US" dirty="0"/>
          </a:p>
        </p:txBody>
      </p:sp>
      <p:sp>
        <p:nvSpPr>
          <p:cNvPr id="4" name="Content Placeholder 3"/>
          <p:cNvSpPr>
            <a:spLocks noGrp="1"/>
          </p:cNvSpPr>
          <p:nvPr>
            <p:ph sz="half" idx="2"/>
          </p:nvPr>
        </p:nvSpPr>
        <p:spPr/>
        <p:txBody>
          <a:bodyPr>
            <a:normAutofit fontScale="85000" lnSpcReduction="20000"/>
          </a:bodyPr>
          <a:lstStyle/>
          <a:p>
            <a:r>
              <a:rPr lang="en-US" b="1" dirty="0"/>
              <a:t>Top reasons for coming back to </a:t>
            </a:r>
            <a:r>
              <a:rPr lang="en-US" b="1" dirty="0" err="1"/>
              <a:t>Sallyportal</a:t>
            </a:r>
            <a:r>
              <a:rPr lang="en-US" b="1" dirty="0"/>
              <a:t>:</a:t>
            </a:r>
            <a:endParaRPr lang="en-US" dirty="0"/>
          </a:p>
          <a:p>
            <a:r>
              <a:rPr lang="en-US" dirty="0"/>
              <a:t> </a:t>
            </a:r>
          </a:p>
          <a:p>
            <a:pPr lvl="0"/>
            <a:r>
              <a:rPr lang="en-US" dirty="0"/>
              <a:t>Mentor Rice students and young alumni</a:t>
            </a:r>
          </a:p>
          <a:p>
            <a:pPr lvl="0"/>
            <a:r>
              <a:rPr lang="en-US" dirty="0"/>
              <a:t>Help build a stronger Rice network</a:t>
            </a:r>
          </a:p>
          <a:p>
            <a:pPr lvl="0"/>
            <a:r>
              <a:rPr lang="en-US" dirty="0"/>
              <a:t>Get to know other Rice alumni and parents in my area</a:t>
            </a:r>
          </a:p>
          <a:p>
            <a:pPr lvl="0"/>
            <a:r>
              <a:rPr lang="en-US" dirty="0"/>
              <a:t>Get access to events or volunteer opportunities related to professional development</a:t>
            </a:r>
          </a:p>
          <a:p>
            <a:pPr lvl="0"/>
            <a:r>
              <a:rPr lang="en-US" dirty="0"/>
              <a:t>Look for job opportunities posted to the message </a:t>
            </a:r>
            <a:r>
              <a:rPr lang="en-US" dirty="0" smtClean="0"/>
              <a:t>board</a:t>
            </a:r>
            <a:endParaRPr lang="en-US" dirty="0"/>
          </a:p>
        </p:txBody>
      </p:sp>
    </p:spTree>
    <p:extLst>
      <p:ext uri="{BB962C8B-B14F-4D97-AF65-F5344CB8AC3E}">
        <p14:creationId xmlns:p14="http://schemas.microsoft.com/office/powerpoint/2010/main" val="111706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Web</a:t>
            </a:r>
            <a:endParaRPr lang="en-US" dirty="0"/>
          </a:p>
        </p:txBody>
      </p:sp>
      <p:pic>
        <p:nvPicPr>
          <p:cNvPr id="5" name="Picture 4"/>
          <p:cNvPicPr>
            <a:picLocks noChangeAspect="1"/>
          </p:cNvPicPr>
          <p:nvPr/>
        </p:nvPicPr>
        <p:blipFill>
          <a:blip r:embed="rId2"/>
          <a:stretch>
            <a:fillRect/>
          </a:stretch>
        </p:blipFill>
        <p:spPr>
          <a:xfrm>
            <a:off x="8585860" y="5483934"/>
            <a:ext cx="2765680" cy="415445"/>
          </a:xfrm>
          <a:prstGeom prst="rect">
            <a:avLst/>
          </a:prstGeom>
        </p:spPr>
      </p:pic>
    </p:spTree>
    <p:extLst>
      <p:ext uri="{BB962C8B-B14F-4D97-AF65-F5344CB8AC3E}">
        <p14:creationId xmlns:p14="http://schemas.microsoft.com/office/powerpoint/2010/main" val="409615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1959" y="2084832"/>
            <a:ext cx="8127999" cy="4572000"/>
          </a:xfrm>
          <a:prstGeom prst="rect">
            <a:avLst/>
          </a:prstGeom>
        </p:spPr>
      </p:pic>
      <p:sp>
        <p:nvSpPr>
          <p:cNvPr id="3" name="Title 2"/>
          <p:cNvSpPr>
            <a:spLocks noGrp="1"/>
          </p:cNvSpPr>
          <p:nvPr>
            <p:ph type="title"/>
          </p:nvPr>
        </p:nvSpPr>
        <p:spPr/>
        <p:txBody>
          <a:bodyPr/>
          <a:lstStyle/>
          <a:p>
            <a:r>
              <a:rPr lang="en-US" dirty="0" smtClean="0"/>
              <a:t>Homepage</a:t>
            </a:r>
            <a:endParaRPr lang="en-US" dirty="0"/>
          </a:p>
        </p:txBody>
      </p:sp>
    </p:spTree>
    <p:extLst>
      <p:ext uri="{BB962C8B-B14F-4D97-AF65-F5344CB8AC3E}">
        <p14:creationId xmlns:p14="http://schemas.microsoft.com/office/powerpoint/2010/main" val="101008913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ysClr val="windowText" lastClr="000000"/>
      </a:dk1>
      <a:lt1>
        <a:sysClr val="window" lastClr="FFFFFF"/>
      </a:lt1>
      <a:dk2>
        <a:srgbClr val="1F497D"/>
      </a:dk2>
      <a:lt2>
        <a:srgbClr val="EEECE1"/>
      </a:lt2>
      <a:accent1>
        <a:srgbClr val="4F81BD"/>
      </a:accent1>
      <a:accent2>
        <a:srgbClr val="5E6062"/>
      </a:accent2>
      <a:accent3>
        <a:srgbClr val="00246A"/>
      </a:accent3>
      <a:accent4>
        <a:srgbClr val="8064A2"/>
      </a:accent4>
      <a:accent5>
        <a:srgbClr val="4BACC6"/>
      </a:accent5>
      <a:accent6>
        <a:srgbClr val="F79646"/>
      </a:accent6>
      <a:hlink>
        <a:srgbClr val="0000FF"/>
      </a:hlink>
      <a:folHlink>
        <a:srgbClr val="800080"/>
      </a:folHlink>
    </a:clrScheme>
    <a:fontScheme name="Custom 2">
      <a:majorFont>
        <a:latin typeface="Gill Sans MT"/>
        <a:ea typeface=""/>
        <a:cs typeface=""/>
      </a:majorFont>
      <a:minorFont>
        <a:latin typeface="Gill Sans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263</TotalTime>
  <Words>593</Words>
  <Application>Microsoft Office PowerPoint</Application>
  <PresentationFormat>Widescreen</PresentationFormat>
  <Paragraphs>145</Paragraphs>
  <Slides>67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Calibri</vt:lpstr>
      <vt:lpstr>Gill Sans MT</vt:lpstr>
      <vt:lpstr>Tw Cen MT</vt:lpstr>
      <vt:lpstr>Wingdings 3</vt:lpstr>
      <vt:lpstr>Integral</vt:lpstr>
      <vt:lpstr>PowerPoint Presentation</vt:lpstr>
      <vt:lpstr>TABLE OF CONTENTS</vt:lpstr>
      <vt:lpstr>Planning</vt:lpstr>
      <vt:lpstr>Early concept</vt:lpstr>
      <vt:lpstr>COMMunications </vt:lpstr>
      <vt:lpstr>USER SURVEY INITIAL INSIGHTS FROM 08/24/16 SURVEY</vt:lpstr>
      <vt:lpstr>SURVEY CONTINUED</vt:lpstr>
      <vt:lpstr>Web</vt:lpstr>
      <vt:lpstr>Homepage</vt:lpstr>
      <vt:lpstr>Dashboard</vt:lpstr>
      <vt:lpstr>Video</vt:lpstr>
      <vt:lpstr>outreach</vt:lpstr>
      <vt:lpstr>POSTCARD</vt:lpstr>
      <vt:lpstr>Faces of sallyportal</vt:lpstr>
      <vt:lpstr>PowerPoint Presentation</vt:lpstr>
      <vt:lpstr>POSTER</vt:lpstr>
      <vt:lpstr>TAKE AWAY CARD (PRINT)</vt:lpstr>
      <vt:lpstr>PowerPoint Presentation</vt:lpstr>
      <vt:lpstr>PowerPoint Presentation</vt:lpstr>
      <vt:lpstr>PowerPoint Presentation</vt:lpstr>
      <vt:lpstr>PowerPoint Presentation</vt:lpstr>
      <vt:lpstr>PowerPoint Presentation</vt:lpstr>
      <vt:lpstr>PowerPoint Presentation</vt:lpstr>
      <vt:lpstr>Launch Day</vt:lpstr>
      <vt:lpstr>PowerPoint Presentation</vt:lpstr>
      <vt:lpstr>Email &amp;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Sallyportal Monthly Newsletter Launched January 2017</vt:lpstr>
      <vt:lpstr>PowerPoint Presentation</vt:lpstr>
      <vt:lpstr>PowerPoint Presentation</vt:lpstr>
      <vt:lpstr>Social Media</vt:lpstr>
      <vt:lpstr>PowerPoint Presentation</vt:lpstr>
      <vt:lpstr>PowerPoint Presentation</vt:lpstr>
      <vt:lpstr>PowerPoint Presentation</vt:lpstr>
      <vt:lpstr>INSTAGRAM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TWITTER</vt:lpstr>
      <vt:lpstr>FACEBOOK</vt:lpstr>
      <vt:lpstr>SNAPCHAT</vt:lpstr>
      <vt:lpstr>PowerPoint Presentation</vt:lpstr>
      <vt:lpstr>PowerPoint Presentation</vt:lpstr>
      <vt:lpstr>THANK YOU</vt:lpstr>
    </vt:vector>
  </TitlesOfParts>
  <Company>Rice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 Farshchi</dc:creator>
  <cp:lastModifiedBy>Stefanie Fisher</cp:lastModifiedBy>
  <cp:revision>26</cp:revision>
  <dcterms:created xsi:type="dcterms:W3CDTF">2017-03-07T16:03:19Z</dcterms:created>
  <dcterms:modified xsi:type="dcterms:W3CDTF">2019-04-11T16:30:51Z</dcterms:modified>
</cp:coreProperties>
</file>