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58" r:id="rId4"/>
    <p:sldId id="311" r:id="rId5"/>
    <p:sldId id="312" r:id="rId6"/>
    <p:sldId id="313" r:id="rId7"/>
    <p:sldId id="259" r:id="rId8"/>
    <p:sldId id="296" r:id="rId9"/>
    <p:sldId id="297" r:id="rId10"/>
    <p:sldId id="298" r:id="rId11"/>
    <p:sldId id="299" r:id="rId12"/>
    <p:sldId id="300" r:id="rId13"/>
    <p:sldId id="301" r:id="rId14"/>
    <p:sldId id="266" r:id="rId15"/>
    <p:sldId id="302" r:id="rId16"/>
    <p:sldId id="260" r:id="rId17"/>
    <p:sldId id="272" r:id="rId18"/>
    <p:sldId id="270" r:id="rId19"/>
    <p:sldId id="271" r:id="rId20"/>
    <p:sldId id="304" r:id="rId21"/>
    <p:sldId id="305" r:id="rId22"/>
    <p:sldId id="306" r:id="rId23"/>
    <p:sldId id="307" r:id="rId24"/>
    <p:sldId id="308" r:id="rId25"/>
    <p:sldId id="310" r:id="rId26"/>
    <p:sldId id="309" r:id="rId27"/>
    <p:sldId id="262" r:id="rId28"/>
    <p:sldId id="267" r:id="rId29"/>
    <p:sldId id="268" r:id="rId30"/>
    <p:sldId id="265" r:id="rId31"/>
    <p:sldId id="263" r:id="rId32"/>
    <p:sldId id="264" r:id="rId33"/>
    <p:sldId id="274" r:id="rId34"/>
    <p:sldId id="293" r:id="rId35"/>
    <p:sldId id="303" r:id="rId36"/>
    <p:sldId id="277" r:id="rId37"/>
    <p:sldId id="278" r:id="rId38"/>
    <p:sldId id="279" r:id="rId39"/>
    <p:sldId id="280" r:id="rId40"/>
    <p:sldId id="282" r:id="rId41"/>
    <p:sldId id="291" r:id="rId42"/>
    <p:sldId id="283" r:id="rId43"/>
    <p:sldId id="292" r:id="rId44"/>
    <p:sldId id="284" r:id="rId45"/>
    <p:sldId id="285" r:id="rId46"/>
    <p:sldId id="286" r:id="rId47"/>
    <p:sldId id="288" r:id="rId48"/>
    <p:sldId id="289" r:id="rId49"/>
    <p:sldId id="290" r:id="rId50"/>
    <p:sldId id="276" r:id="rId51"/>
    <p:sldId id="281" r:id="rId52"/>
    <p:sldId id="295" r:id="rId53"/>
    <p:sldId id="314"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napToGrid="0">
      <p:cViewPr varScale="1">
        <p:scale>
          <a:sx n="108" d="100"/>
          <a:sy n="108" d="100"/>
        </p:scale>
        <p:origin x="71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00D09DBB-B879-45DF-B2D7-E10172758695}" type="datetimeFigureOut">
              <a:rPr lang="en-US" smtClean="0"/>
              <a:t>4/10/2019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881D9A-103F-4898-B4F8-6E13A7B82EAE}" type="slidenum">
              <a:rPr lang="en-US" smtClean="0"/>
              <a:t>‹#›</a:t>
            </a:fld>
            <a:endParaRPr lang="en-US"/>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1351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0D09DBB-B879-45DF-B2D7-E10172758695}" type="datetimeFigureOut">
              <a:rPr lang="en-US" smtClean="0"/>
              <a:t>4/10/2019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881D9A-103F-4898-B4F8-6E13A7B82EAE}" type="slidenum">
              <a:rPr lang="en-US" smtClean="0"/>
              <a:t>‹#›</a:t>
            </a:fld>
            <a:endParaRPr lang="en-US"/>
          </a:p>
        </p:txBody>
      </p:sp>
    </p:spTree>
    <p:extLst>
      <p:ext uri="{BB962C8B-B14F-4D97-AF65-F5344CB8AC3E}">
        <p14:creationId xmlns:p14="http://schemas.microsoft.com/office/powerpoint/2010/main" val="3410984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0D09DBB-B879-45DF-B2D7-E10172758695}" type="datetimeFigureOut">
              <a:rPr lang="en-US" smtClean="0"/>
              <a:t>4/10/2019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881D9A-103F-4898-B4F8-6E13A7B82EAE}"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3921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0D09DBB-B879-45DF-B2D7-E10172758695}" type="datetimeFigureOut">
              <a:rPr lang="en-US" smtClean="0"/>
              <a:t>4/10/2019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881D9A-103F-4898-B4F8-6E13A7B82EAE}" type="slidenum">
              <a:rPr lang="en-US" smtClean="0"/>
              <a:t>‹#›</a:t>
            </a:fld>
            <a:endParaRPr lang="en-US"/>
          </a:p>
        </p:txBody>
      </p:sp>
    </p:spTree>
    <p:extLst>
      <p:ext uri="{BB962C8B-B14F-4D97-AF65-F5344CB8AC3E}">
        <p14:creationId xmlns:p14="http://schemas.microsoft.com/office/powerpoint/2010/main" val="3533413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D09DBB-B879-45DF-B2D7-E10172758695}" type="datetimeFigureOut">
              <a:rPr lang="en-US" smtClean="0"/>
              <a:t>4/10/2019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881D9A-103F-4898-B4F8-6E13A7B82EAE}" type="slidenum">
              <a:rPr lang="en-US" smtClean="0"/>
              <a:t>‹#›</a:t>
            </a:fld>
            <a:endParaRPr lang="en-US"/>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2582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0D09DBB-B879-45DF-B2D7-E10172758695}" type="datetimeFigureOut">
              <a:rPr lang="en-US" smtClean="0"/>
              <a:t>4/10/2019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881D9A-103F-4898-B4F8-6E13A7B82EAE}" type="slidenum">
              <a:rPr lang="en-US" smtClean="0"/>
              <a:t>‹#›</a:t>
            </a:fld>
            <a:endParaRPr lang="en-US"/>
          </a:p>
        </p:txBody>
      </p:sp>
    </p:spTree>
    <p:extLst>
      <p:ext uri="{BB962C8B-B14F-4D97-AF65-F5344CB8AC3E}">
        <p14:creationId xmlns:p14="http://schemas.microsoft.com/office/powerpoint/2010/main" val="1942887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Click to edit Master text styles</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0D09DBB-B879-45DF-B2D7-E10172758695}" type="datetimeFigureOut">
              <a:rPr lang="en-US" smtClean="0"/>
              <a:t>4/10/2019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881D9A-103F-4898-B4F8-6E13A7B82EAE}" type="slidenum">
              <a:rPr lang="en-US" smtClean="0"/>
              <a:t>‹#›</a:t>
            </a:fld>
            <a:endParaRPr lang="en-US"/>
          </a:p>
        </p:txBody>
      </p:sp>
    </p:spTree>
    <p:extLst>
      <p:ext uri="{BB962C8B-B14F-4D97-AF65-F5344CB8AC3E}">
        <p14:creationId xmlns:p14="http://schemas.microsoft.com/office/powerpoint/2010/main" val="4257029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0D09DBB-B879-45DF-B2D7-E10172758695}" type="datetimeFigureOut">
              <a:rPr lang="en-US" smtClean="0"/>
              <a:t>4/10/2019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881D9A-103F-4898-B4F8-6E13A7B82EAE}" type="slidenum">
              <a:rPr lang="en-US" smtClean="0"/>
              <a:t>‹#›</a:t>
            </a:fld>
            <a:endParaRPr lang="en-US"/>
          </a:p>
        </p:txBody>
      </p:sp>
    </p:spTree>
    <p:extLst>
      <p:ext uri="{BB962C8B-B14F-4D97-AF65-F5344CB8AC3E}">
        <p14:creationId xmlns:p14="http://schemas.microsoft.com/office/powerpoint/2010/main" val="3680248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D09DBB-B879-45DF-B2D7-E10172758695}" type="datetimeFigureOut">
              <a:rPr lang="en-US" smtClean="0"/>
              <a:t>4/10/2019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881D9A-103F-4898-B4F8-6E13A7B82EAE}" type="slidenum">
              <a:rPr lang="en-US" smtClean="0"/>
              <a:t>‹#›</a:t>
            </a:fld>
            <a:endParaRPr lang="en-US"/>
          </a:p>
        </p:txBody>
      </p:sp>
    </p:spTree>
    <p:extLst>
      <p:ext uri="{BB962C8B-B14F-4D97-AF65-F5344CB8AC3E}">
        <p14:creationId xmlns:p14="http://schemas.microsoft.com/office/powerpoint/2010/main" val="1837800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D09DBB-B879-45DF-B2D7-E10172758695}" type="datetimeFigureOut">
              <a:rPr lang="en-US" smtClean="0"/>
              <a:t>4/10/2019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881D9A-103F-4898-B4F8-6E13A7B82EAE}" type="slidenum">
              <a:rPr lang="en-US" smtClean="0"/>
              <a:t>‹#›</a:t>
            </a:fld>
            <a:endParaRPr lang="en-US"/>
          </a:p>
        </p:txBody>
      </p:sp>
    </p:spTree>
    <p:extLst>
      <p:ext uri="{BB962C8B-B14F-4D97-AF65-F5344CB8AC3E}">
        <p14:creationId xmlns:p14="http://schemas.microsoft.com/office/powerpoint/2010/main" val="2185418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D09DBB-B879-45DF-B2D7-E10172758695}" type="datetimeFigureOut">
              <a:rPr lang="en-US" smtClean="0"/>
              <a:t>4/10/2019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881D9A-103F-4898-B4F8-6E13A7B82EAE}" type="slidenum">
              <a:rPr lang="en-US" smtClean="0"/>
              <a:t>‹#›</a:t>
            </a:fld>
            <a:endParaRPr lang="en-US"/>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5482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00D09DBB-B879-45DF-B2D7-E10172758695}" type="datetimeFigureOut">
              <a:rPr lang="en-US" smtClean="0"/>
              <a:t>4/10/2019</a:t>
            </a:fld>
            <a:endParaRPr lang="en-US"/>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en-US"/>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49881D9A-103F-4898-B4F8-6E13A7B82EAE}"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764599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8" Type="http://schemas.openxmlformats.org/officeDocument/2006/relationships/image" Target="../media/image77.jpg"/><Relationship Id="rId13" Type="http://schemas.openxmlformats.org/officeDocument/2006/relationships/image" Target="../media/image82.jpg"/><Relationship Id="rId3" Type="http://schemas.openxmlformats.org/officeDocument/2006/relationships/image" Target="../media/image72.jpg"/><Relationship Id="rId7" Type="http://schemas.openxmlformats.org/officeDocument/2006/relationships/image" Target="../media/image76.jpg"/><Relationship Id="rId12" Type="http://schemas.openxmlformats.org/officeDocument/2006/relationships/image" Target="../media/image81.jpg"/><Relationship Id="rId2" Type="http://schemas.openxmlformats.org/officeDocument/2006/relationships/image" Target="../media/image71.jpg"/><Relationship Id="rId1" Type="http://schemas.openxmlformats.org/officeDocument/2006/relationships/slideLayout" Target="../slideLayouts/slideLayout6.xml"/><Relationship Id="rId6" Type="http://schemas.openxmlformats.org/officeDocument/2006/relationships/image" Target="../media/image75.jpg"/><Relationship Id="rId11" Type="http://schemas.openxmlformats.org/officeDocument/2006/relationships/image" Target="../media/image80.jpg"/><Relationship Id="rId5" Type="http://schemas.openxmlformats.org/officeDocument/2006/relationships/image" Target="../media/image74.jpg"/><Relationship Id="rId10" Type="http://schemas.openxmlformats.org/officeDocument/2006/relationships/image" Target="../media/image79.jpg"/><Relationship Id="rId4" Type="http://schemas.openxmlformats.org/officeDocument/2006/relationships/image" Target="../media/image73.jpg"/><Relationship Id="rId9" Type="http://schemas.openxmlformats.org/officeDocument/2006/relationships/image" Target="../media/image78.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7670" y="5128971"/>
            <a:ext cx="7772400" cy="1463040"/>
          </a:xfrm>
        </p:spPr>
        <p:txBody>
          <a:bodyPr>
            <a:normAutofit/>
          </a:bodyPr>
          <a:lstStyle/>
          <a:p>
            <a:r>
              <a:rPr lang="en-US" sz="4400" b="1" dirty="0" smtClean="0"/>
              <a:t>2017 CASE Circle of Excellence</a:t>
            </a:r>
            <a:endParaRPr lang="en-US" sz="4400" b="1" dirty="0"/>
          </a:p>
        </p:txBody>
      </p:sp>
      <p:sp>
        <p:nvSpPr>
          <p:cNvPr id="3" name="Subtitle 2"/>
          <p:cNvSpPr>
            <a:spLocks noGrp="1"/>
          </p:cNvSpPr>
          <p:nvPr>
            <p:ph type="subTitle" idx="1"/>
          </p:nvPr>
        </p:nvSpPr>
        <p:spPr>
          <a:xfrm>
            <a:off x="8585835" y="5014671"/>
            <a:ext cx="3200400" cy="1463040"/>
          </a:xfrm>
        </p:spPr>
        <p:txBody>
          <a:bodyPr/>
          <a:lstStyle/>
          <a:p>
            <a:r>
              <a:rPr lang="en-US" dirty="0" smtClean="0"/>
              <a:t>Rice University</a:t>
            </a:r>
          </a:p>
        </p:txBody>
      </p:sp>
      <p:pic>
        <p:nvPicPr>
          <p:cNvPr id="4" name="Picture 3"/>
          <p:cNvPicPr>
            <a:picLocks noChangeAspect="1"/>
          </p:cNvPicPr>
          <p:nvPr/>
        </p:nvPicPr>
        <p:blipFill rotWithShape="1">
          <a:blip r:embed="rId2"/>
          <a:srcRect l="544"/>
          <a:stretch/>
        </p:blipFill>
        <p:spPr>
          <a:xfrm>
            <a:off x="0" y="-43104"/>
            <a:ext cx="12192000" cy="5172075"/>
          </a:xfrm>
          <a:prstGeom prst="rect">
            <a:avLst/>
          </a:prstGeom>
        </p:spPr>
      </p:pic>
    </p:spTree>
    <p:extLst>
      <p:ext uri="{BB962C8B-B14F-4D97-AF65-F5344CB8AC3E}">
        <p14:creationId xmlns:p14="http://schemas.microsoft.com/office/powerpoint/2010/main" val="28405770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9323" y="0"/>
            <a:ext cx="5334000" cy="7010400"/>
          </a:xfrm>
          <a:prstGeom prst="rect">
            <a:avLst/>
          </a:prstGeom>
        </p:spPr>
      </p:pic>
      <p:pic>
        <p:nvPicPr>
          <p:cNvPr id="3" name="Picture 2"/>
          <p:cNvPicPr>
            <a:picLocks noChangeAspect="1"/>
          </p:cNvPicPr>
          <p:nvPr/>
        </p:nvPicPr>
        <p:blipFill>
          <a:blip r:embed="rId3"/>
          <a:stretch>
            <a:fillRect/>
          </a:stretch>
        </p:blipFill>
        <p:spPr>
          <a:xfrm>
            <a:off x="6391120" y="28575"/>
            <a:ext cx="5191125" cy="6800850"/>
          </a:xfrm>
          <a:prstGeom prst="rect">
            <a:avLst/>
          </a:prstGeom>
        </p:spPr>
      </p:pic>
    </p:spTree>
    <p:extLst>
      <p:ext uri="{BB962C8B-B14F-4D97-AF65-F5344CB8AC3E}">
        <p14:creationId xmlns:p14="http://schemas.microsoft.com/office/powerpoint/2010/main" val="189784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30022" y="147483"/>
            <a:ext cx="4211753" cy="6598981"/>
          </a:xfrm>
          <a:prstGeom prst="rect">
            <a:avLst/>
          </a:prstGeom>
        </p:spPr>
      </p:pic>
    </p:spTree>
    <p:extLst>
      <p:ext uri="{BB962C8B-B14F-4D97-AF65-F5344CB8AC3E}">
        <p14:creationId xmlns:p14="http://schemas.microsoft.com/office/powerpoint/2010/main" val="1862523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96700" y="309716"/>
            <a:ext cx="3582661" cy="6393272"/>
          </a:xfrm>
          <a:prstGeom prst="rect">
            <a:avLst/>
          </a:prstGeom>
        </p:spPr>
      </p:pic>
      <p:pic>
        <p:nvPicPr>
          <p:cNvPr id="4" name="Picture 3"/>
          <p:cNvPicPr>
            <a:picLocks noChangeAspect="1"/>
          </p:cNvPicPr>
          <p:nvPr/>
        </p:nvPicPr>
        <p:blipFill>
          <a:blip r:embed="rId3"/>
          <a:stretch>
            <a:fillRect/>
          </a:stretch>
        </p:blipFill>
        <p:spPr>
          <a:xfrm>
            <a:off x="6975833" y="194033"/>
            <a:ext cx="3860773" cy="6624637"/>
          </a:xfrm>
          <a:prstGeom prst="rect">
            <a:avLst/>
          </a:prstGeom>
        </p:spPr>
      </p:pic>
    </p:spTree>
    <p:extLst>
      <p:ext uri="{BB962C8B-B14F-4D97-AF65-F5344CB8AC3E}">
        <p14:creationId xmlns:p14="http://schemas.microsoft.com/office/powerpoint/2010/main" val="2358556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7679" y="142413"/>
            <a:ext cx="4657725" cy="6543675"/>
          </a:xfrm>
          <a:prstGeom prst="rect">
            <a:avLst/>
          </a:prstGeom>
        </p:spPr>
      </p:pic>
      <p:pic>
        <p:nvPicPr>
          <p:cNvPr id="3" name="Picture 2"/>
          <p:cNvPicPr>
            <a:picLocks noChangeAspect="1"/>
          </p:cNvPicPr>
          <p:nvPr/>
        </p:nvPicPr>
        <p:blipFill>
          <a:blip r:embed="rId3"/>
          <a:stretch>
            <a:fillRect/>
          </a:stretch>
        </p:blipFill>
        <p:spPr>
          <a:xfrm>
            <a:off x="6179113" y="333526"/>
            <a:ext cx="4848225" cy="6448425"/>
          </a:xfrm>
          <a:prstGeom prst="rect">
            <a:avLst/>
          </a:prstGeom>
        </p:spPr>
      </p:pic>
    </p:spTree>
    <p:extLst>
      <p:ext uri="{BB962C8B-B14F-4D97-AF65-F5344CB8AC3E}">
        <p14:creationId xmlns:p14="http://schemas.microsoft.com/office/powerpoint/2010/main" val="881916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4000" dirty="0"/>
              <a:t>RICE MAGAZINE, FALL 2016</a:t>
            </a:r>
            <a:br>
              <a:rPr lang="en-US" sz="4000" dirty="0"/>
            </a:br>
            <a:r>
              <a:rPr lang="en-US" sz="4000" dirty="0"/>
              <a:t>HTTPS://ISSUU.COM/RICEUNIVERSITY/DOCS/FALL2016RICEMAG_ISSUU</a:t>
            </a:r>
            <a:r>
              <a:rPr lang="en-US" dirty="0"/>
              <a:t/>
            </a:r>
            <a:br>
              <a:rPr lang="en-US" dirty="0"/>
            </a:br>
            <a:endParaRPr lang="en-US"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2796337" y="1839191"/>
            <a:ext cx="3523615" cy="4572000"/>
          </a:xfrm>
          <a:prstGeom prst="rect">
            <a:avLst/>
          </a:prstGeom>
          <a:noFill/>
          <a:ln>
            <a:noFill/>
          </a:ln>
        </p:spPr>
      </p:pic>
      <p:pic>
        <p:nvPicPr>
          <p:cNvPr id="6" name="Picture 5"/>
          <p:cNvPicPr/>
          <p:nvPr/>
        </p:nvPicPr>
        <p:blipFill rotWithShape="1">
          <a:blip r:embed="rId3">
            <a:extLst>
              <a:ext uri="{28A0092B-C50C-407E-A947-70E740481C1C}">
                <a14:useLocalDpi xmlns:a14="http://schemas.microsoft.com/office/drawing/2010/main" val="0"/>
              </a:ext>
            </a:extLst>
          </a:blip>
          <a:srcRect b="2165"/>
          <a:stretch/>
        </p:blipFill>
        <p:spPr bwMode="auto">
          <a:xfrm>
            <a:off x="6528290" y="1839191"/>
            <a:ext cx="3437255" cy="4572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4953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37074" y="291439"/>
            <a:ext cx="3936206" cy="6053614"/>
          </a:xfrm>
          <a:prstGeom prst="rect">
            <a:avLst/>
          </a:prstGeom>
        </p:spPr>
      </p:pic>
      <p:pic>
        <p:nvPicPr>
          <p:cNvPr id="5" name="Picture 4"/>
          <p:cNvPicPr>
            <a:picLocks noChangeAspect="1"/>
          </p:cNvPicPr>
          <p:nvPr/>
        </p:nvPicPr>
        <p:blipFill rotWithShape="1">
          <a:blip r:embed="rId3"/>
          <a:srcRect t="5643"/>
          <a:stretch/>
        </p:blipFill>
        <p:spPr>
          <a:xfrm>
            <a:off x="6372954" y="291439"/>
            <a:ext cx="3990499" cy="5780313"/>
          </a:xfrm>
          <a:prstGeom prst="rect">
            <a:avLst/>
          </a:prstGeom>
        </p:spPr>
      </p:pic>
      <p:pic>
        <p:nvPicPr>
          <p:cNvPr id="6" name="Picture 5"/>
          <p:cNvPicPr>
            <a:picLocks noChangeAspect="1"/>
          </p:cNvPicPr>
          <p:nvPr/>
        </p:nvPicPr>
        <p:blipFill rotWithShape="1">
          <a:blip r:embed="rId4"/>
          <a:srcRect t="14672" b="56062"/>
          <a:stretch/>
        </p:blipFill>
        <p:spPr>
          <a:xfrm>
            <a:off x="6372954" y="5991517"/>
            <a:ext cx="3972401" cy="707072"/>
          </a:xfrm>
          <a:prstGeom prst="rect">
            <a:avLst/>
          </a:prstGeom>
        </p:spPr>
      </p:pic>
    </p:spTree>
    <p:extLst>
      <p:ext uri="{BB962C8B-B14F-4D97-AF65-F5344CB8AC3E}">
        <p14:creationId xmlns:p14="http://schemas.microsoft.com/office/powerpoint/2010/main" val="39707718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Email</a:t>
            </a:r>
            <a:endParaRPr lang="en-US" dirty="0"/>
          </a:p>
        </p:txBody>
      </p:sp>
      <p:pic>
        <p:nvPicPr>
          <p:cNvPr id="4" name="Picture 3"/>
          <p:cNvPicPr>
            <a:picLocks noChangeAspect="1"/>
          </p:cNvPicPr>
          <p:nvPr/>
        </p:nvPicPr>
        <p:blipFill>
          <a:blip r:embed="rId2"/>
          <a:stretch>
            <a:fillRect/>
          </a:stretch>
        </p:blipFill>
        <p:spPr>
          <a:xfrm>
            <a:off x="8650605" y="5292559"/>
            <a:ext cx="1657350" cy="638175"/>
          </a:xfrm>
          <a:prstGeom prst="rect">
            <a:avLst/>
          </a:prstGeom>
        </p:spPr>
      </p:pic>
      <p:pic>
        <p:nvPicPr>
          <p:cNvPr id="2050" name="Picture 2" descr="http://alumni.rice.edu/static/media/uploads/pages/site-elements/aruba-50years/arubagala_980x400.png"/>
          <p:cNvPicPr>
            <a:picLocks noChangeAspect="1" noChangeArrowheads="1"/>
          </p:cNvPicPr>
          <p:nvPr/>
        </p:nvPicPr>
        <p:blipFill rotWithShape="1">
          <a:blip r:embed="rId3">
            <a:extLst>
              <a:ext uri="{28A0092B-C50C-407E-A947-70E740481C1C}">
                <a14:useLocalDpi xmlns:a14="http://schemas.microsoft.com/office/drawing/2010/main" val="0"/>
              </a:ext>
            </a:extLst>
          </a:blip>
          <a:srcRect t="5512"/>
          <a:stretch/>
        </p:blipFill>
        <p:spPr bwMode="auto">
          <a:xfrm>
            <a:off x="0" y="0"/>
            <a:ext cx="12192000" cy="4702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649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092223" y="193360"/>
            <a:ext cx="4007554" cy="6471280"/>
          </a:xfrm>
          <a:prstGeom prst="rect">
            <a:avLst/>
          </a:prstGeom>
        </p:spPr>
      </p:pic>
      <p:sp>
        <p:nvSpPr>
          <p:cNvPr id="14" name="Text Placeholder 13"/>
          <p:cNvSpPr>
            <a:spLocks noGrp="1"/>
          </p:cNvSpPr>
          <p:nvPr>
            <p:ph type="body" sz="half" idx="2"/>
          </p:nvPr>
        </p:nvSpPr>
        <p:spPr/>
        <p:txBody>
          <a:bodyPr/>
          <a:lstStyle/>
          <a:p>
            <a:r>
              <a:rPr lang="en-US" dirty="0" smtClean="0"/>
              <a:t>ARUBA 50 Years Celebration</a:t>
            </a:r>
          </a:p>
          <a:p>
            <a:r>
              <a:rPr lang="en-US" dirty="0" smtClean="0"/>
              <a:t>Email 1 of 3</a:t>
            </a:r>
          </a:p>
          <a:p>
            <a:endParaRPr lang="en-US" dirty="0"/>
          </a:p>
        </p:txBody>
      </p:sp>
    </p:spTree>
    <p:extLst>
      <p:ext uri="{BB962C8B-B14F-4D97-AF65-F5344CB8AC3E}">
        <p14:creationId xmlns:p14="http://schemas.microsoft.com/office/powerpoint/2010/main" val="3011488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p:txBody>
          <a:bodyPr/>
          <a:lstStyle/>
          <a:p>
            <a:r>
              <a:rPr lang="en-US" dirty="0" smtClean="0"/>
              <a:t>ARUBA 50 Years Celebration</a:t>
            </a:r>
          </a:p>
          <a:p>
            <a:r>
              <a:rPr lang="en-US" dirty="0" smtClean="0"/>
              <a:t>Email 2 of 3</a:t>
            </a:r>
            <a:endParaRPr lang="en-US" dirty="0"/>
          </a:p>
        </p:txBody>
      </p:sp>
      <p:pic>
        <p:nvPicPr>
          <p:cNvPr id="3" name="Picture 2"/>
          <p:cNvPicPr>
            <a:picLocks noChangeAspect="1"/>
          </p:cNvPicPr>
          <p:nvPr/>
        </p:nvPicPr>
        <p:blipFill>
          <a:blip r:embed="rId2"/>
          <a:stretch>
            <a:fillRect/>
          </a:stretch>
        </p:blipFill>
        <p:spPr>
          <a:xfrm>
            <a:off x="4551338" y="205545"/>
            <a:ext cx="3089325" cy="6446910"/>
          </a:xfrm>
          <a:prstGeom prst="rect">
            <a:avLst/>
          </a:prstGeom>
        </p:spPr>
      </p:pic>
    </p:spTree>
    <p:extLst>
      <p:ext uri="{BB962C8B-B14F-4D97-AF65-F5344CB8AC3E}">
        <p14:creationId xmlns:p14="http://schemas.microsoft.com/office/powerpoint/2010/main" val="2201257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p:txBody>
          <a:bodyPr/>
          <a:lstStyle/>
          <a:p>
            <a:r>
              <a:rPr lang="en-US" dirty="0" smtClean="0"/>
              <a:t>ARUBA 50 Years Celebration</a:t>
            </a:r>
          </a:p>
          <a:p>
            <a:r>
              <a:rPr lang="en-US" dirty="0" smtClean="0"/>
              <a:t>Email 3 of 3</a:t>
            </a:r>
            <a:endParaRPr lang="en-US" dirty="0"/>
          </a:p>
        </p:txBody>
      </p:sp>
      <p:pic>
        <p:nvPicPr>
          <p:cNvPr id="5" name="Picture 4"/>
          <p:cNvPicPr>
            <a:picLocks noChangeAspect="1"/>
          </p:cNvPicPr>
          <p:nvPr/>
        </p:nvPicPr>
        <p:blipFill>
          <a:blip r:embed="rId2"/>
          <a:stretch>
            <a:fillRect/>
          </a:stretch>
        </p:blipFill>
        <p:spPr>
          <a:xfrm>
            <a:off x="4540188" y="120161"/>
            <a:ext cx="3111624" cy="6617678"/>
          </a:xfrm>
          <a:prstGeom prst="rect">
            <a:avLst/>
          </a:prstGeom>
        </p:spPr>
      </p:pic>
    </p:spTree>
    <p:extLst>
      <p:ext uri="{BB962C8B-B14F-4D97-AF65-F5344CB8AC3E}">
        <p14:creationId xmlns:p14="http://schemas.microsoft.com/office/powerpoint/2010/main" val="1191285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 of Contents</a:t>
            </a:r>
            <a:endParaRPr lang="en-US" dirty="0"/>
          </a:p>
        </p:txBody>
      </p:sp>
      <p:sp>
        <p:nvSpPr>
          <p:cNvPr id="3" name="Content Placeholder 2"/>
          <p:cNvSpPr>
            <a:spLocks noGrp="1"/>
          </p:cNvSpPr>
          <p:nvPr>
            <p:ph idx="1"/>
          </p:nvPr>
        </p:nvSpPr>
        <p:spPr/>
        <p:txBody>
          <a:bodyPr/>
          <a:lstStyle/>
          <a:p>
            <a:pPr marL="0" indent="0">
              <a:buNone/>
            </a:pPr>
            <a:r>
              <a:rPr lang="en-US" dirty="0" smtClean="0"/>
              <a:t>Planning		Slide 3</a:t>
            </a:r>
          </a:p>
          <a:p>
            <a:pPr marL="0" indent="0">
              <a:buNone/>
            </a:pPr>
            <a:r>
              <a:rPr lang="en-US" dirty="0" smtClean="0"/>
              <a:t>Outreach		Slide 7</a:t>
            </a:r>
          </a:p>
          <a:p>
            <a:pPr marL="0" indent="0">
              <a:buNone/>
            </a:pPr>
            <a:r>
              <a:rPr lang="en-US" dirty="0" smtClean="0"/>
              <a:t>Email			Slide 16</a:t>
            </a:r>
          </a:p>
          <a:p>
            <a:pPr marL="0" indent="0">
              <a:buNone/>
            </a:pPr>
            <a:r>
              <a:rPr lang="en-US" dirty="0" smtClean="0"/>
              <a:t>Web			Slide 27</a:t>
            </a:r>
          </a:p>
          <a:p>
            <a:pPr marL="0" indent="0">
              <a:buNone/>
            </a:pPr>
            <a:r>
              <a:rPr lang="en-US" dirty="0" smtClean="0"/>
              <a:t>Events			Slide 34</a:t>
            </a:r>
          </a:p>
        </p:txBody>
      </p:sp>
    </p:spTree>
    <p:extLst>
      <p:ext uri="{BB962C8B-B14F-4D97-AF65-F5344CB8AC3E}">
        <p14:creationId xmlns:p14="http://schemas.microsoft.com/office/powerpoint/2010/main" val="32663404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p:txBody>
          <a:bodyPr/>
          <a:lstStyle/>
          <a:p>
            <a:r>
              <a:rPr lang="en-US" dirty="0" smtClean="0"/>
              <a:t>ARUBA 50 Years Athletics</a:t>
            </a:r>
          </a:p>
          <a:p>
            <a:r>
              <a:rPr lang="en-US" dirty="0" smtClean="0"/>
              <a:t>Emails 1 to 3</a:t>
            </a:r>
            <a:endParaRPr lang="en-US" dirty="0"/>
          </a:p>
        </p:txBody>
      </p:sp>
      <p:pic>
        <p:nvPicPr>
          <p:cNvPr id="5" name="Picture 4"/>
          <p:cNvPicPr>
            <a:picLocks noChangeAspect="1"/>
          </p:cNvPicPr>
          <p:nvPr/>
        </p:nvPicPr>
        <p:blipFill>
          <a:blip r:embed="rId2"/>
          <a:stretch>
            <a:fillRect/>
          </a:stretch>
        </p:blipFill>
        <p:spPr>
          <a:xfrm>
            <a:off x="2544678" y="194307"/>
            <a:ext cx="2594497" cy="6388417"/>
          </a:xfrm>
          <a:prstGeom prst="rect">
            <a:avLst/>
          </a:prstGeom>
        </p:spPr>
      </p:pic>
      <p:pic>
        <p:nvPicPr>
          <p:cNvPr id="6" name="Picture 5"/>
          <p:cNvPicPr>
            <a:picLocks noChangeAspect="1"/>
          </p:cNvPicPr>
          <p:nvPr/>
        </p:nvPicPr>
        <p:blipFill rotWithShape="1">
          <a:blip r:embed="rId3"/>
          <a:srcRect t="512"/>
          <a:stretch/>
        </p:blipFill>
        <p:spPr>
          <a:xfrm>
            <a:off x="195546" y="194307"/>
            <a:ext cx="2138100" cy="6388417"/>
          </a:xfrm>
          <a:prstGeom prst="rect">
            <a:avLst/>
          </a:prstGeom>
        </p:spPr>
      </p:pic>
      <p:pic>
        <p:nvPicPr>
          <p:cNvPr id="7" name="Picture 6"/>
          <p:cNvPicPr>
            <a:picLocks noChangeAspect="1"/>
          </p:cNvPicPr>
          <p:nvPr/>
        </p:nvPicPr>
        <p:blipFill>
          <a:blip r:embed="rId4"/>
          <a:stretch>
            <a:fillRect/>
          </a:stretch>
        </p:blipFill>
        <p:spPr>
          <a:xfrm>
            <a:off x="5350207" y="178353"/>
            <a:ext cx="2585138" cy="6420325"/>
          </a:xfrm>
          <a:prstGeom prst="rect">
            <a:avLst/>
          </a:prstGeom>
        </p:spPr>
      </p:pic>
    </p:spTree>
    <p:extLst>
      <p:ext uri="{BB962C8B-B14F-4D97-AF65-F5344CB8AC3E}">
        <p14:creationId xmlns:p14="http://schemas.microsoft.com/office/powerpoint/2010/main" val="2064255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p:txBody>
          <a:bodyPr/>
          <a:lstStyle/>
          <a:p>
            <a:r>
              <a:rPr lang="en-US" dirty="0" smtClean="0"/>
              <a:t>ARUBA Gala</a:t>
            </a:r>
          </a:p>
          <a:p>
            <a:r>
              <a:rPr lang="en-US" dirty="0" smtClean="0"/>
              <a:t>Email 1 of 5</a:t>
            </a:r>
            <a:endParaRPr lang="en-US" dirty="0"/>
          </a:p>
        </p:txBody>
      </p:sp>
      <p:pic>
        <p:nvPicPr>
          <p:cNvPr id="5" name="Picture 4"/>
          <p:cNvPicPr>
            <a:picLocks noChangeAspect="1"/>
          </p:cNvPicPr>
          <p:nvPr/>
        </p:nvPicPr>
        <p:blipFill>
          <a:blip r:embed="rId2"/>
          <a:stretch>
            <a:fillRect/>
          </a:stretch>
        </p:blipFill>
        <p:spPr>
          <a:xfrm>
            <a:off x="4643437" y="223837"/>
            <a:ext cx="2905125" cy="6410325"/>
          </a:xfrm>
          <a:prstGeom prst="rect">
            <a:avLst/>
          </a:prstGeom>
        </p:spPr>
      </p:pic>
    </p:spTree>
    <p:extLst>
      <p:ext uri="{BB962C8B-B14F-4D97-AF65-F5344CB8AC3E}">
        <p14:creationId xmlns:p14="http://schemas.microsoft.com/office/powerpoint/2010/main" val="39044124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p:txBody>
          <a:bodyPr/>
          <a:lstStyle/>
          <a:p>
            <a:r>
              <a:rPr lang="en-US" dirty="0" smtClean="0"/>
              <a:t>ARUBA Gala</a:t>
            </a:r>
          </a:p>
          <a:p>
            <a:r>
              <a:rPr lang="en-US" dirty="0" smtClean="0"/>
              <a:t>Email 2 of 5</a:t>
            </a:r>
            <a:endParaRPr lang="en-US" dirty="0"/>
          </a:p>
        </p:txBody>
      </p:sp>
      <p:pic>
        <p:nvPicPr>
          <p:cNvPr id="5" name="Picture 4"/>
          <p:cNvPicPr>
            <a:picLocks noChangeAspect="1"/>
          </p:cNvPicPr>
          <p:nvPr/>
        </p:nvPicPr>
        <p:blipFill>
          <a:blip r:embed="rId2"/>
          <a:stretch>
            <a:fillRect/>
          </a:stretch>
        </p:blipFill>
        <p:spPr>
          <a:xfrm>
            <a:off x="4304659" y="136684"/>
            <a:ext cx="3582683" cy="6584632"/>
          </a:xfrm>
          <a:prstGeom prst="rect">
            <a:avLst/>
          </a:prstGeom>
        </p:spPr>
      </p:pic>
    </p:spTree>
    <p:extLst>
      <p:ext uri="{BB962C8B-B14F-4D97-AF65-F5344CB8AC3E}">
        <p14:creationId xmlns:p14="http://schemas.microsoft.com/office/powerpoint/2010/main" val="6299475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p:txBody>
          <a:bodyPr/>
          <a:lstStyle/>
          <a:p>
            <a:r>
              <a:rPr lang="en-US" dirty="0" smtClean="0"/>
              <a:t>ARUBA Gala</a:t>
            </a:r>
          </a:p>
          <a:p>
            <a:r>
              <a:rPr lang="en-US" dirty="0" smtClean="0"/>
              <a:t>Email 3 of 5</a:t>
            </a:r>
            <a:endParaRPr lang="en-US" dirty="0"/>
          </a:p>
        </p:txBody>
      </p:sp>
      <p:pic>
        <p:nvPicPr>
          <p:cNvPr id="5" name="Picture 4"/>
          <p:cNvPicPr>
            <a:picLocks noChangeAspect="1"/>
          </p:cNvPicPr>
          <p:nvPr/>
        </p:nvPicPr>
        <p:blipFill>
          <a:blip r:embed="rId2"/>
          <a:stretch>
            <a:fillRect/>
          </a:stretch>
        </p:blipFill>
        <p:spPr>
          <a:xfrm>
            <a:off x="4782017" y="146209"/>
            <a:ext cx="2627967" cy="6565582"/>
          </a:xfrm>
          <a:prstGeom prst="rect">
            <a:avLst/>
          </a:prstGeom>
        </p:spPr>
      </p:pic>
    </p:spTree>
    <p:extLst>
      <p:ext uri="{BB962C8B-B14F-4D97-AF65-F5344CB8AC3E}">
        <p14:creationId xmlns:p14="http://schemas.microsoft.com/office/powerpoint/2010/main" val="1178329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p:txBody>
          <a:bodyPr/>
          <a:lstStyle/>
          <a:p>
            <a:r>
              <a:rPr lang="en-US" dirty="0" smtClean="0"/>
              <a:t>ARUBA Gala</a:t>
            </a:r>
          </a:p>
          <a:p>
            <a:r>
              <a:rPr lang="en-US" dirty="0" smtClean="0"/>
              <a:t>4 of 5</a:t>
            </a:r>
            <a:endParaRPr lang="en-US" dirty="0"/>
          </a:p>
        </p:txBody>
      </p:sp>
      <p:pic>
        <p:nvPicPr>
          <p:cNvPr id="6" name="Picture 5"/>
          <p:cNvPicPr>
            <a:picLocks noChangeAspect="1"/>
          </p:cNvPicPr>
          <p:nvPr/>
        </p:nvPicPr>
        <p:blipFill rotWithShape="1">
          <a:blip r:embed="rId2"/>
          <a:srcRect t="351"/>
          <a:stretch/>
        </p:blipFill>
        <p:spPr>
          <a:xfrm>
            <a:off x="375068" y="186214"/>
            <a:ext cx="3226334" cy="6485572"/>
          </a:xfrm>
          <a:prstGeom prst="rect">
            <a:avLst/>
          </a:prstGeom>
        </p:spPr>
      </p:pic>
      <p:pic>
        <p:nvPicPr>
          <p:cNvPr id="7" name="Picture 6"/>
          <p:cNvPicPr>
            <a:picLocks noChangeAspect="1"/>
          </p:cNvPicPr>
          <p:nvPr/>
        </p:nvPicPr>
        <p:blipFill>
          <a:blip r:embed="rId3"/>
          <a:stretch>
            <a:fillRect/>
          </a:stretch>
        </p:blipFill>
        <p:spPr>
          <a:xfrm>
            <a:off x="4186713" y="2915126"/>
            <a:ext cx="3838575" cy="3733800"/>
          </a:xfrm>
          <a:prstGeom prst="rect">
            <a:avLst/>
          </a:prstGeom>
        </p:spPr>
      </p:pic>
    </p:spTree>
    <p:extLst>
      <p:ext uri="{BB962C8B-B14F-4D97-AF65-F5344CB8AC3E}">
        <p14:creationId xmlns:p14="http://schemas.microsoft.com/office/powerpoint/2010/main" val="19986017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p:txBody>
          <a:bodyPr/>
          <a:lstStyle/>
          <a:p>
            <a:r>
              <a:rPr lang="en-US" dirty="0" smtClean="0"/>
              <a:t>ARUBA Gala</a:t>
            </a:r>
          </a:p>
          <a:p>
            <a:r>
              <a:rPr lang="en-US" dirty="0" smtClean="0"/>
              <a:t>Registrant Email</a:t>
            </a:r>
            <a:endParaRPr lang="en-US" dirty="0"/>
          </a:p>
        </p:txBody>
      </p:sp>
      <p:pic>
        <p:nvPicPr>
          <p:cNvPr id="5" name="Picture 4"/>
          <p:cNvPicPr>
            <a:picLocks noChangeAspect="1"/>
          </p:cNvPicPr>
          <p:nvPr/>
        </p:nvPicPr>
        <p:blipFill>
          <a:blip r:embed="rId2"/>
          <a:stretch>
            <a:fillRect/>
          </a:stretch>
        </p:blipFill>
        <p:spPr>
          <a:xfrm>
            <a:off x="3621405" y="157163"/>
            <a:ext cx="4629150" cy="6543675"/>
          </a:xfrm>
          <a:prstGeom prst="rect">
            <a:avLst/>
          </a:prstGeom>
        </p:spPr>
      </p:pic>
    </p:spTree>
    <p:extLst>
      <p:ext uri="{BB962C8B-B14F-4D97-AF65-F5344CB8AC3E}">
        <p14:creationId xmlns:p14="http://schemas.microsoft.com/office/powerpoint/2010/main" val="34092825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p:txBody>
          <a:bodyPr/>
          <a:lstStyle/>
          <a:p>
            <a:r>
              <a:rPr lang="en-US" dirty="0" smtClean="0"/>
              <a:t>ARUBA Gala</a:t>
            </a:r>
          </a:p>
          <a:p>
            <a:r>
              <a:rPr lang="en-US" dirty="0" smtClean="0"/>
              <a:t>5 of 5</a:t>
            </a:r>
            <a:endParaRPr lang="en-US" dirty="0"/>
          </a:p>
        </p:txBody>
      </p:sp>
      <p:pic>
        <p:nvPicPr>
          <p:cNvPr id="5" name="Picture 4"/>
          <p:cNvPicPr>
            <a:picLocks noChangeAspect="1"/>
          </p:cNvPicPr>
          <p:nvPr/>
        </p:nvPicPr>
        <p:blipFill rotWithShape="1">
          <a:blip r:embed="rId2"/>
          <a:srcRect l="857" t="10133"/>
          <a:stretch/>
        </p:blipFill>
        <p:spPr>
          <a:xfrm>
            <a:off x="228600" y="142634"/>
            <a:ext cx="3955935" cy="6572732"/>
          </a:xfrm>
          <a:prstGeom prst="rect">
            <a:avLst/>
          </a:prstGeom>
        </p:spPr>
      </p:pic>
      <p:pic>
        <p:nvPicPr>
          <p:cNvPr id="6" name="Picture 5"/>
          <p:cNvPicPr>
            <a:picLocks noChangeAspect="1"/>
          </p:cNvPicPr>
          <p:nvPr/>
        </p:nvPicPr>
        <p:blipFill>
          <a:blip r:embed="rId3"/>
          <a:stretch>
            <a:fillRect/>
          </a:stretch>
        </p:blipFill>
        <p:spPr>
          <a:xfrm>
            <a:off x="4434839" y="4278564"/>
            <a:ext cx="3606165" cy="2436802"/>
          </a:xfrm>
          <a:prstGeom prst="rect">
            <a:avLst/>
          </a:prstGeom>
        </p:spPr>
      </p:pic>
    </p:spTree>
    <p:extLst>
      <p:ext uri="{BB962C8B-B14F-4D97-AF65-F5344CB8AC3E}">
        <p14:creationId xmlns:p14="http://schemas.microsoft.com/office/powerpoint/2010/main" val="42115105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a:t>
            </a:r>
            <a:endParaRPr lang="en-US" dirty="0"/>
          </a:p>
        </p:txBody>
      </p:sp>
      <p:pic>
        <p:nvPicPr>
          <p:cNvPr id="4" name="Picture 3"/>
          <p:cNvPicPr>
            <a:picLocks noChangeAspect="1"/>
          </p:cNvPicPr>
          <p:nvPr/>
        </p:nvPicPr>
        <p:blipFill>
          <a:blip r:embed="rId2"/>
          <a:stretch>
            <a:fillRect/>
          </a:stretch>
        </p:blipFill>
        <p:spPr>
          <a:xfrm>
            <a:off x="8650605" y="5292559"/>
            <a:ext cx="1657350" cy="638175"/>
          </a:xfrm>
          <a:prstGeom prst="rect">
            <a:avLst/>
          </a:prstGeom>
        </p:spPr>
      </p:pic>
      <p:pic>
        <p:nvPicPr>
          <p:cNvPr id="1026" name="Picture 2" descr="http://alumni.rice.edu/static/media/uploads/50%20year%20timeline/50_years_video_1.png"/>
          <p:cNvPicPr>
            <a:picLocks noChangeAspect="1" noChangeArrowheads="1"/>
          </p:cNvPicPr>
          <p:nvPr/>
        </p:nvPicPr>
        <p:blipFill rotWithShape="1">
          <a:blip r:embed="rId3">
            <a:extLst>
              <a:ext uri="{28A0092B-C50C-407E-A947-70E740481C1C}">
                <a14:useLocalDpi xmlns:a14="http://schemas.microsoft.com/office/drawing/2010/main" val="0"/>
              </a:ext>
            </a:extLst>
          </a:blip>
          <a:srcRect b="7717"/>
          <a:stretch/>
        </p:blipFill>
        <p:spPr bwMode="auto">
          <a:xfrm>
            <a:off x="0" y="-1"/>
            <a:ext cx="12192000" cy="4592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178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b="1" dirty="0" smtClean="0"/>
              <a:t>CELEBRATING </a:t>
            </a:r>
            <a:r>
              <a:rPr lang="en-US" sz="4400" b="1" dirty="0"/>
              <a:t>50 YEARS OF BLACK UNDERGRADUATE LIFE</a:t>
            </a:r>
            <a:r>
              <a:rPr lang="en-US" b="1" dirty="0"/>
              <a:t/>
            </a:r>
            <a:br>
              <a:rPr lang="en-US" b="1" dirty="0"/>
            </a:br>
            <a:r>
              <a:rPr lang="en-US" sz="2000" dirty="0">
                <a:latin typeface="+mn-lt"/>
              </a:rPr>
              <a:t>HTTP://</a:t>
            </a:r>
            <a:r>
              <a:rPr lang="en-US" sz="2000" dirty="0" smtClean="0">
                <a:latin typeface="+mn-lt"/>
              </a:rPr>
              <a:t>ALUMNI.RICE.EDU/EVENTS/50-YEARS-OF-BLACK-UNDERGRADUATE-LIFE</a:t>
            </a:r>
            <a:endParaRPr lang="en-US" sz="2200" dirty="0"/>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2021205" y="2084832"/>
            <a:ext cx="8149591" cy="4498848"/>
          </a:xfrm>
          <a:prstGeom prst="rect">
            <a:avLst/>
          </a:prstGeom>
          <a:noFill/>
          <a:ln>
            <a:noFill/>
          </a:ln>
        </p:spPr>
      </p:pic>
    </p:spTree>
    <p:extLst>
      <p:ext uri="{BB962C8B-B14F-4D97-AF65-F5344CB8AC3E}">
        <p14:creationId xmlns:p14="http://schemas.microsoft.com/office/powerpoint/2010/main" val="1521399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ARUBA</a:t>
            </a:r>
            <a:r>
              <a:rPr lang="en-US" dirty="0"/>
              <a:t/>
            </a:r>
            <a:br>
              <a:rPr lang="en-US" dirty="0"/>
            </a:br>
            <a:r>
              <a:rPr lang="en-US" sz="3200" dirty="0">
                <a:latin typeface="+mn-lt"/>
              </a:rPr>
              <a:t>HTTP://</a:t>
            </a:r>
            <a:r>
              <a:rPr lang="en-US" sz="3200" dirty="0" smtClean="0">
                <a:latin typeface="+mn-lt"/>
              </a:rPr>
              <a:t>ALUMNI.RICE.EDU/ARUBA</a:t>
            </a:r>
            <a:endParaRPr lang="en-US" sz="3200" dirty="0">
              <a:latin typeface="+mn-lt"/>
            </a:endParaRPr>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084832"/>
            <a:ext cx="8229600" cy="4629150"/>
          </a:xfrm>
          <a:prstGeom prst="rect">
            <a:avLst/>
          </a:prstGeom>
          <a:noFill/>
          <a:ln>
            <a:noFill/>
          </a:ln>
        </p:spPr>
      </p:pic>
    </p:spTree>
    <p:extLst>
      <p:ext uri="{BB962C8B-B14F-4D97-AF65-F5344CB8AC3E}">
        <p14:creationId xmlns:p14="http://schemas.microsoft.com/office/powerpoint/2010/main" val="2828022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Planning</a:t>
            </a:r>
            <a:endParaRPr lang="en-US" dirty="0"/>
          </a:p>
        </p:txBody>
      </p:sp>
      <p:pic>
        <p:nvPicPr>
          <p:cNvPr id="6" name="Picture 5"/>
          <p:cNvPicPr>
            <a:picLocks noChangeAspect="1"/>
          </p:cNvPicPr>
          <p:nvPr/>
        </p:nvPicPr>
        <p:blipFill>
          <a:blip r:embed="rId2"/>
          <a:stretch>
            <a:fillRect/>
          </a:stretch>
        </p:blipFill>
        <p:spPr>
          <a:xfrm>
            <a:off x="8650605" y="5292559"/>
            <a:ext cx="1657350" cy="638175"/>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8004"/>
          <a:stretch/>
        </p:blipFill>
        <p:spPr>
          <a:xfrm>
            <a:off x="0" y="0"/>
            <a:ext cx="12192000" cy="4578030"/>
          </a:xfrm>
          <a:prstGeom prst="rect">
            <a:avLst/>
          </a:prstGeom>
        </p:spPr>
      </p:pic>
    </p:spTree>
    <p:extLst>
      <p:ext uri="{BB962C8B-B14F-4D97-AF65-F5344CB8AC3E}">
        <p14:creationId xmlns:p14="http://schemas.microsoft.com/office/powerpoint/2010/main" val="32649919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dirty="0"/>
              <a:t>VIDEO: CELEBRATING 50 YEARS</a:t>
            </a:r>
            <a:r>
              <a:rPr lang="en-US" sz="3200" b="1" dirty="0"/>
              <a:t/>
            </a:r>
            <a:br>
              <a:rPr lang="en-US" sz="3200" b="1" dirty="0"/>
            </a:br>
            <a:r>
              <a:rPr lang="en-US" sz="1800" dirty="0">
                <a:latin typeface="+mn-lt"/>
              </a:rPr>
              <a:t>HTTP://</a:t>
            </a:r>
            <a:r>
              <a:rPr lang="en-US" sz="1800" dirty="0" smtClean="0">
                <a:latin typeface="+mn-lt"/>
              </a:rPr>
              <a:t>ALUMNI.RICE.EDU/EVENTS/50-YEARS-OF-BLACK-UNDERGRADUATE-LIFE/VIDEO-CELEBRATING-50-YEARS-OF-BLACK-UNDERGRADUATE-LIFE-AT-RICE</a:t>
            </a:r>
            <a:endParaRPr lang="en-US" sz="3200" dirty="0"/>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084832"/>
            <a:ext cx="8229600" cy="4629150"/>
          </a:xfrm>
          <a:prstGeom prst="rect">
            <a:avLst/>
          </a:prstGeom>
          <a:noFill/>
          <a:ln>
            <a:noFill/>
          </a:ln>
        </p:spPr>
      </p:pic>
    </p:spTree>
    <p:extLst>
      <p:ext uri="{BB962C8B-B14F-4D97-AF65-F5344CB8AC3E}">
        <p14:creationId xmlns:p14="http://schemas.microsoft.com/office/powerpoint/2010/main" val="22257005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5400" b="1" dirty="0" smtClean="0"/>
              <a:t>ARUBA LEGACY ENDOWMENT</a:t>
            </a:r>
            <a:r>
              <a:rPr lang="en-US" dirty="0" smtClean="0">
                <a:latin typeface="Trajan Pro" panose="02020502050506020301" pitchFamily="18" charset="0"/>
              </a:rPr>
              <a:t/>
            </a:r>
            <a:br>
              <a:rPr lang="en-US" dirty="0" smtClean="0">
                <a:latin typeface="Trajan Pro" panose="02020502050506020301" pitchFamily="18" charset="0"/>
              </a:rPr>
            </a:br>
            <a:r>
              <a:rPr lang="en-US" sz="1400" dirty="0">
                <a:latin typeface="+mn-lt"/>
              </a:rPr>
              <a:t>HTTP://</a:t>
            </a:r>
            <a:r>
              <a:rPr lang="en-US" sz="1400" dirty="0" smtClean="0">
                <a:latin typeface="+mn-lt"/>
              </a:rPr>
              <a:t>ALUMNI.RICE.EDU/EVENTS/50-YEARS-OF-BLACK-UNDERGRADUATE-LIFE/LEGACY-ENDOWMENT</a:t>
            </a:r>
            <a:endParaRPr lang="en-US" sz="3600" dirty="0">
              <a:latin typeface="+mn-lt"/>
            </a:endParaRPr>
          </a:p>
        </p:txBody>
      </p:sp>
      <p:pic>
        <p:nvPicPr>
          <p:cNvPr id="5" name="Picture 4"/>
          <p:cNvPicPr/>
          <p:nvPr/>
        </p:nvPicPr>
        <p:blipFill rotWithShape="1">
          <a:blip r:embed="rId2">
            <a:extLst>
              <a:ext uri="{28A0092B-C50C-407E-A947-70E740481C1C}">
                <a14:useLocalDpi xmlns:a14="http://schemas.microsoft.com/office/drawing/2010/main" val="0"/>
              </a:ext>
            </a:extLst>
          </a:blip>
          <a:srcRect b="1852"/>
          <a:stretch/>
        </p:blipFill>
        <p:spPr bwMode="auto">
          <a:xfrm>
            <a:off x="1985963" y="2084832"/>
            <a:ext cx="8220075" cy="45434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38296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BLACK HISTORY AT RICE TIMELINE</a:t>
            </a:r>
            <a:r>
              <a:rPr lang="en-US" dirty="0"/>
              <a:t/>
            </a:r>
            <a:br>
              <a:rPr lang="en-US" dirty="0"/>
            </a:br>
            <a:r>
              <a:rPr lang="en-US" sz="2400" dirty="0">
                <a:latin typeface="+mn-lt"/>
              </a:rPr>
              <a:t>HTTP://</a:t>
            </a:r>
            <a:r>
              <a:rPr lang="en-US" sz="2400" dirty="0" smtClean="0">
                <a:latin typeface="+mn-lt"/>
              </a:rPr>
              <a:t>ALUMNI.RICE.EDU/BLACK-HISTORY-AT-RICE-TIMELINE</a:t>
            </a:r>
            <a:endParaRPr lang="en-US" sz="4800" dirty="0">
              <a:latin typeface="+mn-lt"/>
            </a:endParaRPr>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2838927" y="2084832"/>
            <a:ext cx="6514147" cy="4671365"/>
          </a:xfrm>
          <a:prstGeom prst="rect">
            <a:avLst/>
          </a:prstGeom>
          <a:noFill/>
          <a:ln>
            <a:noFill/>
          </a:ln>
        </p:spPr>
      </p:pic>
    </p:spTree>
    <p:extLst>
      <p:ext uri="{BB962C8B-B14F-4D97-AF65-F5344CB8AC3E}">
        <p14:creationId xmlns:p14="http://schemas.microsoft.com/office/powerpoint/2010/main" val="23318064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Banners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4954" y="987552"/>
            <a:ext cx="5376672" cy="219456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4954" y="3529493"/>
            <a:ext cx="5376672" cy="219456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073" y="2432304"/>
            <a:ext cx="5376227" cy="2194378"/>
          </a:xfrm>
          <a:prstGeom prst="rect">
            <a:avLst/>
          </a:prstGeom>
        </p:spPr>
      </p:pic>
    </p:spTree>
    <p:extLst>
      <p:ext uri="{BB962C8B-B14F-4D97-AF65-F5344CB8AC3E}">
        <p14:creationId xmlns:p14="http://schemas.microsoft.com/office/powerpoint/2010/main" val="17250306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Events</a:t>
            </a:r>
            <a:endParaRPr lang="en-US" dirty="0"/>
          </a:p>
        </p:txBody>
      </p:sp>
      <p:pic>
        <p:nvPicPr>
          <p:cNvPr id="4" name="Picture 3"/>
          <p:cNvPicPr>
            <a:picLocks noChangeAspect="1"/>
          </p:cNvPicPr>
          <p:nvPr/>
        </p:nvPicPr>
        <p:blipFill>
          <a:blip r:embed="rId2"/>
          <a:stretch>
            <a:fillRect/>
          </a:stretch>
        </p:blipFill>
        <p:spPr>
          <a:xfrm>
            <a:off x="8650605" y="5292559"/>
            <a:ext cx="1657350" cy="638175"/>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8014" r="5167" b="38569"/>
          <a:stretch/>
        </p:blipFill>
        <p:spPr>
          <a:xfrm>
            <a:off x="1" y="0"/>
            <a:ext cx="12202160" cy="4582160"/>
          </a:xfrm>
          <a:prstGeom prst="rect">
            <a:avLst/>
          </a:prstGeom>
        </p:spPr>
      </p:pic>
    </p:spTree>
    <p:extLst>
      <p:ext uri="{BB962C8B-B14F-4D97-AF65-F5344CB8AC3E}">
        <p14:creationId xmlns:p14="http://schemas.microsoft.com/office/powerpoint/2010/main" val="31608171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cap="none" dirty="0" smtClean="0"/>
              <a:t>TRAILBLAZERS IN RICE ATHLETICS PROGRAM</a:t>
            </a:r>
            <a:endParaRPr lang="en-US" sz="4000" cap="none" dirty="0"/>
          </a:p>
        </p:txBody>
      </p:sp>
      <p:pic>
        <p:nvPicPr>
          <p:cNvPr id="3" name="Picture 2"/>
          <p:cNvPicPr>
            <a:picLocks noChangeAspect="1"/>
          </p:cNvPicPr>
          <p:nvPr/>
        </p:nvPicPr>
        <p:blipFill rotWithShape="1">
          <a:blip r:embed="rId2"/>
          <a:srcRect l="738" t="758" r="983"/>
          <a:stretch/>
        </p:blipFill>
        <p:spPr>
          <a:xfrm>
            <a:off x="372980" y="2084832"/>
            <a:ext cx="5606715" cy="4366107"/>
          </a:xfrm>
          <a:prstGeom prst="rect">
            <a:avLst/>
          </a:prstGeom>
          <a:ln>
            <a:solidFill>
              <a:schemeClr val="tx1"/>
            </a:solidFill>
          </a:ln>
        </p:spPr>
      </p:pic>
      <p:pic>
        <p:nvPicPr>
          <p:cNvPr id="4" name="Picture 3"/>
          <p:cNvPicPr>
            <a:picLocks noChangeAspect="1"/>
          </p:cNvPicPr>
          <p:nvPr/>
        </p:nvPicPr>
        <p:blipFill rotWithShape="1">
          <a:blip r:embed="rId3"/>
          <a:srcRect l="1377" b="1431"/>
          <a:stretch/>
        </p:blipFill>
        <p:spPr>
          <a:xfrm>
            <a:off x="6169682" y="2084832"/>
            <a:ext cx="5688212" cy="4366107"/>
          </a:xfrm>
          <a:prstGeom prst="rect">
            <a:avLst/>
          </a:prstGeom>
          <a:ln>
            <a:solidFill>
              <a:schemeClr val="tx1"/>
            </a:solidFill>
          </a:ln>
        </p:spPr>
      </p:pic>
    </p:spTree>
    <p:extLst>
      <p:ext uri="{BB962C8B-B14F-4D97-AF65-F5344CB8AC3E}">
        <p14:creationId xmlns:p14="http://schemas.microsoft.com/office/powerpoint/2010/main" val="29511337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Gala Print Invitation</a:t>
            </a:r>
            <a:endParaRPr lang="en-US" dirty="0"/>
          </a:p>
        </p:txBody>
      </p:sp>
      <p:pic>
        <p:nvPicPr>
          <p:cNvPr id="3" name="Picture 2"/>
          <p:cNvPicPr>
            <a:picLocks noChangeAspect="1"/>
          </p:cNvPicPr>
          <p:nvPr/>
        </p:nvPicPr>
        <p:blipFill>
          <a:blip r:embed="rId2"/>
          <a:stretch>
            <a:fillRect/>
          </a:stretch>
        </p:blipFill>
        <p:spPr>
          <a:xfrm>
            <a:off x="3097525" y="1828801"/>
            <a:ext cx="6759242" cy="4668253"/>
          </a:xfrm>
          <a:prstGeom prst="rect">
            <a:avLst/>
          </a:prstGeom>
          <a:ln>
            <a:solidFill>
              <a:schemeClr val="tx1"/>
            </a:solidFill>
          </a:ln>
        </p:spPr>
      </p:pic>
    </p:spTree>
    <p:extLst>
      <p:ext uri="{BB962C8B-B14F-4D97-AF65-F5344CB8AC3E}">
        <p14:creationId xmlns:p14="http://schemas.microsoft.com/office/powerpoint/2010/main" val="18427772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71700" y="676275"/>
            <a:ext cx="7848600" cy="5505450"/>
          </a:xfrm>
          <a:prstGeom prst="rect">
            <a:avLst/>
          </a:prstGeom>
          <a:ln>
            <a:solidFill>
              <a:schemeClr val="tx1"/>
            </a:solidFill>
          </a:ln>
        </p:spPr>
      </p:pic>
    </p:spTree>
    <p:extLst>
      <p:ext uri="{BB962C8B-B14F-4D97-AF65-F5344CB8AC3E}">
        <p14:creationId xmlns:p14="http://schemas.microsoft.com/office/powerpoint/2010/main" val="23265275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93897" y="498208"/>
            <a:ext cx="4514850" cy="5848350"/>
          </a:xfrm>
          <a:prstGeom prst="rect">
            <a:avLst/>
          </a:prstGeom>
          <a:ln>
            <a:solidFill>
              <a:schemeClr val="tx1"/>
            </a:solidFill>
          </a:ln>
        </p:spPr>
      </p:pic>
      <p:pic>
        <p:nvPicPr>
          <p:cNvPr id="4" name="Picture 3"/>
          <p:cNvPicPr>
            <a:picLocks noChangeAspect="1"/>
          </p:cNvPicPr>
          <p:nvPr/>
        </p:nvPicPr>
        <p:blipFill>
          <a:blip r:embed="rId3"/>
          <a:stretch>
            <a:fillRect/>
          </a:stretch>
        </p:blipFill>
        <p:spPr>
          <a:xfrm>
            <a:off x="6387064" y="498208"/>
            <a:ext cx="4514850" cy="5838825"/>
          </a:xfrm>
          <a:prstGeom prst="rect">
            <a:avLst/>
          </a:prstGeom>
          <a:ln>
            <a:solidFill>
              <a:schemeClr val="tx1"/>
            </a:solidFill>
          </a:ln>
        </p:spPr>
      </p:pic>
    </p:spTree>
    <p:extLst>
      <p:ext uri="{BB962C8B-B14F-4D97-AF65-F5344CB8AC3E}">
        <p14:creationId xmlns:p14="http://schemas.microsoft.com/office/powerpoint/2010/main" val="12751704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2483"/>
          <a:stretch/>
        </p:blipFill>
        <p:spPr>
          <a:xfrm>
            <a:off x="3741820" y="354444"/>
            <a:ext cx="4727157" cy="5974167"/>
          </a:xfrm>
          <a:prstGeom prst="rect">
            <a:avLst/>
          </a:prstGeom>
          <a:ln>
            <a:solidFill>
              <a:schemeClr val="tx1"/>
            </a:solidFill>
          </a:ln>
        </p:spPr>
      </p:pic>
    </p:spTree>
    <p:extLst>
      <p:ext uri="{BB962C8B-B14F-4D97-AF65-F5344CB8AC3E}">
        <p14:creationId xmlns:p14="http://schemas.microsoft.com/office/powerpoint/2010/main" val="146034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CREATIVE WORK PLAN</a:t>
            </a:r>
            <a:endParaRPr lang="en-US" dirty="0"/>
          </a:p>
        </p:txBody>
      </p:sp>
      <p:sp>
        <p:nvSpPr>
          <p:cNvPr id="5" name="Content Placeholder 4"/>
          <p:cNvSpPr>
            <a:spLocks noGrp="1"/>
          </p:cNvSpPr>
          <p:nvPr>
            <p:ph idx="1"/>
          </p:nvPr>
        </p:nvSpPr>
        <p:spPr/>
        <p:txBody>
          <a:bodyPr>
            <a:normAutofit fontScale="77500" lnSpcReduction="20000"/>
          </a:bodyPr>
          <a:lstStyle/>
          <a:p>
            <a:r>
              <a:rPr lang="en-US" b="1" dirty="0"/>
              <a:t>PROJECT OVERVIEW:  </a:t>
            </a:r>
          </a:p>
          <a:p>
            <a:r>
              <a:rPr lang="en-US" sz="2100" dirty="0"/>
              <a:t>For the gala weekend, the signature experience will be the gala, but all events and programs happening that weekend will also be marketed to promote attendance and participation throughout the weekend.  There will be a robust communications roll out that will include a call for nominations/save the date, printed invitations approximately 8 weeks in advance, email invitations, paid and promoted social media posts, and event collateral design such as slides, videos, banners, and the awards themselves for the honorees.  In addition to ARUBA specific emails and marketing, the weekend will be promoted in Houston and all-alumni newsletters leading up to the event to build awareness and encourage participation among the greater Rice alumni and friends community.</a:t>
            </a:r>
          </a:p>
          <a:p>
            <a:r>
              <a:rPr lang="en-US" b="1" dirty="0"/>
              <a:t> </a:t>
            </a:r>
            <a:endParaRPr lang="en-US" dirty="0"/>
          </a:p>
          <a:p>
            <a:r>
              <a:rPr lang="en-US" b="1" dirty="0"/>
              <a:t>PROJECT GOALS:</a:t>
            </a:r>
          </a:p>
          <a:p>
            <a:pPr lvl="1">
              <a:buFont typeface="Arial" panose="020B0604020202020204" pitchFamily="34" charset="0"/>
              <a:buChar char="•"/>
            </a:pPr>
            <a:r>
              <a:rPr lang="en-US" sz="2100" dirty="0"/>
              <a:t>Reengage alumni, plug into Rice</a:t>
            </a:r>
          </a:p>
          <a:p>
            <a:pPr lvl="1">
              <a:buFont typeface="Arial" panose="020B0604020202020204" pitchFamily="34" charset="0"/>
              <a:buChar char="•"/>
            </a:pPr>
            <a:r>
              <a:rPr lang="en-US" sz="2100" dirty="0"/>
              <a:t>Endowment legacy</a:t>
            </a:r>
          </a:p>
          <a:p>
            <a:pPr lvl="1">
              <a:buFont typeface="Arial" panose="020B0604020202020204" pitchFamily="34" charset="0"/>
              <a:buChar char="•"/>
            </a:pPr>
            <a:r>
              <a:rPr lang="en-US" sz="2100" dirty="0"/>
              <a:t>Inclusive of faculty, including new faculty</a:t>
            </a:r>
          </a:p>
          <a:p>
            <a:pPr lvl="1">
              <a:buFont typeface="Arial" panose="020B0604020202020204" pitchFamily="34" charset="0"/>
              <a:buChar char="•"/>
            </a:pPr>
            <a:r>
              <a:rPr lang="en-US" sz="2100" dirty="0"/>
              <a:t>Connect with students, opportunity for them to connect with alumni</a:t>
            </a:r>
          </a:p>
          <a:p>
            <a:pPr lvl="1">
              <a:buFont typeface="Arial" panose="020B0604020202020204" pitchFamily="34" charset="0"/>
              <a:buChar char="•"/>
            </a:pPr>
            <a:r>
              <a:rPr lang="en-US" sz="2100" dirty="0"/>
              <a:t>Celebrate from where we came and where we are going</a:t>
            </a:r>
          </a:p>
          <a:p>
            <a:pPr lvl="1">
              <a:buFont typeface="Arial" panose="020B0604020202020204" pitchFamily="34" charset="0"/>
              <a:buChar char="•"/>
            </a:pPr>
            <a:r>
              <a:rPr lang="en-US" sz="2100" dirty="0"/>
              <a:t>Create an archive for milestones</a:t>
            </a:r>
          </a:p>
        </p:txBody>
      </p:sp>
    </p:spTree>
    <p:extLst>
      <p:ext uri="{BB962C8B-B14F-4D97-AF65-F5344CB8AC3E}">
        <p14:creationId xmlns:p14="http://schemas.microsoft.com/office/powerpoint/2010/main" val="41346594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BLUEPRINT FOR EXCELLENCE Gala Program</a:t>
            </a:r>
            <a:endParaRPr lang="en-US" sz="4000" dirty="0"/>
          </a:p>
        </p:txBody>
      </p:sp>
      <p:pic>
        <p:nvPicPr>
          <p:cNvPr id="4" name="Picture 3"/>
          <p:cNvPicPr>
            <a:picLocks noChangeAspect="1"/>
          </p:cNvPicPr>
          <p:nvPr/>
        </p:nvPicPr>
        <p:blipFill>
          <a:blip r:embed="rId2"/>
          <a:stretch>
            <a:fillRect/>
          </a:stretch>
        </p:blipFill>
        <p:spPr>
          <a:xfrm>
            <a:off x="3295596" y="1928422"/>
            <a:ext cx="5600809" cy="4484411"/>
          </a:xfrm>
          <a:prstGeom prst="rect">
            <a:avLst/>
          </a:prstGeom>
          <a:ln>
            <a:solidFill>
              <a:schemeClr val="tx1"/>
            </a:solidFill>
          </a:ln>
        </p:spPr>
      </p:pic>
    </p:spTree>
    <p:extLst>
      <p:ext uri="{BB962C8B-B14F-4D97-AF65-F5344CB8AC3E}">
        <p14:creationId xmlns:p14="http://schemas.microsoft.com/office/powerpoint/2010/main" val="16447928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90963" y="96252"/>
            <a:ext cx="4410075" cy="6657975"/>
          </a:xfrm>
          <a:prstGeom prst="rect">
            <a:avLst/>
          </a:prstGeom>
          <a:ln>
            <a:noFill/>
          </a:ln>
        </p:spPr>
      </p:pic>
    </p:spTree>
    <p:extLst>
      <p:ext uri="{BB962C8B-B14F-4D97-AF65-F5344CB8AC3E}">
        <p14:creationId xmlns:p14="http://schemas.microsoft.com/office/powerpoint/2010/main" val="26879507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66210" y="232777"/>
            <a:ext cx="3762375" cy="6429375"/>
          </a:xfrm>
          <a:prstGeom prst="rect">
            <a:avLst/>
          </a:prstGeom>
        </p:spPr>
      </p:pic>
      <p:pic>
        <p:nvPicPr>
          <p:cNvPr id="4" name="Picture 3"/>
          <p:cNvPicPr>
            <a:picLocks noChangeAspect="1"/>
          </p:cNvPicPr>
          <p:nvPr/>
        </p:nvPicPr>
        <p:blipFill>
          <a:blip r:embed="rId3"/>
          <a:stretch>
            <a:fillRect/>
          </a:stretch>
        </p:blipFill>
        <p:spPr>
          <a:xfrm>
            <a:off x="6360623" y="365125"/>
            <a:ext cx="4048125" cy="5991225"/>
          </a:xfrm>
          <a:prstGeom prst="rect">
            <a:avLst/>
          </a:prstGeom>
        </p:spPr>
      </p:pic>
    </p:spTree>
    <p:extLst>
      <p:ext uri="{BB962C8B-B14F-4D97-AF65-F5344CB8AC3E}">
        <p14:creationId xmlns:p14="http://schemas.microsoft.com/office/powerpoint/2010/main" val="19517554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23980" y="324853"/>
            <a:ext cx="3983392" cy="6291012"/>
          </a:xfrm>
          <a:prstGeom prst="rect">
            <a:avLst/>
          </a:prstGeom>
        </p:spPr>
      </p:pic>
      <p:pic>
        <p:nvPicPr>
          <p:cNvPr id="4" name="Picture 3"/>
          <p:cNvPicPr>
            <a:picLocks noChangeAspect="1"/>
          </p:cNvPicPr>
          <p:nvPr/>
        </p:nvPicPr>
        <p:blipFill>
          <a:blip r:embed="rId3"/>
          <a:stretch>
            <a:fillRect/>
          </a:stretch>
        </p:blipFill>
        <p:spPr>
          <a:xfrm>
            <a:off x="6226738" y="731095"/>
            <a:ext cx="4067175" cy="4943475"/>
          </a:xfrm>
          <a:prstGeom prst="rect">
            <a:avLst/>
          </a:prstGeom>
        </p:spPr>
      </p:pic>
    </p:spTree>
    <p:extLst>
      <p:ext uri="{BB962C8B-B14F-4D97-AF65-F5344CB8AC3E}">
        <p14:creationId xmlns:p14="http://schemas.microsoft.com/office/powerpoint/2010/main" val="33403227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37463" y="876637"/>
            <a:ext cx="4181475" cy="4886325"/>
          </a:xfrm>
          <a:prstGeom prst="rect">
            <a:avLst/>
          </a:prstGeom>
        </p:spPr>
      </p:pic>
      <p:pic>
        <p:nvPicPr>
          <p:cNvPr id="6" name="Picture 5"/>
          <p:cNvPicPr>
            <a:picLocks noChangeAspect="1"/>
          </p:cNvPicPr>
          <p:nvPr/>
        </p:nvPicPr>
        <p:blipFill>
          <a:blip r:embed="rId3"/>
          <a:stretch>
            <a:fillRect/>
          </a:stretch>
        </p:blipFill>
        <p:spPr>
          <a:xfrm>
            <a:off x="6386220" y="449015"/>
            <a:ext cx="3876675" cy="5934075"/>
          </a:xfrm>
          <a:prstGeom prst="rect">
            <a:avLst/>
          </a:prstGeom>
        </p:spPr>
      </p:pic>
    </p:spTree>
    <p:extLst>
      <p:ext uri="{BB962C8B-B14F-4D97-AF65-F5344CB8AC3E}">
        <p14:creationId xmlns:p14="http://schemas.microsoft.com/office/powerpoint/2010/main" val="32744086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21051" y="418914"/>
            <a:ext cx="3705225" cy="6143625"/>
          </a:xfrm>
          <a:prstGeom prst="rect">
            <a:avLst/>
          </a:prstGeom>
        </p:spPr>
      </p:pic>
      <p:pic>
        <p:nvPicPr>
          <p:cNvPr id="4" name="Picture 3"/>
          <p:cNvPicPr>
            <a:picLocks noChangeAspect="1"/>
          </p:cNvPicPr>
          <p:nvPr/>
        </p:nvPicPr>
        <p:blipFill>
          <a:blip r:embed="rId3"/>
          <a:stretch>
            <a:fillRect/>
          </a:stretch>
        </p:blipFill>
        <p:spPr>
          <a:xfrm>
            <a:off x="6515982" y="418914"/>
            <a:ext cx="3724275" cy="5610225"/>
          </a:xfrm>
          <a:prstGeom prst="rect">
            <a:avLst/>
          </a:prstGeom>
        </p:spPr>
      </p:pic>
    </p:spTree>
    <p:extLst>
      <p:ext uri="{BB962C8B-B14F-4D97-AF65-F5344CB8AC3E}">
        <p14:creationId xmlns:p14="http://schemas.microsoft.com/office/powerpoint/2010/main" val="2958080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46965" y="200025"/>
            <a:ext cx="4238625" cy="6657975"/>
          </a:xfrm>
          <a:prstGeom prst="rect">
            <a:avLst/>
          </a:prstGeom>
        </p:spPr>
      </p:pic>
      <p:pic>
        <p:nvPicPr>
          <p:cNvPr id="4" name="Picture 3"/>
          <p:cNvPicPr>
            <a:picLocks noChangeAspect="1"/>
          </p:cNvPicPr>
          <p:nvPr/>
        </p:nvPicPr>
        <p:blipFill>
          <a:blip r:embed="rId3"/>
          <a:stretch>
            <a:fillRect/>
          </a:stretch>
        </p:blipFill>
        <p:spPr>
          <a:xfrm>
            <a:off x="6485255" y="99260"/>
            <a:ext cx="3800475" cy="6257925"/>
          </a:xfrm>
          <a:prstGeom prst="rect">
            <a:avLst/>
          </a:prstGeom>
        </p:spPr>
      </p:pic>
    </p:spTree>
    <p:extLst>
      <p:ext uri="{BB962C8B-B14F-4D97-AF65-F5344CB8AC3E}">
        <p14:creationId xmlns:p14="http://schemas.microsoft.com/office/powerpoint/2010/main" val="25356736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69379" y="103392"/>
            <a:ext cx="4371975" cy="6562725"/>
          </a:xfrm>
          <a:prstGeom prst="rect">
            <a:avLst/>
          </a:prstGeom>
        </p:spPr>
      </p:pic>
      <p:pic>
        <p:nvPicPr>
          <p:cNvPr id="3" name="Picture 2"/>
          <p:cNvPicPr>
            <a:picLocks noChangeAspect="1"/>
          </p:cNvPicPr>
          <p:nvPr/>
        </p:nvPicPr>
        <p:blipFill>
          <a:blip r:embed="rId3"/>
          <a:stretch>
            <a:fillRect/>
          </a:stretch>
        </p:blipFill>
        <p:spPr>
          <a:xfrm>
            <a:off x="1471240" y="103392"/>
            <a:ext cx="4276725" cy="6677025"/>
          </a:xfrm>
          <a:prstGeom prst="rect">
            <a:avLst/>
          </a:prstGeom>
        </p:spPr>
      </p:pic>
    </p:spTree>
    <p:extLst>
      <p:ext uri="{BB962C8B-B14F-4D97-AF65-F5344CB8AC3E}">
        <p14:creationId xmlns:p14="http://schemas.microsoft.com/office/powerpoint/2010/main" val="26710321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57517" y="204537"/>
            <a:ext cx="4915057" cy="6485021"/>
          </a:xfrm>
          <a:prstGeom prst="rect">
            <a:avLst/>
          </a:prstGeom>
        </p:spPr>
      </p:pic>
      <p:pic>
        <p:nvPicPr>
          <p:cNvPr id="3" name="Picture 2"/>
          <p:cNvPicPr>
            <a:picLocks noChangeAspect="1"/>
          </p:cNvPicPr>
          <p:nvPr/>
        </p:nvPicPr>
        <p:blipFill>
          <a:blip r:embed="rId3"/>
          <a:stretch>
            <a:fillRect/>
          </a:stretch>
        </p:blipFill>
        <p:spPr>
          <a:xfrm>
            <a:off x="6121131" y="174506"/>
            <a:ext cx="4951138" cy="6551147"/>
          </a:xfrm>
          <a:prstGeom prst="rect">
            <a:avLst/>
          </a:prstGeom>
        </p:spPr>
      </p:pic>
    </p:spTree>
    <p:extLst>
      <p:ext uri="{BB962C8B-B14F-4D97-AF65-F5344CB8AC3E}">
        <p14:creationId xmlns:p14="http://schemas.microsoft.com/office/powerpoint/2010/main" val="20574500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95788" y="80962"/>
            <a:ext cx="3400425" cy="6696075"/>
          </a:xfrm>
          <a:prstGeom prst="rect">
            <a:avLst/>
          </a:prstGeom>
          <a:ln>
            <a:solidFill>
              <a:schemeClr val="tx1"/>
            </a:solidFill>
          </a:ln>
        </p:spPr>
      </p:pic>
    </p:spTree>
    <p:extLst>
      <p:ext uri="{BB962C8B-B14F-4D97-AF65-F5344CB8AC3E}">
        <p14:creationId xmlns:p14="http://schemas.microsoft.com/office/powerpoint/2010/main" val="3976589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35869" y="378619"/>
            <a:ext cx="9720263" cy="6100762"/>
          </a:xfrm>
        </p:spPr>
        <p:txBody>
          <a:bodyPr>
            <a:normAutofit/>
          </a:bodyPr>
          <a:lstStyle/>
          <a:p>
            <a:r>
              <a:rPr lang="en-US" sz="1700" b="1" dirty="0" smtClean="0">
                <a:latin typeface="+mn-lt"/>
              </a:rPr>
              <a:t>KEY COMMUNICATIONS DATES:</a:t>
            </a:r>
            <a:br>
              <a:rPr lang="en-US" sz="1700" b="1" dirty="0" smtClean="0">
                <a:latin typeface="+mn-lt"/>
              </a:rPr>
            </a:br>
            <a:r>
              <a:rPr lang="en-US" dirty="0" smtClean="0"/>
              <a:t/>
            </a:r>
            <a:br>
              <a:rPr lang="en-US" dirty="0" smtClean="0"/>
            </a:br>
            <a:r>
              <a:rPr lang="en-US" sz="1600" b="1" dirty="0" smtClean="0">
                <a:latin typeface="+mn-lt"/>
              </a:rPr>
              <a:t>June </a:t>
            </a:r>
            <a:r>
              <a:rPr lang="en-US" sz="1600" b="1" dirty="0">
                <a:latin typeface="+mn-lt"/>
              </a:rPr>
              <a:t>16		</a:t>
            </a:r>
            <a:r>
              <a:rPr lang="en-US" sz="1600" b="1" dirty="0" smtClean="0">
                <a:latin typeface="+mn-lt"/>
              </a:rPr>
              <a:t>	</a:t>
            </a:r>
            <a:r>
              <a:rPr lang="en-US" sz="1600" dirty="0" smtClean="0">
                <a:latin typeface="+mn-lt"/>
              </a:rPr>
              <a:t>Website </a:t>
            </a:r>
            <a:r>
              <a:rPr lang="en-US" sz="1600" dirty="0">
                <a:latin typeface="+mn-lt"/>
              </a:rPr>
              <a:t>Phase I </a:t>
            </a:r>
            <a:br>
              <a:rPr lang="en-US" sz="1600" dirty="0">
                <a:latin typeface="+mn-lt"/>
              </a:rPr>
            </a:br>
            <a:r>
              <a:rPr lang="en-US" sz="1600" b="1" dirty="0">
                <a:latin typeface="+mn-lt"/>
              </a:rPr>
              <a:t>June 24		</a:t>
            </a:r>
            <a:r>
              <a:rPr lang="en-US" sz="1600" b="1" dirty="0" smtClean="0">
                <a:latin typeface="+mn-lt"/>
              </a:rPr>
              <a:t>	</a:t>
            </a:r>
            <a:r>
              <a:rPr lang="en-US" sz="1600" dirty="0" smtClean="0">
                <a:latin typeface="+mn-lt"/>
              </a:rPr>
              <a:t>RFP </a:t>
            </a:r>
            <a:r>
              <a:rPr lang="en-US" sz="1600" dirty="0">
                <a:latin typeface="+mn-lt"/>
              </a:rPr>
              <a:t>for Gala Video(s) Complete</a:t>
            </a:r>
            <a:br>
              <a:rPr lang="en-US" sz="1600" dirty="0">
                <a:latin typeface="+mn-lt"/>
              </a:rPr>
            </a:br>
            <a:r>
              <a:rPr lang="en-US" sz="1600" b="1" dirty="0">
                <a:latin typeface="+mn-lt"/>
              </a:rPr>
              <a:t>June 22		</a:t>
            </a:r>
            <a:r>
              <a:rPr lang="en-US" sz="1600" b="1" dirty="0" smtClean="0">
                <a:latin typeface="+mn-lt"/>
              </a:rPr>
              <a:t>	</a:t>
            </a:r>
            <a:r>
              <a:rPr lang="en-US" sz="1600" dirty="0" smtClean="0">
                <a:latin typeface="+mn-lt"/>
              </a:rPr>
              <a:t>Email </a:t>
            </a:r>
            <a:r>
              <a:rPr lang="en-US" sz="1600" dirty="0">
                <a:latin typeface="+mn-lt"/>
              </a:rPr>
              <a:t>1 of 5</a:t>
            </a:r>
            <a:br>
              <a:rPr lang="en-US" sz="1600" dirty="0">
                <a:latin typeface="+mn-lt"/>
              </a:rPr>
            </a:br>
            <a:r>
              <a:rPr lang="en-US" sz="1600" b="1" dirty="0" smtClean="0">
                <a:latin typeface="+mn-lt"/>
              </a:rPr>
              <a:t>July </a:t>
            </a:r>
            <a:r>
              <a:rPr lang="en-US" sz="1600" b="1" dirty="0">
                <a:latin typeface="+mn-lt"/>
              </a:rPr>
              <a:t>11			</a:t>
            </a:r>
            <a:r>
              <a:rPr lang="en-US" sz="1600" dirty="0">
                <a:latin typeface="+mn-lt"/>
              </a:rPr>
              <a:t>Commission Update Email</a:t>
            </a:r>
            <a:br>
              <a:rPr lang="en-US" sz="1600" dirty="0">
                <a:latin typeface="+mn-lt"/>
              </a:rPr>
            </a:br>
            <a:r>
              <a:rPr lang="en-US" sz="1600" b="1" dirty="0">
                <a:latin typeface="+mn-lt"/>
              </a:rPr>
              <a:t>July 15			</a:t>
            </a:r>
            <a:r>
              <a:rPr lang="en-US" sz="1600" dirty="0">
                <a:latin typeface="+mn-lt"/>
              </a:rPr>
              <a:t>All Alumni Newsletter</a:t>
            </a:r>
            <a:br>
              <a:rPr lang="en-US" sz="1600" dirty="0">
                <a:latin typeface="+mn-lt"/>
              </a:rPr>
            </a:br>
            <a:r>
              <a:rPr lang="en-US" sz="1600" b="1" dirty="0">
                <a:latin typeface="+mn-lt"/>
              </a:rPr>
              <a:t>July 18	</a:t>
            </a:r>
            <a:r>
              <a:rPr lang="en-US" sz="1600" dirty="0">
                <a:latin typeface="+mn-lt"/>
              </a:rPr>
              <a:t>		Campus Email</a:t>
            </a:r>
            <a:br>
              <a:rPr lang="en-US" sz="1600" dirty="0">
                <a:latin typeface="+mn-lt"/>
              </a:rPr>
            </a:br>
            <a:r>
              <a:rPr lang="en-US" sz="1600" b="1" dirty="0" smtClean="0">
                <a:latin typeface="+mn-lt"/>
              </a:rPr>
              <a:t>Aug </a:t>
            </a:r>
            <a:r>
              <a:rPr lang="en-US" sz="1600" b="1" dirty="0">
                <a:latin typeface="+mn-lt"/>
              </a:rPr>
              <a:t>5	</a:t>
            </a:r>
            <a:r>
              <a:rPr lang="en-US" sz="1600" dirty="0">
                <a:latin typeface="+mn-lt"/>
              </a:rPr>
              <a:t>		Website Phase II </a:t>
            </a:r>
            <a:br>
              <a:rPr lang="en-US" sz="1600" dirty="0">
                <a:latin typeface="+mn-lt"/>
              </a:rPr>
            </a:br>
            <a:r>
              <a:rPr lang="en-US" sz="1600" b="1" dirty="0">
                <a:latin typeface="+mn-lt"/>
              </a:rPr>
              <a:t>Aug 8	</a:t>
            </a:r>
            <a:r>
              <a:rPr lang="en-US" sz="1600" dirty="0">
                <a:latin typeface="+mn-lt"/>
              </a:rPr>
              <a:t>		Print Invitation Drops in Mail</a:t>
            </a:r>
            <a:br>
              <a:rPr lang="en-US" sz="1600" dirty="0">
                <a:latin typeface="+mn-lt"/>
              </a:rPr>
            </a:br>
            <a:r>
              <a:rPr lang="en-US" sz="1600" b="1" dirty="0">
                <a:latin typeface="+mn-lt"/>
              </a:rPr>
              <a:t>Aug 8</a:t>
            </a:r>
            <a:r>
              <a:rPr lang="en-US" sz="1600" dirty="0">
                <a:latin typeface="+mn-lt"/>
              </a:rPr>
              <a:t>			Volunteer Outreach Toolkit Ready</a:t>
            </a:r>
            <a:br>
              <a:rPr lang="en-US" sz="1600" dirty="0">
                <a:latin typeface="+mn-lt"/>
              </a:rPr>
            </a:br>
            <a:r>
              <a:rPr lang="en-US" sz="1600" b="1" dirty="0">
                <a:latin typeface="+mn-lt"/>
              </a:rPr>
              <a:t>Aug 10-11</a:t>
            </a:r>
            <a:r>
              <a:rPr lang="en-US" sz="1600" dirty="0">
                <a:latin typeface="+mn-lt"/>
              </a:rPr>
              <a:t>		Email 2 of 5</a:t>
            </a:r>
            <a:br>
              <a:rPr lang="en-US" sz="1600" dirty="0">
                <a:latin typeface="+mn-lt"/>
              </a:rPr>
            </a:br>
            <a:r>
              <a:rPr lang="en-US" sz="1600" b="1" dirty="0" smtClean="0">
                <a:latin typeface="+mn-lt"/>
              </a:rPr>
              <a:t>Aug </a:t>
            </a:r>
            <a:r>
              <a:rPr lang="en-US" sz="1600" b="1" dirty="0">
                <a:latin typeface="+mn-lt"/>
              </a:rPr>
              <a:t>12	</a:t>
            </a:r>
            <a:r>
              <a:rPr lang="en-US" sz="1600" dirty="0">
                <a:latin typeface="+mn-lt"/>
              </a:rPr>
              <a:t>		DC &amp; NYC Regional Emails</a:t>
            </a:r>
            <a:br>
              <a:rPr lang="en-US" sz="1600" dirty="0">
                <a:latin typeface="+mn-lt"/>
              </a:rPr>
            </a:br>
            <a:r>
              <a:rPr lang="en-US" sz="1600" b="1" dirty="0">
                <a:latin typeface="+mn-lt"/>
              </a:rPr>
              <a:t>Aug 19</a:t>
            </a:r>
            <a:r>
              <a:rPr lang="en-US" sz="1600" dirty="0">
                <a:latin typeface="+mn-lt"/>
              </a:rPr>
              <a:t>			Bay Area Regional Email</a:t>
            </a:r>
            <a:br>
              <a:rPr lang="en-US" sz="1600" dirty="0">
                <a:latin typeface="+mn-lt"/>
              </a:rPr>
            </a:br>
            <a:r>
              <a:rPr lang="en-US" sz="1600" b="1" dirty="0">
                <a:latin typeface="+mn-lt"/>
              </a:rPr>
              <a:t>Aug 26</a:t>
            </a:r>
            <a:r>
              <a:rPr lang="en-US" sz="1600" dirty="0">
                <a:latin typeface="+mn-lt"/>
              </a:rPr>
              <a:t>			Houston Events Digest</a:t>
            </a:r>
            <a:br>
              <a:rPr lang="en-US" sz="1600" dirty="0">
                <a:latin typeface="+mn-lt"/>
              </a:rPr>
            </a:br>
            <a:r>
              <a:rPr lang="en-US" sz="1600" b="1" dirty="0">
                <a:latin typeface="+mn-lt"/>
              </a:rPr>
              <a:t>Aug 29-Sept 2</a:t>
            </a:r>
            <a:r>
              <a:rPr lang="en-US" sz="1600" dirty="0">
                <a:latin typeface="+mn-lt"/>
              </a:rPr>
              <a:t>		Website Phase III</a:t>
            </a:r>
            <a:br>
              <a:rPr lang="en-US" sz="1600" dirty="0">
                <a:latin typeface="+mn-lt"/>
              </a:rPr>
            </a:br>
            <a:r>
              <a:rPr lang="en-US" sz="1600" b="1" dirty="0">
                <a:latin typeface="+mn-lt"/>
              </a:rPr>
              <a:t>Sept 2</a:t>
            </a:r>
            <a:r>
              <a:rPr lang="en-US" sz="1600" dirty="0">
                <a:latin typeface="+mn-lt"/>
              </a:rPr>
              <a:t>			Austin &amp; Dallas Regional Emails</a:t>
            </a:r>
            <a:br>
              <a:rPr lang="en-US" sz="1600" dirty="0">
                <a:latin typeface="+mn-lt"/>
              </a:rPr>
            </a:br>
            <a:r>
              <a:rPr lang="en-US" sz="1600" b="1" dirty="0">
                <a:latin typeface="+mn-lt"/>
              </a:rPr>
              <a:t>Sept 5	</a:t>
            </a:r>
            <a:r>
              <a:rPr lang="en-US" sz="1600" dirty="0">
                <a:latin typeface="+mn-lt"/>
              </a:rPr>
              <a:t>		Email 3 of 5</a:t>
            </a:r>
            <a:br>
              <a:rPr lang="en-US" sz="1600" dirty="0">
                <a:latin typeface="+mn-lt"/>
              </a:rPr>
            </a:br>
            <a:r>
              <a:rPr lang="en-US" sz="1600" b="1" dirty="0">
                <a:latin typeface="+mn-lt"/>
              </a:rPr>
              <a:t>Sept 5-12</a:t>
            </a:r>
            <a:r>
              <a:rPr lang="en-US" sz="1600" dirty="0">
                <a:latin typeface="+mn-lt"/>
              </a:rPr>
              <a:t>		Rice News</a:t>
            </a:r>
            <a:br>
              <a:rPr lang="en-US" sz="1600" dirty="0">
                <a:latin typeface="+mn-lt"/>
              </a:rPr>
            </a:br>
            <a:r>
              <a:rPr lang="en-US" sz="1600" b="1" dirty="0">
                <a:latin typeface="+mn-lt"/>
              </a:rPr>
              <a:t>Sept 23</a:t>
            </a:r>
            <a:r>
              <a:rPr lang="en-US" sz="1600" dirty="0">
                <a:latin typeface="+mn-lt"/>
              </a:rPr>
              <a:t>		</a:t>
            </a:r>
            <a:r>
              <a:rPr lang="en-US" sz="1600" dirty="0" smtClean="0">
                <a:latin typeface="+mn-lt"/>
              </a:rPr>
              <a:t>	Email </a:t>
            </a:r>
            <a:r>
              <a:rPr lang="en-US" sz="1600" dirty="0">
                <a:latin typeface="+mn-lt"/>
              </a:rPr>
              <a:t>4 of 5</a:t>
            </a:r>
            <a:br>
              <a:rPr lang="en-US" sz="1600" dirty="0">
                <a:latin typeface="+mn-lt"/>
              </a:rPr>
            </a:br>
            <a:r>
              <a:rPr lang="en-US" sz="1600" b="1" dirty="0">
                <a:latin typeface="+mn-lt"/>
              </a:rPr>
              <a:t>Sept 28</a:t>
            </a:r>
            <a:r>
              <a:rPr lang="en-US" sz="1600" dirty="0">
                <a:latin typeface="+mn-lt"/>
              </a:rPr>
              <a:t>		</a:t>
            </a:r>
            <a:r>
              <a:rPr lang="en-US" sz="1600" dirty="0" smtClean="0">
                <a:latin typeface="+mn-lt"/>
              </a:rPr>
              <a:t>	Event </a:t>
            </a:r>
            <a:r>
              <a:rPr lang="en-US" sz="1600" dirty="0">
                <a:latin typeface="+mn-lt"/>
              </a:rPr>
              <a:t>Program Delivered</a:t>
            </a:r>
            <a:br>
              <a:rPr lang="en-US" sz="1600" dirty="0">
                <a:latin typeface="+mn-lt"/>
              </a:rPr>
            </a:br>
            <a:r>
              <a:rPr lang="en-US" sz="1600" b="1" dirty="0">
                <a:latin typeface="+mn-lt"/>
              </a:rPr>
              <a:t>Sept 28</a:t>
            </a:r>
            <a:r>
              <a:rPr lang="en-US" sz="1600" dirty="0">
                <a:latin typeface="+mn-lt"/>
              </a:rPr>
              <a:t>		</a:t>
            </a:r>
            <a:r>
              <a:rPr lang="en-US" sz="1600" dirty="0" smtClean="0">
                <a:latin typeface="+mn-lt"/>
              </a:rPr>
              <a:t>	Final </a:t>
            </a:r>
            <a:r>
              <a:rPr lang="en-US" sz="1600" dirty="0">
                <a:latin typeface="+mn-lt"/>
              </a:rPr>
              <a:t>Video(s) Delivered</a:t>
            </a:r>
            <a:br>
              <a:rPr lang="en-US" sz="1600" dirty="0">
                <a:latin typeface="+mn-lt"/>
              </a:rPr>
            </a:br>
            <a:r>
              <a:rPr lang="en-US" sz="1600" b="1" dirty="0">
                <a:latin typeface="+mn-lt"/>
              </a:rPr>
              <a:t>Sept 30</a:t>
            </a:r>
            <a:r>
              <a:rPr lang="en-US" sz="1600" dirty="0">
                <a:latin typeface="+mn-lt"/>
              </a:rPr>
              <a:t>		</a:t>
            </a:r>
            <a:r>
              <a:rPr lang="en-US" sz="1600" dirty="0" smtClean="0">
                <a:latin typeface="+mn-lt"/>
              </a:rPr>
              <a:t>	Houston </a:t>
            </a:r>
            <a:r>
              <a:rPr lang="en-US" sz="1600" dirty="0">
                <a:latin typeface="+mn-lt"/>
              </a:rPr>
              <a:t>Events Digest</a:t>
            </a:r>
            <a:br>
              <a:rPr lang="en-US" sz="1600" dirty="0">
                <a:latin typeface="+mn-lt"/>
              </a:rPr>
            </a:br>
            <a:r>
              <a:rPr lang="en-US" sz="1600" b="1" dirty="0">
                <a:latin typeface="+mn-lt"/>
              </a:rPr>
              <a:t>Sept 30-Oct 2</a:t>
            </a:r>
            <a:r>
              <a:rPr lang="en-US" sz="1600" dirty="0">
                <a:latin typeface="+mn-lt"/>
              </a:rPr>
              <a:t>		ARUBA Reunion Weekend 2016</a:t>
            </a:r>
            <a:br>
              <a:rPr lang="en-US" sz="1600" dirty="0">
                <a:latin typeface="+mn-lt"/>
              </a:rPr>
            </a:br>
            <a:r>
              <a:rPr lang="en-US" sz="1600" b="1" dirty="0">
                <a:latin typeface="+mn-lt"/>
              </a:rPr>
              <a:t>Oct 7	</a:t>
            </a:r>
            <a:r>
              <a:rPr lang="en-US" sz="1600" dirty="0" smtClean="0">
                <a:latin typeface="+mn-lt"/>
              </a:rPr>
              <a:t>	</a:t>
            </a:r>
            <a:r>
              <a:rPr lang="en-US" sz="1600" dirty="0">
                <a:latin typeface="+mn-lt"/>
              </a:rPr>
              <a:t>	Email 5 of </a:t>
            </a:r>
            <a:r>
              <a:rPr lang="en-US" sz="1600" dirty="0" smtClean="0">
                <a:latin typeface="+mn-lt"/>
              </a:rPr>
              <a:t>5</a:t>
            </a:r>
            <a:endParaRPr lang="en-US" sz="1600" dirty="0">
              <a:latin typeface="+mn-lt"/>
            </a:endParaRPr>
          </a:p>
        </p:txBody>
      </p:sp>
    </p:spTree>
    <p:extLst>
      <p:ext uri="{BB962C8B-B14F-4D97-AF65-F5344CB8AC3E}">
        <p14:creationId xmlns:p14="http://schemas.microsoft.com/office/powerpoint/2010/main" val="8184309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Gala Award</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9063" y="477858"/>
            <a:ext cx="5005137" cy="5902284"/>
          </a:xfrm>
          <a:prstGeom prst="rect">
            <a:avLst/>
          </a:prstGeom>
          <a:ln>
            <a:solidFill>
              <a:schemeClr val="tx1"/>
            </a:solidFill>
          </a:ln>
        </p:spPr>
      </p:pic>
    </p:spTree>
    <p:extLst>
      <p:ext uri="{BB962C8B-B14F-4D97-AF65-F5344CB8AC3E}">
        <p14:creationId xmlns:p14="http://schemas.microsoft.com/office/powerpoint/2010/main" val="34320699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7836" y="540314"/>
            <a:ext cx="2741059" cy="1828800"/>
          </a:xfrm>
          <a:prstGeom prst="rect">
            <a:avLst/>
          </a:prstGeom>
          <a:ln>
            <a:no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0186" y="2519114"/>
            <a:ext cx="2741059" cy="1828800"/>
          </a:xfrm>
          <a:prstGeom prst="rect">
            <a:avLst/>
          </a:prstGeom>
          <a:ln>
            <a:no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4589" y="4495549"/>
            <a:ext cx="2741059" cy="1828800"/>
          </a:xfrm>
          <a:prstGeom prst="rect">
            <a:avLst/>
          </a:prstGeom>
          <a:ln>
            <a:no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2744" y="4495549"/>
            <a:ext cx="2741059" cy="1828800"/>
          </a:xfrm>
          <a:prstGeom prst="rect">
            <a:avLst/>
          </a:prstGeom>
          <a:ln>
            <a:noFill/>
          </a:ln>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0899" y="4495549"/>
            <a:ext cx="2741059" cy="1828800"/>
          </a:xfrm>
          <a:prstGeom prst="rect">
            <a:avLst/>
          </a:prstGeom>
          <a:ln>
            <a:noFill/>
          </a:ln>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0899" y="2519114"/>
            <a:ext cx="2741059" cy="1828800"/>
          </a:xfrm>
          <a:prstGeom prst="rect">
            <a:avLst/>
          </a:prstGeom>
          <a:ln>
            <a:noFill/>
          </a:ln>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549" y="4495549"/>
            <a:ext cx="2741059" cy="1828800"/>
          </a:xfrm>
          <a:prstGeom prst="rect">
            <a:avLst/>
          </a:prstGeom>
          <a:ln>
            <a:noFill/>
          </a:ln>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60899" y="542679"/>
            <a:ext cx="2741059" cy="1828800"/>
          </a:xfrm>
          <a:prstGeom prst="rect">
            <a:avLst/>
          </a:prstGeom>
          <a:ln>
            <a:noFill/>
          </a:ln>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69840" y="542679"/>
            <a:ext cx="2741059" cy="1828800"/>
          </a:xfrm>
          <a:prstGeom prst="rect">
            <a:avLst/>
          </a:prstGeom>
          <a:ln>
            <a:noFill/>
          </a:ln>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6777" y="540314"/>
            <a:ext cx="2741059" cy="1828800"/>
          </a:xfrm>
          <a:prstGeom prst="rect">
            <a:avLst/>
          </a:prstGeom>
          <a:ln>
            <a:noFill/>
          </a:ln>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2199" y="2519114"/>
            <a:ext cx="2741059" cy="1828800"/>
          </a:xfrm>
          <a:prstGeom prst="rect">
            <a:avLst/>
          </a:prstGeom>
          <a:ln>
            <a:noFill/>
          </a:ln>
        </p:spPr>
      </p:pic>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59473" y="2519114"/>
            <a:ext cx="2741059" cy="1828800"/>
          </a:xfrm>
          <a:prstGeom prst="rect">
            <a:avLst/>
          </a:prstGeom>
          <a:ln>
            <a:noFill/>
          </a:ln>
        </p:spPr>
      </p:pic>
    </p:spTree>
    <p:extLst>
      <p:ext uri="{BB962C8B-B14F-4D97-AF65-F5344CB8AC3E}">
        <p14:creationId xmlns:p14="http://schemas.microsoft.com/office/powerpoint/2010/main" val="30579760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EVENT PHOTOS</a:t>
            </a:r>
            <a:endParaRPr lang="en-US" dirty="0"/>
          </a:p>
        </p:txBody>
      </p:sp>
      <p:sp>
        <p:nvSpPr>
          <p:cNvPr id="3" name="Content Placeholder 2"/>
          <p:cNvSpPr>
            <a:spLocks noGrp="1"/>
          </p:cNvSpPr>
          <p:nvPr>
            <p:ph idx="1"/>
          </p:nvPr>
        </p:nvSpPr>
        <p:spPr/>
        <p:txBody>
          <a:bodyPr/>
          <a:lstStyle/>
          <a:p>
            <a:pPr marL="0" indent="0">
              <a:buNone/>
            </a:pPr>
            <a:r>
              <a:rPr lang="en-US" b="1" dirty="0" smtClean="0"/>
              <a:t>For more event photos, please visit: </a:t>
            </a:r>
          </a:p>
          <a:p>
            <a:pPr marL="0" indent="0">
              <a:buNone/>
            </a:pPr>
            <a:endParaRPr lang="en-US" dirty="0"/>
          </a:p>
          <a:p>
            <a:pPr marL="0" indent="0" algn="ctr">
              <a:buNone/>
            </a:pPr>
            <a:r>
              <a:rPr lang="en-US" dirty="0"/>
              <a:t>https://</a:t>
            </a:r>
            <a:r>
              <a:rPr lang="en-US" dirty="0" smtClean="0"/>
              <a:t>www.flickr.com/photos/ricepublicaffairs/26170425361/in/album-72157666659626791</a:t>
            </a:r>
          </a:p>
          <a:p>
            <a:pPr marL="0" indent="0" algn="ctr">
              <a:buNone/>
            </a:pPr>
            <a:endParaRPr lang="en-US" dirty="0"/>
          </a:p>
          <a:p>
            <a:pPr marL="0" indent="0" algn="ctr">
              <a:buNone/>
            </a:pPr>
            <a:r>
              <a:rPr lang="en-US" dirty="0" smtClean="0"/>
              <a:t>and</a:t>
            </a:r>
          </a:p>
          <a:p>
            <a:pPr marL="0" indent="0" algn="ctr">
              <a:buNone/>
            </a:pPr>
            <a:endParaRPr lang="en-US" dirty="0"/>
          </a:p>
          <a:p>
            <a:pPr marL="0" indent="0" algn="ctr">
              <a:buNone/>
            </a:pPr>
            <a:r>
              <a:rPr lang="en-US" dirty="0"/>
              <a:t>https://www.flickr.com/photos/ricepublicaffairs/albums/72157674732413625</a:t>
            </a:r>
          </a:p>
        </p:txBody>
      </p:sp>
    </p:spTree>
    <p:extLst>
      <p:ext uri="{BB962C8B-B14F-4D97-AF65-F5344CB8AC3E}">
        <p14:creationId xmlns:p14="http://schemas.microsoft.com/office/powerpoint/2010/main" val="30012041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1371" y="4657664"/>
            <a:ext cx="2372329" cy="1897863"/>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3876" b="38963"/>
          <a:stretch/>
        </p:blipFill>
        <p:spPr>
          <a:xfrm>
            <a:off x="0" y="0"/>
            <a:ext cx="12189657" cy="4645176"/>
          </a:xfrm>
          <a:prstGeom prst="rect">
            <a:avLst/>
          </a:prstGeom>
        </p:spPr>
      </p:pic>
    </p:spTree>
    <p:extLst>
      <p:ext uri="{BB962C8B-B14F-4D97-AF65-F5344CB8AC3E}">
        <p14:creationId xmlns:p14="http://schemas.microsoft.com/office/powerpoint/2010/main" val="497426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761034618"/>
              </p:ext>
            </p:extLst>
          </p:nvPr>
        </p:nvGraphicFramePr>
        <p:xfrm>
          <a:off x="558165" y="330401"/>
          <a:ext cx="11075670" cy="6197199"/>
        </p:xfrm>
        <a:graphic>
          <a:graphicData uri="http://schemas.openxmlformats.org/drawingml/2006/table">
            <a:tbl>
              <a:tblPr firstRow="1" firstCol="1" bandRow="1">
                <a:tableStyleId>{F5AB1C69-6EDB-4FF4-983F-18BD219EF322}</a:tableStyleId>
              </a:tblPr>
              <a:tblGrid>
                <a:gridCol w="2215134"/>
                <a:gridCol w="2215134"/>
                <a:gridCol w="2215134"/>
                <a:gridCol w="2215134"/>
                <a:gridCol w="2215134"/>
              </a:tblGrid>
              <a:tr h="242899">
                <a:tc>
                  <a:txBody>
                    <a:bodyPr/>
                    <a:lstStyle/>
                    <a:p>
                      <a:pPr marL="0" marR="0" algn="ctr">
                        <a:spcBef>
                          <a:spcPts val="0"/>
                        </a:spcBef>
                        <a:spcAft>
                          <a:spcPts val="0"/>
                        </a:spcAft>
                      </a:pPr>
                      <a:r>
                        <a:rPr lang="en-US" sz="1000" dirty="0">
                          <a:effectLst/>
                        </a:rPr>
                        <a:t>DELIVERABLE</a:t>
                      </a:r>
                      <a:endParaRPr lang="en-US" sz="1000" dirty="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a:effectLst/>
                        </a:rPr>
                        <a:t>PURPOSE/TASK</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a:effectLst/>
                        </a:rPr>
                        <a:t>SEGMENT</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a:effectLst/>
                        </a:rPr>
                        <a:t>DEADLINE </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a:effectLst/>
                        </a:rPr>
                        <a:t>NOTES</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r>
              <a:tr h="485801">
                <a:tc>
                  <a:txBody>
                    <a:bodyPr/>
                    <a:lstStyle/>
                    <a:p>
                      <a:pPr marL="0" marR="0" algn="ctr">
                        <a:spcBef>
                          <a:spcPts val="0"/>
                        </a:spcBef>
                        <a:spcAft>
                          <a:spcPts val="0"/>
                        </a:spcAft>
                      </a:pPr>
                      <a:r>
                        <a:rPr lang="en-US" sz="1000" dirty="0">
                          <a:effectLst/>
                        </a:rPr>
                        <a:t>Email 1 of 5</a:t>
                      </a:r>
                      <a:endParaRPr lang="en-US" sz="1000" dirty="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dirty="0">
                          <a:effectLst/>
                        </a:rPr>
                        <a:t>Save the date for gala; nominations open; recap of year-to-date</a:t>
                      </a:r>
                      <a:endParaRPr lang="en-US" sz="1000" dirty="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a:effectLst/>
                        </a:rPr>
                        <a:t>ARUBA; Commission</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a:effectLst/>
                        </a:rPr>
                        <a:t>June 22</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a:effectLst/>
                        </a:rPr>
                        <a:t> </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r>
              <a:tr h="242899">
                <a:tc>
                  <a:txBody>
                    <a:bodyPr/>
                    <a:lstStyle/>
                    <a:p>
                      <a:pPr marL="0" marR="0" algn="ctr">
                        <a:spcBef>
                          <a:spcPts val="0"/>
                        </a:spcBef>
                        <a:spcAft>
                          <a:spcPts val="0"/>
                        </a:spcAft>
                      </a:pPr>
                      <a:r>
                        <a:rPr lang="en-US" sz="1000">
                          <a:effectLst/>
                        </a:rPr>
                        <a:t>All Alumni Newsletter</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a:effectLst/>
                        </a:rPr>
                        <a:t>Save the date; nominate</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dirty="0">
                          <a:effectLst/>
                        </a:rPr>
                        <a:t>All</a:t>
                      </a:r>
                      <a:endParaRPr lang="en-US" sz="1000" dirty="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a:effectLst/>
                        </a:rPr>
                        <a:t>July 8-15</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a:effectLst/>
                        </a:rPr>
                        <a:t>Reminder to nominate</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r>
              <a:tr h="152626">
                <a:tc>
                  <a:txBody>
                    <a:bodyPr/>
                    <a:lstStyle/>
                    <a:p>
                      <a:pPr marL="0" marR="0" algn="ctr">
                        <a:spcBef>
                          <a:spcPts val="0"/>
                        </a:spcBef>
                        <a:spcAft>
                          <a:spcPts val="0"/>
                        </a:spcAft>
                      </a:pPr>
                      <a:r>
                        <a:rPr lang="en-US" sz="1000">
                          <a:effectLst/>
                        </a:rPr>
                        <a:t>Campus email </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a:effectLst/>
                        </a:rPr>
                        <a:t>Nominate</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a:effectLst/>
                        </a:rPr>
                        <a:t>All-Depts</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a:effectLst/>
                        </a:rPr>
                        <a:t>July 18</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a:effectLst/>
                        </a:rPr>
                        <a:t> </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r>
              <a:tr h="364350">
                <a:tc>
                  <a:txBody>
                    <a:bodyPr/>
                    <a:lstStyle/>
                    <a:p>
                      <a:pPr marL="0" marR="0" algn="ctr">
                        <a:spcBef>
                          <a:spcPts val="0"/>
                        </a:spcBef>
                        <a:spcAft>
                          <a:spcPts val="0"/>
                        </a:spcAft>
                      </a:pPr>
                      <a:r>
                        <a:rPr lang="en-US" sz="1000">
                          <a:effectLst/>
                        </a:rPr>
                        <a:t>Email 2 of 5</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a:effectLst/>
                        </a:rPr>
                        <a:t>Email invitation w/ link to registration page</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dirty="0">
                          <a:effectLst/>
                        </a:rPr>
                        <a:t>ARUBA, Commission</a:t>
                      </a:r>
                      <a:endParaRPr lang="en-US" sz="1000" dirty="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a:effectLst/>
                        </a:rPr>
                        <a:t>August 10-11</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a:effectLst/>
                        </a:rPr>
                        <a:t>Send shortly after print invitation drops</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r>
              <a:tr h="364350">
                <a:tc>
                  <a:txBody>
                    <a:bodyPr/>
                    <a:lstStyle/>
                    <a:p>
                      <a:pPr marL="0" marR="0" algn="ctr">
                        <a:spcBef>
                          <a:spcPts val="0"/>
                        </a:spcBef>
                        <a:spcAft>
                          <a:spcPts val="0"/>
                        </a:spcAft>
                      </a:pPr>
                      <a:r>
                        <a:rPr lang="en-US" sz="1000">
                          <a:effectLst/>
                        </a:rPr>
                        <a:t>DC &amp; NYC regional emails</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a:effectLst/>
                        </a:rPr>
                        <a:t>Blurb announcing registration is open</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dirty="0">
                          <a:effectLst/>
                        </a:rPr>
                        <a:t>DC &amp; NYC alums</a:t>
                      </a:r>
                      <a:endParaRPr lang="en-US" sz="1000" dirty="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a:effectLst/>
                        </a:rPr>
                        <a:t>August 12</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a:effectLst/>
                        </a:rPr>
                        <a:t> </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r>
              <a:tr h="364350">
                <a:tc>
                  <a:txBody>
                    <a:bodyPr/>
                    <a:lstStyle/>
                    <a:p>
                      <a:pPr marL="0" marR="0" algn="ctr">
                        <a:spcBef>
                          <a:spcPts val="0"/>
                        </a:spcBef>
                        <a:spcAft>
                          <a:spcPts val="0"/>
                        </a:spcAft>
                      </a:pPr>
                      <a:r>
                        <a:rPr lang="en-US" sz="1000">
                          <a:effectLst/>
                        </a:rPr>
                        <a:t>Commission update</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a:effectLst/>
                        </a:rPr>
                        <a:t>Announce winners prior to broader announcement</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a:effectLst/>
                        </a:rPr>
                        <a:t>Volunteers</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dirty="0">
                          <a:effectLst/>
                        </a:rPr>
                        <a:t>TBD</a:t>
                      </a:r>
                      <a:endParaRPr lang="en-US" sz="1000" dirty="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a:effectLst/>
                        </a:rPr>
                        <a:t> </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r>
              <a:tr h="364350">
                <a:tc>
                  <a:txBody>
                    <a:bodyPr/>
                    <a:lstStyle/>
                    <a:p>
                      <a:pPr marL="0" marR="0" algn="ctr">
                        <a:spcBef>
                          <a:spcPts val="0"/>
                        </a:spcBef>
                        <a:spcAft>
                          <a:spcPts val="0"/>
                        </a:spcAft>
                      </a:pPr>
                      <a:r>
                        <a:rPr lang="en-US" sz="1000">
                          <a:effectLst/>
                        </a:rPr>
                        <a:t>Bay Area regional email</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a:effectLst/>
                        </a:rPr>
                        <a:t>Blurb announcing registration is open </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a:effectLst/>
                        </a:rPr>
                        <a:t>Bay Area alums</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a:effectLst/>
                        </a:rPr>
                        <a:t>Aug. 19</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a:effectLst/>
                        </a:rPr>
                        <a:t> </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r>
              <a:tr h="850150">
                <a:tc>
                  <a:txBody>
                    <a:bodyPr/>
                    <a:lstStyle/>
                    <a:p>
                      <a:pPr marL="0" marR="0" algn="ctr">
                        <a:spcBef>
                          <a:spcPts val="0"/>
                        </a:spcBef>
                        <a:spcAft>
                          <a:spcPts val="0"/>
                        </a:spcAft>
                      </a:pPr>
                      <a:r>
                        <a:rPr lang="en-US" sz="1000">
                          <a:effectLst/>
                        </a:rPr>
                        <a:t>Commission update email</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a:effectLst/>
                        </a:rPr>
                        <a:t>Reminder to nominate; save the date</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a:effectLst/>
                        </a:rPr>
                        <a:t>Commission</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dirty="0">
                          <a:effectLst/>
                        </a:rPr>
                        <a:t>July 11 Mid-late August</a:t>
                      </a:r>
                      <a:endParaRPr lang="en-US" sz="1000" dirty="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dirty="0">
                          <a:effectLst/>
                        </a:rPr>
                        <a:t>Per Dan 6/27: The commission update can go in mid-late August as a “kickoff to the fall” type of message</a:t>
                      </a:r>
                      <a:endParaRPr lang="en-US" sz="1000" dirty="0">
                        <a:effectLst/>
                        <a:latin typeface="Times New Roman" panose="02020603050405020304" pitchFamily="18" charset="0"/>
                        <a:ea typeface="Times New Roman" panose="02020603050405020304" pitchFamily="18" charset="0"/>
                      </a:endParaRPr>
                    </a:p>
                  </a:txBody>
                  <a:tcPr marL="32794" marR="32794" marT="0" marB="0" anchor="ctr"/>
                </a:tc>
              </a:tr>
              <a:tr h="242899">
                <a:tc>
                  <a:txBody>
                    <a:bodyPr/>
                    <a:lstStyle/>
                    <a:p>
                      <a:pPr marL="0" marR="0" algn="ctr">
                        <a:spcBef>
                          <a:spcPts val="0"/>
                        </a:spcBef>
                        <a:spcAft>
                          <a:spcPts val="0"/>
                        </a:spcAft>
                      </a:pPr>
                      <a:r>
                        <a:rPr lang="en-US" sz="1000">
                          <a:effectLst/>
                        </a:rPr>
                        <a:t>Houston event digest</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a:effectLst/>
                        </a:rPr>
                        <a:t>Highlight gala as a signature event</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a:effectLst/>
                        </a:rPr>
                        <a:t>Houston alumni</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a:effectLst/>
                        </a:rPr>
                        <a:t>Aug. 26</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dirty="0">
                          <a:effectLst/>
                        </a:rPr>
                        <a:t> </a:t>
                      </a:r>
                      <a:endParaRPr lang="en-US" sz="1000" dirty="0">
                        <a:effectLst/>
                        <a:latin typeface="Times New Roman" panose="02020603050405020304" pitchFamily="18" charset="0"/>
                        <a:ea typeface="Times New Roman" panose="02020603050405020304" pitchFamily="18" charset="0"/>
                      </a:endParaRPr>
                    </a:p>
                  </a:txBody>
                  <a:tcPr marL="32794" marR="32794" marT="0" marB="0" anchor="ctr"/>
                </a:tc>
              </a:tr>
              <a:tr h="364350">
                <a:tc>
                  <a:txBody>
                    <a:bodyPr/>
                    <a:lstStyle/>
                    <a:p>
                      <a:pPr marL="0" marR="0" algn="ctr">
                        <a:spcBef>
                          <a:spcPts val="0"/>
                        </a:spcBef>
                        <a:spcAft>
                          <a:spcPts val="0"/>
                        </a:spcAft>
                      </a:pPr>
                      <a:r>
                        <a:rPr lang="en-US" sz="1000">
                          <a:effectLst/>
                        </a:rPr>
                        <a:t>Austin and Dallas regional emails</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a:effectLst/>
                        </a:rPr>
                        <a:t>Blurb announcing registration is open</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a:effectLst/>
                        </a:rPr>
                        <a:t>Austin and Dallas alums</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a:effectLst/>
                        </a:rPr>
                        <a:t>Sept. 2</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dirty="0">
                          <a:effectLst/>
                        </a:rPr>
                        <a:t> </a:t>
                      </a:r>
                      <a:endParaRPr lang="en-US" sz="1000" dirty="0">
                        <a:effectLst/>
                        <a:latin typeface="Times New Roman" panose="02020603050405020304" pitchFamily="18" charset="0"/>
                        <a:ea typeface="Times New Roman" panose="02020603050405020304" pitchFamily="18" charset="0"/>
                      </a:endParaRPr>
                    </a:p>
                  </a:txBody>
                  <a:tcPr marL="32794" marR="32794" marT="0" marB="0" anchor="ctr"/>
                </a:tc>
              </a:tr>
              <a:tr h="457876">
                <a:tc>
                  <a:txBody>
                    <a:bodyPr/>
                    <a:lstStyle/>
                    <a:p>
                      <a:pPr marL="0" marR="0" algn="ctr">
                        <a:spcBef>
                          <a:spcPts val="0"/>
                        </a:spcBef>
                        <a:spcAft>
                          <a:spcPts val="0"/>
                        </a:spcAft>
                      </a:pPr>
                      <a:r>
                        <a:rPr lang="en-US" sz="1000">
                          <a:effectLst/>
                        </a:rPr>
                        <a:t>Email 3 of 5</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a:effectLst/>
                        </a:rPr>
                        <a:t>Announce award-winners and link to registration</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a:effectLst/>
                        </a:rPr>
                        <a:t>ARUBA, Commission, Others TBD</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a:effectLst/>
                        </a:rPr>
                        <a:t>September 5</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dirty="0">
                          <a:effectLst/>
                        </a:rPr>
                        <a:t>Highlight award winners with brief bios; 2</a:t>
                      </a:r>
                      <a:r>
                        <a:rPr lang="en-US" sz="1000" baseline="30000" dirty="0">
                          <a:effectLst/>
                        </a:rPr>
                        <a:t>nd</a:t>
                      </a:r>
                      <a:r>
                        <a:rPr lang="en-US" sz="1000" dirty="0">
                          <a:effectLst/>
                        </a:rPr>
                        <a:t> reminder to register</a:t>
                      </a:r>
                      <a:endParaRPr lang="en-US" sz="1000" dirty="0">
                        <a:effectLst/>
                        <a:latin typeface="Times New Roman" panose="02020603050405020304" pitchFamily="18" charset="0"/>
                        <a:ea typeface="Times New Roman" panose="02020603050405020304" pitchFamily="18" charset="0"/>
                      </a:endParaRPr>
                    </a:p>
                  </a:txBody>
                  <a:tcPr marL="32794" marR="32794" marT="0" marB="0" anchor="ctr"/>
                </a:tc>
              </a:tr>
              <a:tr h="242899">
                <a:tc>
                  <a:txBody>
                    <a:bodyPr/>
                    <a:lstStyle/>
                    <a:p>
                      <a:pPr marL="0" marR="0" algn="ctr">
                        <a:spcBef>
                          <a:spcPts val="0"/>
                        </a:spcBef>
                        <a:spcAft>
                          <a:spcPts val="0"/>
                        </a:spcAft>
                      </a:pPr>
                      <a:r>
                        <a:rPr lang="en-US" sz="1000">
                          <a:effectLst/>
                        </a:rPr>
                        <a:t>Rice News</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a:effectLst/>
                        </a:rPr>
                        <a:t>Announcement of award winners</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a:effectLst/>
                        </a:rPr>
                        <a:t>Subscribers</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a:effectLst/>
                        </a:rPr>
                        <a:t>September 5-12</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dirty="0">
                          <a:effectLst/>
                        </a:rPr>
                        <a:t> </a:t>
                      </a:r>
                      <a:endParaRPr lang="en-US" sz="1000" dirty="0">
                        <a:effectLst/>
                        <a:latin typeface="Times New Roman" panose="02020603050405020304" pitchFamily="18" charset="0"/>
                        <a:ea typeface="Times New Roman" panose="02020603050405020304" pitchFamily="18" charset="0"/>
                      </a:endParaRPr>
                    </a:p>
                  </a:txBody>
                  <a:tcPr marL="32794" marR="32794" marT="0" marB="0" anchor="ctr"/>
                </a:tc>
              </a:tr>
              <a:tr h="485801">
                <a:tc>
                  <a:txBody>
                    <a:bodyPr/>
                    <a:lstStyle/>
                    <a:p>
                      <a:pPr marL="0" marR="0" algn="ctr">
                        <a:spcBef>
                          <a:spcPts val="0"/>
                        </a:spcBef>
                        <a:spcAft>
                          <a:spcPts val="0"/>
                        </a:spcAft>
                      </a:pPr>
                      <a:r>
                        <a:rPr lang="en-US" sz="1000">
                          <a:effectLst/>
                        </a:rPr>
                        <a:t>Email 4 of 5</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a:effectLst/>
                        </a:rPr>
                        <a:t>Last chance to register</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a:effectLst/>
                        </a:rPr>
                        <a:t>ARUBA, Commission, Others TBD, minus registrants</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a:effectLst/>
                        </a:rPr>
                        <a:t>September 23</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dirty="0">
                          <a:effectLst/>
                        </a:rPr>
                        <a:t>Last chance: approx. one week out of event</a:t>
                      </a:r>
                      <a:endParaRPr lang="en-US" sz="1000" dirty="0">
                        <a:effectLst/>
                        <a:latin typeface="Times New Roman" panose="02020603050405020304" pitchFamily="18" charset="0"/>
                        <a:ea typeface="Times New Roman" panose="02020603050405020304" pitchFamily="18" charset="0"/>
                      </a:endParaRPr>
                    </a:p>
                  </a:txBody>
                  <a:tcPr marL="32794" marR="32794" marT="0" marB="0" anchor="ctr"/>
                </a:tc>
              </a:tr>
              <a:tr h="364350">
                <a:tc>
                  <a:txBody>
                    <a:bodyPr/>
                    <a:lstStyle/>
                    <a:p>
                      <a:pPr marL="0" marR="0" algn="ctr">
                        <a:spcBef>
                          <a:spcPts val="0"/>
                        </a:spcBef>
                        <a:spcAft>
                          <a:spcPts val="0"/>
                        </a:spcAft>
                      </a:pPr>
                      <a:r>
                        <a:rPr lang="en-US" sz="1000">
                          <a:effectLst/>
                        </a:rPr>
                        <a:t>Houston event digest</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a:effectLst/>
                        </a:rPr>
                        <a:t>Reminder for weekend; walkups accepted (TBD)</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a:effectLst/>
                        </a:rPr>
                        <a:t>Houston alumni</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a:effectLst/>
                        </a:rPr>
                        <a:t>September 30</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dirty="0">
                          <a:effectLst/>
                        </a:rPr>
                        <a:t> </a:t>
                      </a:r>
                      <a:endParaRPr lang="en-US" sz="1000" dirty="0">
                        <a:effectLst/>
                        <a:latin typeface="Times New Roman" panose="02020603050405020304" pitchFamily="18" charset="0"/>
                        <a:ea typeface="Times New Roman" panose="02020603050405020304" pitchFamily="18" charset="0"/>
                      </a:endParaRPr>
                    </a:p>
                  </a:txBody>
                  <a:tcPr marL="32794" marR="32794" marT="0" marB="0" anchor="ctr"/>
                </a:tc>
              </a:tr>
              <a:tr h="607249">
                <a:tc>
                  <a:txBody>
                    <a:bodyPr/>
                    <a:lstStyle/>
                    <a:p>
                      <a:pPr marL="0" marR="0" algn="ctr">
                        <a:spcBef>
                          <a:spcPts val="0"/>
                        </a:spcBef>
                        <a:spcAft>
                          <a:spcPts val="0"/>
                        </a:spcAft>
                      </a:pPr>
                      <a:r>
                        <a:rPr lang="en-US" sz="1000">
                          <a:effectLst/>
                        </a:rPr>
                        <a:t>Email 5 of 5</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a:effectLst/>
                        </a:rPr>
                        <a:t>Thank you and survey</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a:effectLst/>
                        </a:rPr>
                        <a:t>Attendants of gala</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a:effectLst/>
                        </a:rPr>
                        <a:t>Oct. 7</a:t>
                      </a:r>
                      <a:endParaRPr lang="en-US" sz="1000">
                        <a:effectLst/>
                        <a:latin typeface="Times New Roman" panose="02020603050405020304" pitchFamily="18" charset="0"/>
                        <a:ea typeface="Times New Roman" panose="02020603050405020304" pitchFamily="18" charset="0"/>
                      </a:endParaRPr>
                    </a:p>
                  </a:txBody>
                  <a:tcPr marL="32794" marR="32794" marT="0" marB="0" anchor="ctr"/>
                </a:tc>
                <a:tc>
                  <a:txBody>
                    <a:bodyPr/>
                    <a:lstStyle/>
                    <a:p>
                      <a:pPr marL="0" marR="0" algn="ctr">
                        <a:spcBef>
                          <a:spcPts val="0"/>
                        </a:spcBef>
                        <a:spcAft>
                          <a:spcPts val="0"/>
                        </a:spcAft>
                      </a:pPr>
                      <a:r>
                        <a:rPr lang="en-US" sz="1000" dirty="0">
                          <a:effectLst/>
                        </a:rPr>
                        <a:t>Include any notes about remaining events for 50 year celebration; link to photos</a:t>
                      </a:r>
                      <a:endParaRPr lang="en-US" sz="1000" dirty="0">
                        <a:effectLst/>
                        <a:latin typeface="Times New Roman" panose="02020603050405020304" pitchFamily="18" charset="0"/>
                        <a:ea typeface="Times New Roman" panose="02020603050405020304" pitchFamily="18" charset="0"/>
                      </a:endParaRPr>
                    </a:p>
                  </a:txBody>
                  <a:tcPr marL="32794" marR="32794" marT="0" marB="0" anchor="ctr"/>
                </a:tc>
              </a:tr>
            </a:tbl>
          </a:graphicData>
        </a:graphic>
      </p:graphicFrame>
    </p:spTree>
    <p:extLst>
      <p:ext uri="{BB962C8B-B14F-4D97-AF65-F5344CB8AC3E}">
        <p14:creationId xmlns:p14="http://schemas.microsoft.com/office/powerpoint/2010/main" val="2200722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Student and Community Outreach</a:t>
            </a:r>
            <a:endParaRPr lang="en-US" sz="3600" dirty="0"/>
          </a:p>
        </p:txBody>
      </p:sp>
      <p:pic>
        <p:nvPicPr>
          <p:cNvPr id="7" name="Picture 6"/>
          <p:cNvPicPr>
            <a:picLocks noChangeAspect="1"/>
          </p:cNvPicPr>
          <p:nvPr/>
        </p:nvPicPr>
        <p:blipFill>
          <a:blip r:embed="rId2"/>
          <a:stretch>
            <a:fillRect/>
          </a:stretch>
        </p:blipFill>
        <p:spPr>
          <a:xfrm>
            <a:off x="8650605" y="5292559"/>
            <a:ext cx="1657350" cy="638175"/>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5211" b="28075"/>
          <a:stretch/>
        </p:blipFill>
        <p:spPr>
          <a:xfrm>
            <a:off x="0" y="0"/>
            <a:ext cx="12192000" cy="4602480"/>
          </a:xfrm>
          <a:prstGeom prst="rect">
            <a:avLst/>
          </a:prstGeom>
        </p:spPr>
      </p:pic>
    </p:spTree>
    <p:extLst>
      <p:ext uri="{BB962C8B-B14F-4D97-AF65-F5344CB8AC3E}">
        <p14:creationId xmlns:p14="http://schemas.microsoft.com/office/powerpoint/2010/main" val="3994770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80968" y="176980"/>
            <a:ext cx="7688982" cy="6478997"/>
          </a:xfrm>
          <a:prstGeom prst="rect">
            <a:avLst/>
          </a:prstGeom>
        </p:spPr>
      </p:pic>
    </p:spTree>
    <p:extLst>
      <p:ext uri="{BB962C8B-B14F-4D97-AF65-F5344CB8AC3E}">
        <p14:creationId xmlns:p14="http://schemas.microsoft.com/office/powerpoint/2010/main" val="2890074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5000" y="481012"/>
            <a:ext cx="8382000" cy="5895975"/>
          </a:xfrm>
          <a:prstGeom prst="rect">
            <a:avLst/>
          </a:prstGeom>
        </p:spPr>
      </p:pic>
    </p:spTree>
    <p:extLst>
      <p:ext uri="{BB962C8B-B14F-4D97-AF65-F5344CB8AC3E}">
        <p14:creationId xmlns:p14="http://schemas.microsoft.com/office/powerpoint/2010/main" val="338427237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Custom 2">
      <a:dk1>
        <a:sysClr val="windowText" lastClr="000000"/>
      </a:dk1>
      <a:lt1>
        <a:sysClr val="window" lastClr="FFFFFF"/>
      </a:lt1>
      <a:dk2>
        <a:srgbClr val="1F497D"/>
      </a:dk2>
      <a:lt2>
        <a:srgbClr val="EEECE1"/>
      </a:lt2>
      <a:accent1>
        <a:srgbClr val="4F81BD"/>
      </a:accent1>
      <a:accent2>
        <a:srgbClr val="5E6062"/>
      </a:accent2>
      <a:accent3>
        <a:srgbClr val="00246A"/>
      </a:accent3>
      <a:accent4>
        <a:srgbClr val="8064A2"/>
      </a:accent4>
      <a:accent5>
        <a:srgbClr val="4BACC6"/>
      </a:accent5>
      <a:accent6>
        <a:srgbClr val="F79646"/>
      </a:accent6>
      <a:hlink>
        <a:srgbClr val="0000FF"/>
      </a:hlink>
      <a:folHlink>
        <a:srgbClr val="800080"/>
      </a:folHlink>
    </a:clrScheme>
    <a:fontScheme name="Custom 1">
      <a:majorFont>
        <a:latin typeface="Gotham XNarrow Book"/>
        <a:ea typeface=""/>
        <a:cs typeface=""/>
      </a:majorFont>
      <a:minorFont>
        <a:latin typeface="Gill Sans MT"/>
        <a:ea typeface=""/>
        <a:cs typeface=""/>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docProps/app.xml><?xml version="1.0" encoding="utf-8"?>
<Properties xmlns="http://schemas.openxmlformats.org/officeDocument/2006/extended-properties" xmlns:vt="http://schemas.openxmlformats.org/officeDocument/2006/docPropsVTypes">
  <Template/>
  <TotalTime>289</TotalTime>
  <Words>574</Words>
  <Application>Microsoft Office PowerPoint</Application>
  <PresentationFormat>Widescreen</PresentationFormat>
  <Paragraphs>145</Paragraphs>
  <Slides>53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Arial</vt:lpstr>
      <vt:lpstr>Gill Sans MT</vt:lpstr>
      <vt:lpstr>Gotham XNarrow Book</vt:lpstr>
      <vt:lpstr>Times New Roman</vt:lpstr>
      <vt:lpstr>Trajan Pro</vt:lpstr>
      <vt:lpstr>Tw Cen MT</vt:lpstr>
      <vt:lpstr>Wingdings 3</vt:lpstr>
      <vt:lpstr>Integral</vt:lpstr>
      <vt:lpstr>2017 CASE Circle of Excellence</vt:lpstr>
      <vt:lpstr>Table of Contents</vt:lpstr>
      <vt:lpstr>Planning</vt:lpstr>
      <vt:lpstr>CREATIVE WORK PLAN</vt:lpstr>
      <vt:lpstr>KEY COMMUNICATIONS DATES:  June 16   Website Phase I  June 24   RFP for Gala Video(s) Complete June 22   Email 1 of 5 July 11   Commission Update Email July 15   All Alumni Newsletter July 18   Campus Email Aug 5   Website Phase II  Aug 8   Print Invitation Drops in Mail Aug 8   Volunteer Outreach Toolkit Ready Aug 10-11  Email 2 of 5 Aug 12   DC &amp; NYC Regional Emails Aug 19   Bay Area Regional Email Aug 26   Houston Events Digest Aug 29-Sept 2  Website Phase III Sept 2   Austin &amp; Dallas Regional Emails Sept 5   Email 3 of 5 Sept 5-12  Rice News Sept 23   Email 4 of 5 Sept 28   Event Program Delivered Sept 28   Final Video(s) Delivered Sept 30   Houston Events Digest Sept 30-Oct 2  ARUBA Reunion Weekend 2016 Oct 7   Email 5 of 5</vt:lpstr>
      <vt:lpstr>PowerPoint Presentation</vt:lpstr>
      <vt:lpstr>Student and Community Outreach</vt:lpstr>
      <vt:lpstr>PowerPoint Presentation</vt:lpstr>
      <vt:lpstr>PowerPoint Presentation</vt:lpstr>
      <vt:lpstr>PowerPoint Presentation</vt:lpstr>
      <vt:lpstr>PowerPoint Presentation</vt:lpstr>
      <vt:lpstr>PowerPoint Presentation</vt:lpstr>
      <vt:lpstr>PowerPoint Presentation</vt:lpstr>
      <vt:lpstr>RICE MAGAZINE, FALL 2016 HTTPS://ISSUU.COM/RICEUNIVERSITY/DOCS/FALL2016RICEMAG_ISSUU </vt:lpstr>
      <vt:lpstr>PowerPoint Presentation</vt:lpstr>
      <vt:lpstr>Email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Web</vt:lpstr>
      <vt:lpstr>CELEBRATING 50 YEARS OF BLACK UNDERGRADUATE LIFE HTTP://ALUMNI.RICE.EDU/EVENTS/50-YEARS-OF-BLACK-UNDERGRADUATE-LIFE</vt:lpstr>
      <vt:lpstr>ARUBA HTTP://ALUMNI.RICE.EDU/ARUBA</vt:lpstr>
      <vt:lpstr>VIDEO: CELEBRATING 50 YEARS HTTP://ALUMNI.RICE.EDU/EVENTS/50-YEARS-OF-BLACK-UNDERGRADUATE-LIFE/VIDEO-CELEBRATING-50-YEARS-OF-BLACK-UNDERGRADUATE-LIFE-AT-RICE</vt:lpstr>
      <vt:lpstr>ARUBA LEGACY ENDOWMENT HTTP://ALUMNI.RICE.EDU/EVENTS/50-YEARS-OF-BLACK-UNDERGRADUATE-LIFE/LEGACY-ENDOWMENT</vt:lpstr>
      <vt:lpstr>BLACK HISTORY AT RICE TIMELINE HTTP://ALUMNI.RICE.EDU/BLACK-HISTORY-AT-RICE-TIMELINE</vt:lpstr>
      <vt:lpstr>Web Banners</vt:lpstr>
      <vt:lpstr>Events</vt:lpstr>
      <vt:lpstr>TRAILBLAZERS IN RICE ATHLETICS PROGRAM</vt:lpstr>
      <vt:lpstr>Gala Print Invitation</vt:lpstr>
      <vt:lpstr>PowerPoint Presentation</vt:lpstr>
      <vt:lpstr>PowerPoint Presentation</vt:lpstr>
      <vt:lpstr>PowerPoint Presentation</vt:lpstr>
      <vt:lpstr>BLUEPRINT FOR EXCELLENCE Gala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Gala Award</vt:lpstr>
      <vt:lpstr>PowerPoint Presentation</vt:lpstr>
      <vt:lpstr>EVENT PHOTOS</vt:lpstr>
      <vt:lpstr>THANK YOU</vt:lpstr>
    </vt:vector>
  </TitlesOfParts>
  <Company>Rice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2017 CASE Circle of Excellence Award Nomination</dc:title>
  <dc:creator>Ariel Farshchi</dc:creator>
  <cp:lastModifiedBy>Stefanie Fisher</cp:lastModifiedBy>
  <cp:revision>31</cp:revision>
  <dcterms:created xsi:type="dcterms:W3CDTF">2017-03-01T23:51:49Z</dcterms:created>
  <dcterms:modified xsi:type="dcterms:W3CDTF">2019-04-10T16:14:34Z</dcterms:modified>
</cp:coreProperties>
</file>