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21"/>
  </p:notesMasterIdLst>
  <p:sldIdLst>
    <p:sldId id="256" r:id="rId7"/>
    <p:sldId id="257" r:id="rId8"/>
    <p:sldId id="262" r:id="rId9"/>
    <p:sldId id="260" r:id="rId10"/>
    <p:sldId id="259" r:id="rId11"/>
    <p:sldId id="261" r:id="rId12"/>
    <p:sldId id="263" r:id="rId13"/>
    <p:sldId id="264" r:id="rId14"/>
    <p:sldId id="265" r:id="rId15"/>
    <p:sldId id="266" r:id="rId16"/>
    <p:sldId id="269" r:id="rId17"/>
    <p:sldId id="267" r:id="rId18"/>
    <p:sldId id="268" r:id="rId19"/>
    <p:sldId id="270" r:id="rId20"/>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9643" autoAdjust="0"/>
  </p:normalViewPr>
  <p:slideViewPr>
    <p:cSldViewPr snapToGrid="0">
      <p:cViewPr varScale="1">
        <p:scale>
          <a:sx n="72" d="100"/>
          <a:sy n="72" d="100"/>
        </p:scale>
        <p:origin x="20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0D491F-2F8E-4009-A17C-7D6DC4295B0D}" type="doc">
      <dgm:prSet loTypeId="urn:microsoft.com/office/officeart/2005/8/layout/arrow2" loCatId="process" qsTypeId="urn:microsoft.com/office/officeart/2005/8/quickstyle/simple1" qsCatId="simple" csTypeId="urn:microsoft.com/office/officeart/2005/8/colors/accent1_2" csCatId="accent1" phldr="1"/>
      <dgm:spPr/>
    </dgm:pt>
    <dgm:pt modelId="{ED570AE2-C25C-47BC-A5AF-A8E733D74214}">
      <dgm:prSet phldrT="[Text]"/>
      <dgm:spPr/>
      <dgm:t>
        <a:bodyPr/>
        <a:lstStyle/>
        <a:p>
          <a:endParaRPr lang="en-US" dirty="0" smtClean="0"/>
        </a:p>
        <a:p>
          <a:r>
            <a:rPr lang="en-US" dirty="0" smtClean="0">
              <a:solidFill>
                <a:schemeClr val="bg1"/>
              </a:solidFill>
            </a:rPr>
            <a:t>Impact</a:t>
          </a:r>
          <a:endParaRPr lang="en-US" dirty="0">
            <a:solidFill>
              <a:schemeClr val="bg1"/>
            </a:solidFill>
          </a:endParaRPr>
        </a:p>
      </dgm:t>
    </dgm:pt>
    <dgm:pt modelId="{DAFBB290-EEEE-4505-83C6-35BB9FB8B8B8}" type="parTrans" cxnId="{4B398444-E600-4FE3-B7F2-F24302B5B1C2}">
      <dgm:prSet/>
      <dgm:spPr/>
      <dgm:t>
        <a:bodyPr/>
        <a:lstStyle/>
        <a:p>
          <a:endParaRPr lang="en-US"/>
        </a:p>
      </dgm:t>
    </dgm:pt>
    <dgm:pt modelId="{6AA7836B-29D2-4EF0-9F53-4323538D4A74}" type="sibTrans" cxnId="{4B398444-E600-4FE3-B7F2-F24302B5B1C2}">
      <dgm:prSet/>
      <dgm:spPr/>
      <dgm:t>
        <a:bodyPr/>
        <a:lstStyle/>
        <a:p>
          <a:endParaRPr lang="en-US"/>
        </a:p>
      </dgm:t>
    </dgm:pt>
    <dgm:pt modelId="{3508F639-5476-4578-8700-8B82584DF398}">
      <dgm:prSet phldrT="[Text]" custT="1"/>
      <dgm:spPr/>
      <dgm:t>
        <a:bodyPr/>
        <a:lstStyle/>
        <a:p>
          <a:r>
            <a:rPr lang="en-US" sz="3200" dirty="0" smtClean="0">
              <a:solidFill>
                <a:schemeClr val="bg1"/>
              </a:solidFill>
            </a:rPr>
            <a:t>Donor/Alumni Engagement</a:t>
          </a:r>
          <a:endParaRPr lang="en-US" sz="3200" dirty="0">
            <a:solidFill>
              <a:schemeClr val="bg1"/>
            </a:solidFill>
          </a:endParaRPr>
        </a:p>
      </dgm:t>
    </dgm:pt>
    <dgm:pt modelId="{4044282C-5811-4F0A-92ED-FB1D32A97220}" type="parTrans" cxnId="{4179A2C6-488A-4326-B46F-F68DBF199674}">
      <dgm:prSet/>
      <dgm:spPr/>
      <dgm:t>
        <a:bodyPr/>
        <a:lstStyle/>
        <a:p>
          <a:endParaRPr lang="en-US"/>
        </a:p>
      </dgm:t>
    </dgm:pt>
    <dgm:pt modelId="{5764AE8F-5984-4C08-8F18-3DA4E3D0B317}" type="sibTrans" cxnId="{4179A2C6-488A-4326-B46F-F68DBF199674}">
      <dgm:prSet/>
      <dgm:spPr/>
      <dgm:t>
        <a:bodyPr/>
        <a:lstStyle/>
        <a:p>
          <a:endParaRPr lang="en-US"/>
        </a:p>
      </dgm:t>
    </dgm:pt>
    <dgm:pt modelId="{B15846AB-2310-4EA4-90E4-9D21471A9CAA}">
      <dgm:prSet phldrT="[Text]" custT="1"/>
      <dgm:spPr/>
      <dgm:t>
        <a:bodyPr/>
        <a:lstStyle/>
        <a:p>
          <a:r>
            <a:rPr lang="en-US" sz="3200" dirty="0" smtClean="0">
              <a:solidFill>
                <a:schemeClr val="bg1"/>
              </a:solidFill>
            </a:rPr>
            <a:t>Employee Engagement</a:t>
          </a:r>
          <a:endParaRPr lang="en-US" sz="3200" dirty="0">
            <a:solidFill>
              <a:schemeClr val="bg1"/>
            </a:solidFill>
          </a:endParaRPr>
        </a:p>
      </dgm:t>
    </dgm:pt>
    <dgm:pt modelId="{96FD51CC-48B6-4A2B-B992-53F87E382C21}" type="sibTrans" cxnId="{6C0A01B4-22E2-49EC-9106-C386A4D7E25A}">
      <dgm:prSet/>
      <dgm:spPr/>
      <dgm:t>
        <a:bodyPr/>
        <a:lstStyle/>
        <a:p>
          <a:endParaRPr lang="en-US"/>
        </a:p>
      </dgm:t>
    </dgm:pt>
    <dgm:pt modelId="{A9FE65EA-0C1B-42CC-9F52-06D5B8C656BA}" type="parTrans" cxnId="{6C0A01B4-22E2-49EC-9106-C386A4D7E25A}">
      <dgm:prSet/>
      <dgm:spPr/>
      <dgm:t>
        <a:bodyPr/>
        <a:lstStyle/>
        <a:p>
          <a:endParaRPr lang="en-US"/>
        </a:p>
      </dgm:t>
    </dgm:pt>
    <dgm:pt modelId="{02147D9E-68C7-41BB-9025-CDA93BE56AE9}" type="pres">
      <dgm:prSet presAssocID="{320D491F-2F8E-4009-A17C-7D6DC4295B0D}" presName="arrowDiagram" presStyleCnt="0">
        <dgm:presLayoutVars>
          <dgm:chMax val="5"/>
          <dgm:dir/>
          <dgm:resizeHandles val="exact"/>
        </dgm:presLayoutVars>
      </dgm:prSet>
      <dgm:spPr/>
    </dgm:pt>
    <dgm:pt modelId="{2A30B840-07A8-4FD6-9274-51672D842734}" type="pres">
      <dgm:prSet presAssocID="{320D491F-2F8E-4009-A17C-7D6DC4295B0D}" presName="arrow" presStyleLbl="bgShp" presStyleIdx="0" presStyleCnt="1" custLinFactNeighborX="-152" custLinFactNeighborY="2734"/>
      <dgm:spPr/>
    </dgm:pt>
    <dgm:pt modelId="{449FCB44-5DD9-4752-A1BB-4C718A5AE96B}" type="pres">
      <dgm:prSet presAssocID="{320D491F-2F8E-4009-A17C-7D6DC4295B0D}" presName="arrowDiagram3" presStyleCnt="0"/>
      <dgm:spPr/>
    </dgm:pt>
    <dgm:pt modelId="{669799E4-50F1-4D60-A6DB-1304BA35EE2F}" type="pres">
      <dgm:prSet presAssocID="{B15846AB-2310-4EA4-90E4-9D21471A9CAA}" presName="bullet3a" presStyleLbl="node1" presStyleIdx="0" presStyleCnt="3"/>
      <dgm:spPr/>
    </dgm:pt>
    <dgm:pt modelId="{DA2834BD-4679-45C1-A679-9D28884B81B4}" type="pres">
      <dgm:prSet presAssocID="{B15846AB-2310-4EA4-90E4-9D21471A9CAA}" presName="textBox3a" presStyleLbl="revTx" presStyleIdx="0" presStyleCnt="3" custLinFactNeighborX="16287" custLinFactNeighborY="21683">
        <dgm:presLayoutVars>
          <dgm:bulletEnabled val="1"/>
        </dgm:presLayoutVars>
      </dgm:prSet>
      <dgm:spPr/>
      <dgm:t>
        <a:bodyPr/>
        <a:lstStyle/>
        <a:p>
          <a:endParaRPr lang="en-US"/>
        </a:p>
      </dgm:t>
    </dgm:pt>
    <dgm:pt modelId="{B60B162F-01CB-49A5-85B7-5CED10C4A0FB}" type="pres">
      <dgm:prSet presAssocID="{3508F639-5476-4578-8700-8B82584DF398}" presName="bullet3b" presStyleLbl="node1" presStyleIdx="1" presStyleCnt="3"/>
      <dgm:spPr/>
    </dgm:pt>
    <dgm:pt modelId="{DF6ADAEF-4143-48F6-90C6-B462A2F27A18}" type="pres">
      <dgm:prSet presAssocID="{3508F639-5476-4578-8700-8B82584DF398}" presName="textBox3b" presStyleLbl="revTx" presStyleIdx="1" presStyleCnt="3" custScaleX="145997" custLinFactNeighborX="72952" custLinFactNeighborY="9370">
        <dgm:presLayoutVars>
          <dgm:bulletEnabled val="1"/>
        </dgm:presLayoutVars>
      </dgm:prSet>
      <dgm:spPr/>
      <dgm:t>
        <a:bodyPr/>
        <a:lstStyle/>
        <a:p>
          <a:endParaRPr lang="en-US"/>
        </a:p>
      </dgm:t>
    </dgm:pt>
    <dgm:pt modelId="{85A44154-049E-4CD6-946D-FF3440F6F10E}" type="pres">
      <dgm:prSet presAssocID="{ED570AE2-C25C-47BC-A5AF-A8E733D74214}" presName="bullet3c" presStyleLbl="node1" presStyleIdx="2" presStyleCnt="3"/>
      <dgm:spPr/>
    </dgm:pt>
    <dgm:pt modelId="{C7F60EC1-5FE7-4CA4-A721-4FF5B528D6EE}" type="pres">
      <dgm:prSet presAssocID="{ED570AE2-C25C-47BC-A5AF-A8E733D74214}" presName="textBox3c" presStyleLbl="revTx" presStyleIdx="2" presStyleCnt="3" custLinFactNeighborX="10593" custLinFactNeighborY="24770">
        <dgm:presLayoutVars>
          <dgm:bulletEnabled val="1"/>
        </dgm:presLayoutVars>
      </dgm:prSet>
      <dgm:spPr/>
      <dgm:t>
        <a:bodyPr/>
        <a:lstStyle/>
        <a:p>
          <a:endParaRPr lang="en-US"/>
        </a:p>
      </dgm:t>
    </dgm:pt>
  </dgm:ptLst>
  <dgm:cxnLst>
    <dgm:cxn modelId="{4179A2C6-488A-4326-B46F-F68DBF199674}" srcId="{320D491F-2F8E-4009-A17C-7D6DC4295B0D}" destId="{3508F639-5476-4578-8700-8B82584DF398}" srcOrd="1" destOrd="0" parTransId="{4044282C-5811-4F0A-92ED-FB1D32A97220}" sibTransId="{5764AE8F-5984-4C08-8F18-3DA4E3D0B317}"/>
    <dgm:cxn modelId="{C1926688-2B2F-410E-80E7-AEC0C4B20809}" type="presOf" srcId="{320D491F-2F8E-4009-A17C-7D6DC4295B0D}" destId="{02147D9E-68C7-41BB-9025-CDA93BE56AE9}" srcOrd="0" destOrd="0" presId="urn:microsoft.com/office/officeart/2005/8/layout/arrow2"/>
    <dgm:cxn modelId="{6C0A01B4-22E2-49EC-9106-C386A4D7E25A}" srcId="{320D491F-2F8E-4009-A17C-7D6DC4295B0D}" destId="{B15846AB-2310-4EA4-90E4-9D21471A9CAA}" srcOrd="0" destOrd="0" parTransId="{A9FE65EA-0C1B-42CC-9F52-06D5B8C656BA}" sibTransId="{96FD51CC-48B6-4A2B-B992-53F87E382C21}"/>
    <dgm:cxn modelId="{A5850B6C-5CE2-4829-9A20-83FA7914021A}" type="presOf" srcId="{3508F639-5476-4578-8700-8B82584DF398}" destId="{DF6ADAEF-4143-48F6-90C6-B462A2F27A18}" srcOrd="0" destOrd="0" presId="urn:microsoft.com/office/officeart/2005/8/layout/arrow2"/>
    <dgm:cxn modelId="{4B398444-E600-4FE3-B7F2-F24302B5B1C2}" srcId="{320D491F-2F8E-4009-A17C-7D6DC4295B0D}" destId="{ED570AE2-C25C-47BC-A5AF-A8E733D74214}" srcOrd="2" destOrd="0" parTransId="{DAFBB290-EEEE-4505-83C6-35BB9FB8B8B8}" sibTransId="{6AA7836B-29D2-4EF0-9F53-4323538D4A74}"/>
    <dgm:cxn modelId="{69A4780E-E317-400A-AA44-7B3AA2F05295}" type="presOf" srcId="{B15846AB-2310-4EA4-90E4-9D21471A9CAA}" destId="{DA2834BD-4679-45C1-A679-9D28884B81B4}" srcOrd="0" destOrd="0" presId="urn:microsoft.com/office/officeart/2005/8/layout/arrow2"/>
    <dgm:cxn modelId="{5BCCD4DA-D135-4387-897C-C65683C3E96D}" type="presOf" srcId="{ED570AE2-C25C-47BC-A5AF-A8E733D74214}" destId="{C7F60EC1-5FE7-4CA4-A721-4FF5B528D6EE}" srcOrd="0" destOrd="0" presId="urn:microsoft.com/office/officeart/2005/8/layout/arrow2"/>
    <dgm:cxn modelId="{4C2DEE4D-5AA1-43DC-92ED-D82F974ACC01}" type="presParOf" srcId="{02147D9E-68C7-41BB-9025-CDA93BE56AE9}" destId="{2A30B840-07A8-4FD6-9274-51672D842734}" srcOrd="0" destOrd="0" presId="urn:microsoft.com/office/officeart/2005/8/layout/arrow2"/>
    <dgm:cxn modelId="{355457A2-EF8B-4F9C-8214-47D3B2E61485}" type="presParOf" srcId="{02147D9E-68C7-41BB-9025-CDA93BE56AE9}" destId="{449FCB44-5DD9-4752-A1BB-4C718A5AE96B}" srcOrd="1" destOrd="0" presId="urn:microsoft.com/office/officeart/2005/8/layout/arrow2"/>
    <dgm:cxn modelId="{32C11EB2-841B-42F0-AF63-CDBF97415EAE}" type="presParOf" srcId="{449FCB44-5DD9-4752-A1BB-4C718A5AE96B}" destId="{669799E4-50F1-4D60-A6DB-1304BA35EE2F}" srcOrd="0" destOrd="0" presId="urn:microsoft.com/office/officeart/2005/8/layout/arrow2"/>
    <dgm:cxn modelId="{1E423C6C-3022-4A23-B539-FF98308715B1}" type="presParOf" srcId="{449FCB44-5DD9-4752-A1BB-4C718A5AE96B}" destId="{DA2834BD-4679-45C1-A679-9D28884B81B4}" srcOrd="1" destOrd="0" presId="urn:microsoft.com/office/officeart/2005/8/layout/arrow2"/>
    <dgm:cxn modelId="{864F5568-BD42-40F4-AEC9-71528F208DB5}" type="presParOf" srcId="{449FCB44-5DD9-4752-A1BB-4C718A5AE96B}" destId="{B60B162F-01CB-49A5-85B7-5CED10C4A0FB}" srcOrd="2" destOrd="0" presId="urn:microsoft.com/office/officeart/2005/8/layout/arrow2"/>
    <dgm:cxn modelId="{380C0A63-79F0-4CAE-AF01-0F71EF2C2781}" type="presParOf" srcId="{449FCB44-5DD9-4752-A1BB-4C718A5AE96B}" destId="{DF6ADAEF-4143-48F6-90C6-B462A2F27A18}" srcOrd="3" destOrd="0" presId="urn:microsoft.com/office/officeart/2005/8/layout/arrow2"/>
    <dgm:cxn modelId="{A2BAB3DC-A601-43FA-92B0-E6D19BBA4B1A}" type="presParOf" srcId="{449FCB44-5DD9-4752-A1BB-4C718A5AE96B}" destId="{85A44154-049E-4CD6-946D-FF3440F6F10E}" srcOrd="4" destOrd="0" presId="urn:microsoft.com/office/officeart/2005/8/layout/arrow2"/>
    <dgm:cxn modelId="{7CA1CB76-C007-45E8-AFC4-CD20F26EC0A4}" type="presParOf" srcId="{449FCB44-5DD9-4752-A1BB-4C718A5AE96B}" destId="{C7F60EC1-5FE7-4CA4-A721-4FF5B528D6EE}"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5D7802-E186-47D0-AF45-59DEAAE53D28}" type="doc">
      <dgm:prSet loTypeId="urn:microsoft.com/office/officeart/2005/8/layout/gear1" loCatId="cycle" qsTypeId="urn:microsoft.com/office/officeart/2005/8/quickstyle/simple1" qsCatId="simple" csTypeId="urn:microsoft.com/office/officeart/2005/8/colors/accent1_2" csCatId="accent1" phldr="1"/>
      <dgm:spPr/>
    </dgm:pt>
    <dgm:pt modelId="{E94DD209-C4A3-40CC-B8EF-C70C9E34C369}">
      <dgm:prSet phldrT="[Text]" custT="1"/>
      <dgm:spPr/>
      <dgm:t>
        <a:bodyPr/>
        <a:lstStyle/>
        <a:p>
          <a:endParaRPr lang="en-US" sz="3200" dirty="0">
            <a:solidFill>
              <a:schemeClr val="tx1"/>
            </a:solidFill>
          </a:endParaRPr>
        </a:p>
      </dgm:t>
    </dgm:pt>
    <dgm:pt modelId="{132EAD45-C125-44C0-8655-D63D9A6BAC8C}" type="parTrans" cxnId="{573F9986-0714-4CE4-8AA0-2EB98D5FCF17}">
      <dgm:prSet/>
      <dgm:spPr/>
      <dgm:t>
        <a:bodyPr/>
        <a:lstStyle/>
        <a:p>
          <a:endParaRPr lang="en-US"/>
        </a:p>
      </dgm:t>
    </dgm:pt>
    <dgm:pt modelId="{56DA46D2-BD57-42B1-A287-F91BA1DE429B}" type="sibTrans" cxnId="{573F9986-0714-4CE4-8AA0-2EB98D5FCF17}">
      <dgm:prSet/>
      <dgm:spPr/>
      <dgm:t>
        <a:bodyPr/>
        <a:lstStyle/>
        <a:p>
          <a:endParaRPr lang="en-US"/>
        </a:p>
      </dgm:t>
    </dgm:pt>
    <dgm:pt modelId="{F8282FFC-BC03-4B24-889C-2856760BE3FC}">
      <dgm:prSet phldrT="[Text]" custT="1"/>
      <dgm:spPr/>
      <dgm:t>
        <a:bodyPr/>
        <a:lstStyle/>
        <a:p>
          <a:endParaRPr lang="en-US" sz="2300" dirty="0">
            <a:solidFill>
              <a:schemeClr val="tx1"/>
            </a:solidFill>
          </a:endParaRPr>
        </a:p>
      </dgm:t>
    </dgm:pt>
    <dgm:pt modelId="{D9112A30-98AC-4E72-AAF5-BAB177B72B84}" type="parTrans" cxnId="{4EE6CD34-68BB-41AF-99FE-A9CD44DCB76F}">
      <dgm:prSet/>
      <dgm:spPr/>
      <dgm:t>
        <a:bodyPr/>
        <a:lstStyle/>
        <a:p>
          <a:endParaRPr lang="en-US"/>
        </a:p>
      </dgm:t>
    </dgm:pt>
    <dgm:pt modelId="{D345C64D-DE69-417D-9F56-65104075BB0B}" type="sibTrans" cxnId="{4EE6CD34-68BB-41AF-99FE-A9CD44DCB76F}">
      <dgm:prSet/>
      <dgm:spPr/>
      <dgm:t>
        <a:bodyPr/>
        <a:lstStyle/>
        <a:p>
          <a:endParaRPr lang="en-US"/>
        </a:p>
      </dgm:t>
    </dgm:pt>
    <dgm:pt modelId="{CF34E5D4-8D97-4C3F-ACFF-B5C29727EA59}">
      <dgm:prSet phldrT="[Text]" custT="1"/>
      <dgm:spPr/>
      <dgm:t>
        <a:bodyPr/>
        <a:lstStyle/>
        <a:p>
          <a:endParaRPr lang="en-US" sz="1800" dirty="0">
            <a:solidFill>
              <a:schemeClr val="tx1"/>
            </a:solidFill>
          </a:endParaRPr>
        </a:p>
      </dgm:t>
    </dgm:pt>
    <dgm:pt modelId="{1221EE3F-29DC-4675-ACCC-0AC1AD41F8A4}" type="parTrans" cxnId="{156AB0BD-2623-4AE6-9785-D022860B334A}">
      <dgm:prSet/>
      <dgm:spPr/>
      <dgm:t>
        <a:bodyPr/>
        <a:lstStyle/>
        <a:p>
          <a:endParaRPr lang="en-US"/>
        </a:p>
      </dgm:t>
    </dgm:pt>
    <dgm:pt modelId="{89B70AC4-EF59-4C87-8DAD-BB5F719C4E2E}" type="sibTrans" cxnId="{156AB0BD-2623-4AE6-9785-D022860B334A}">
      <dgm:prSet/>
      <dgm:spPr/>
      <dgm:t>
        <a:bodyPr/>
        <a:lstStyle/>
        <a:p>
          <a:endParaRPr lang="en-US"/>
        </a:p>
      </dgm:t>
    </dgm:pt>
    <dgm:pt modelId="{C15165D0-B6C9-49BB-B26F-42FF6D8C098B}" type="pres">
      <dgm:prSet presAssocID="{D05D7802-E186-47D0-AF45-59DEAAE53D28}" presName="composite" presStyleCnt="0">
        <dgm:presLayoutVars>
          <dgm:chMax val="3"/>
          <dgm:animLvl val="lvl"/>
          <dgm:resizeHandles val="exact"/>
        </dgm:presLayoutVars>
      </dgm:prSet>
      <dgm:spPr/>
    </dgm:pt>
    <dgm:pt modelId="{7AC8A43F-F4EC-42A3-ACA6-930C97A090BE}" type="pres">
      <dgm:prSet presAssocID="{E94DD209-C4A3-40CC-B8EF-C70C9E34C369}" presName="gear1" presStyleLbl="node1" presStyleIdx="0" presStyleCnt="3" custScaleX="108038">
        <dgm:presLayoutVars>
          <dgm:chMax val="1"/>
          <dgm:bulletEnabled val="1"/>
        </dgm:presLayoutVars>
      </dgm:prSet>
      <dgm:spPr/>
      <dgm:t>
        <a:bodyPr/>
        <a:lstStyle/>
        <a:p>
          <a:endParaRPr lang="en-US"/>
        </a:p>
      </dgm:t>
    </dgm:pt>
    <dgm:pt modelId="{F4D017E7-F8D3-4369-A02D-F2323C063D3C}" type="pres">
      <dgm:prSet presAssocID="{E94DD209-C4A3-40CC-B8EF-C70C9E34C369}" presName="gear1srcNode" presStyleLbl="node1" presStyleIdx="0" presStyleCnt="3"/>
      <dgm:spPr/>
      <dgm:t>
        <a:bodyPr/>
        <a:lstStyle/>
        <a:p>
          <a:endParaRPr lang="en-US"/>
        </a:p>
      </dgm:t>
    </dgm:pt>
    <dgm:pt modelId="{8EE236AD-FF11-4FE1-BE7F-A315C8E27D1E}" type="pres">
      <dgm:prSet presAssocID="{E94DD209-C4A3-40CC-B8EF-C70C9E34C369}" presName="gear1dstNode" presStyleLbl="node1" presStyleIdx="0" presStyleCnt="3"/>
      <dgm:spPr/>
      <dgm:t>
        <a:bodyPr/>
        <a:lstStyle/>
        <a:p>
          <a:endParaRPr lang="en-US"/>
        </a:p>
      </dgm:t>
    </dgm:pt>
    <dgm:pt modelId="{EE88F5C2-2E80-4B93-85B8-71C98CC2B195}" type="pres">
      <dgm:prSet presAssocID="{F8282FFC-BC03-4B24-889C-2856760BE3FC}" presName="gear2" presStyleLbl="node1" presStyleIdx="1" presStyleCnt="3" custScaleX="105958">
        <dgm:presLayoutVars>
          <dgm:chMax val="1"/>
          <dgm:bulletEnabled val="1"/>
        </dgm:presLayoutVars>
      </dgm:prSet>
      <dgm:spPr/>
      <dgm:t>
        <a:bodyPr/>
        <a:lstStyle/>
        <a:p>
          <a:endParaRPr lang="en-US"/>
        </a:p>
      </dgm:t>
    </dgm:pt>
    <dgm:pt modelId="{D05017CF-DEF5-4075-9812-CD9F41C61B47}" type="pres">
      <dgm:prSet presAssocID="{F8282FFC-BC03-4B24-889C-2856760BE3FC}" presName="gear2srcNode" presStyleLbl="node1" presStyleIdx="1" presStyleCnt="3"/>
      <dgm:spPr/>
      <dgm:t>
        <a:bodyPr/>
        <a:lstStyle/>
        <a:p>
          <a:endParaRPr lang="en-US"/>
        </a:p>
      </dgm:t>
    </dgm:pt>
    <dgm:pt modelId="{9E7065BE-AFC0-44AF-8EBC-C72D4CD053DE}" type="pres">
      <dgm:prSet presAssocID="{F8282FFC-BC03-4B24-889C-2856760BE3FC}" presName="gear2dstNode" presStyleLbl="node1" presStyleIdx="1" presStyleCnt="3"/>
      <dgm:spPr/>
      <dgm:t>
        <a:bodyPr/>
        <a:lstStyle/>
        <a:p>
          <a:endParaRPr lang="en-US"/>
        </a:p>
      </dgm:t>
    </dgm:pt>
    <dgm:pt modelId="{BE5E7C32-3428-49ED-B3CF-64746500E4BF}" type="pres">
      <dgm:prSet presAssocID="{CF34E5D4-8D97-4C3F-ACFF-B5C29727EA59}" presName="gear3" presStyleLbl="node1" presStyleIdx="2" presStyleCnt="3" custScaleX="95859"/>
      <dgm:spPr/>
      <dgm:t>
        <a:bodyPr/>
        <a:lstStyle/>
        <a:p>
          <a:endParaRPr lang="en-US"/>
        </a:p>
      </dgm:t>
    </dgm:pt>
    <dgm:pt modelId="{9A065C3B-EFCF-480D-AF23-B180BB87BB2E}" type="pres">
      <dgm:prSet presAssocID="{CF34E5D4-8D97-4C3F-ACFF-B5C29727EA59}" presName="gear3tx" presStyleLbl="node1" presStyleIdx="2" presStyleCnt="3">
        <dgm:presLayoutVars>
          <dgm:chMax val="1"/>
          <dgm:bulletEnabled val="1"/>
        </dgm:presLayoutVars>
      </dgm:prSet>
      <dgm:spPr/>
      <dgm:t>
        <a:bodyPr/>
        <a:lstStyle/>
        <a:p>
          <a:endParaRPr lang="en-US"/>
        </a:p>
      </dgm:t>
    </dgm:pt>
    <dgm:pt modelId="{9EED006C-3540-4806-946B-E22C9ED7C8C0}" type="pres">
      <dgm:prSet presAssocID="{CF34E5D4-8D97-4C3F-ACFF-B5C29727EA59}" presName="gear3srcNode" presStyleLbl="node1" presStyleIdx="2" presStyleCnt="3"/>
      <dgm:spPr/>
      <dgm:t>
        <a:bodyPr/>
        <a:lstStyle/>
        <a:p>
          <a:endParaRPr lang="en-US"/>
        </a:p>
      </dgm:t>
    </dgm:pt>
    <dgm:pt modelId="{3AD13456-F580-419D-89A1-B696945476A8}" type="pres">
      <dgm:prSet presAssocID="{CF34E5D4-8D97-4C3F-ACFF-B5C29727EA59}" presName="gear3dstNode" presStyleLbl="node1" presStyleIdx="2" presStyleCnt="3"/>
      <dgm:spPr/>
      <dgm:t>
        <a:bodyPr/>
        <a:lstStyle/>
        <a:p>
          <a:endParaRPr lang="en-US"/>
        </a:p>
      </dgm:t>
    </dgm:pt>
    <dgm:pt modelId="{C7610AA4-8E0D-43EA-85D2-5872DD6DBFE8}" type="pres">
      <dgm:prSet presAssocID="{56DA46D2-BD57-42B1-A287-F91BA1DE429B}" presName="connector1" presStyleLbl="sibTrans2D1" presStyleIdx="0" presStyleCnt="3"/>
      <dgm:spPr/>
      <dgm:t>
        <a:bodyPr/>
        <a:lstStyle/>
        <a:p>
          <a:endParaRPr lang="en-US"/>
        </a:p>
      </dgm:t>
    </dgm:pt>
    <dgm:pt modelId="{0BC6EF40-FEB0-4888-B8FC-7C1A8661A9EB}" type="pres">
      <dgm:prSet presAssocID="{D345C64D-DE69-417D-9F56-65104075BB0B}" presName="connector2" presStyleLbl="sibTrans2D1" presStyleIdx="1" presStyleCnt="3"/>
      <dgm:spPr/>
      <dgm:t>
        <a:bodyPr/>
        <a:lstStyle/>
        <a:p>
          <a:endParaRPr lang="en-US"/>
        </a:p>
      </dgm:t>
    </dgm:pt>
    <dgm:pt modelId="{3FF17AFA-A0E0-48C2-A7AB-571F531E428F}" type="pres">
      <dgm:prSet presAssocID="{89B70AC4-EF59-4C87-8DAD-BB5F719C4E2E}" presName="connector3" presStyleLbl="sibTrans2D1" presStyleIdx="2" presStyleCnt="3"/>
      <dgm:spPr/>
      <dgm:t>
        <a:bodyPr/>
        <a:lstStyle/>
        <a:p>
          <a:endParaRPr lang="en-US"/>
        </a:p>
      </dgm:t>
    </dgm:pt>
  </dgm:ptLst>
  <dgm:cxnLst>
    <dgm:cxn modelId="{2882A22A-D75C-43AB-85E3-DF48F697B065}" type="presOf" srcId="{CF34E5D4-8D97-4C3F-ACFF-B5C29727EA59}" destId="{9A065C3B-EFCF-480D-AF23-B180BB87BB2E}" srcOrd="1" destOrd="0" presId="urn:microsoft.com/office/officeart/2005/8/layout/gear1"/>
    <dgm:cxn modelId="{156AB0BD-2623-4AE6-9785-D022860B334A}" srcId="{D05D7802-E186-47D0-AF45-59DEAAE53D28}" destId="{CF34E5D4-8D97-4C3F-ACFF-B5C29727EA59}" srcOrd="2" destOrd="0" parTransId="{1221EE3F-29DC-4675-ACCC-0AC1AD41F8A4}" sibTransId="{89B70AC4-EF59-4C87-8DAD-BB5F719C4E2E}"/>
    <dgm:cxn modelId="{4F854C58-7E4A-460E-8898-149C4F7D3EB9}" type="presOf" srcId="{E94DD209-C4A3-40CC-B8EF-C70C9E34C369}" destId="{8EE236AD-FF11-4FE1-BE7F-A315C8E27D1E}" srcOrd="2" destOrd="0" presId="urn:microsoft.com/office/officeart/2005/8/layout/gear1"/>
    <dgm:cxn modelId="{49E6049A-3680-48F9-AD34-7ED41D93E2AF}" type="presOf" srcId="{F8282FFC-BC03-4B24-889C-2856760BE3FC}" destId="{D05017CF-DEF5-4075-9812-CD9F41C61B47}" srcOrd="1" destOrd="0" presId="urn:microsoft.com/office/officeart/2005/8/layout/gear1"/>
    <dgm:cxn modelId="{5597F920-EBDC-4DA5-817B-4B11697EA9E4}" type="presOf" srcId="{D345C64D-DE69-417D-9F56-65104075BB0B}" destId="{0BC6EF40-FEB0-4888-B8FC-7C1A8661A9EB}" srcOrd="0" destOrd="0" presId="urn:microsoft.com/office/officeart/2005/8/layout/gear1"/>
    <dgm:cxn modelId="{17D90725-1248-47FA-9115-FFCD3EFB676E}" type="presOf" srcId="{E94DD209-C4A3-40CC-B8EF-C70C9E34C369}" destId="{F4D017E7-F8D3-4369-A02D-F2323C063D3C}" srcOrd="1" destOrd="0" presId="urn:microsoft.com/office/officeart/2005/8/layout/gear1"/>
    <dgm:cxn modelId="{3D8F841C-AF4A-48C8-8BD3-AE4DD81D5192}" type="presOf" srcId="{CF34E5D4-8D97-4C3F-ACFF-B5C29727EA59}" destId="{BE5E7C32-3428-49ED-B3CF-64746500E4BF}" srcOrd="0" destOrd="0" presId="urn:microsoft.com/office/officeart/2005/8/layout/gear1"/>
    <dgm:cxn modelId="{B6C0E404-11BB-483C-B3AA-54E8A1743A2E}" type="presOf" srcId="{CF34E5D4-8D97-4C3F-ACFF-B5C29727EA59}" destId="{9EED006C-3540-4806-946B-E22C9ED7C8C0}" srcOrd="2" destOrd="0" presId="urn:microsoft.com/office/officeart/2005/8/layout/gear1"/>
    <dgm:cxn modelId="{4EE6CD34-68BB-41AF-99FE-A9CD44DCB76F}" srcId="{D05D7802-E186-47D0-AF45-59DEAAE53D28}" destId="{F8282FFC-BC03-4B24-889C-2856760BE3FC}" srcOrd="1" destOrd="0" parTransId="{D9112A30-98AC-4E72-AAF5-BAB177B72B84}" sibTransId="{D345C64D-DE69-417D-9F56-65104075BB0B}"/>
    <dgm:cxn modelId="{4CBDA3CB-2131-40E3-A472-92C15A4586F1}" type="presOf" srcId="{D05D7802-E186-47D0-AF45-59DEAAE53D28}" destId="{C15165D0-B6C9-49BB-B26F-42FF6D8C098B}" srcOrd="0" destOrd="0" presId="urn:microsoft.com/office/officeart/2005/8/layout/gear1"/>
    <dgm:cxn modelId="{5088A79C-3879-4FE2-8732-1411A50516AB}" type="presOf" srcId="{F8282FFC-BC03-4B24-889C-2856760BE3FC}" destId="{9E7065BE-AFC0-44AF-8EBC-C72D4CD053DE}" srcOrd="2" destOrd="0" presId="urn:microsoft.com/office/officeart/2005/8/layout/gear1"/>
    <dgm:cxn modelId="{BEB9D778-9AA1-46F3-97D9-FB979F6CDBC5}" type="presOf" srcId="{89B70AC4-EF59-4C87-8DAD-BB5F719C4E2E}" destId="{3FF17AFA-A0E0-48C2-A7AB-571F531E428F}" srcOrd="0" destOrd="0" presId="urn:microsoft.com/office/officeart/2005/8/layout/gear1"/>
    <dgm:cxn modelId="{573F9986-0714-4CE4-8AA0-2EB98D5FCF17}" srcId="{D05D7802-E186-47D0-AF45-59DEAAE53D28}" destId="{E94DD209-C4A3-40CC-B8EF-C70C9E34C369}" srcOrd="0" destOrd="0" parTransId="{132EAD45-C125-44C0-8655-D63D9A6BAC8C}" sibTransId="{56DA46D2-BD57-42B1-A287-F91BA1DE429B}"/>
    <dgm:cxn modelId="{5E08BD62-84F3-472C-B46D-455266FF48AD}" type="presOf" srcId="{56DA46D2-BD57-42B1-A287-F91BA1DE429B}" destId="{C7610AA4-8E0D-43EA-85D2-5872DD6DBFE8}" srcOrd="0" destOrd="0" presId="urn:microsoft.com/office/officeart/2005/8/layout/gear1"/>
    <dgm:cxn modelId="{72A71696-BA25-44C5-98F0-6FBA6F4BC247}" type="presOf" srcId="{CF34E5D4-8D97-4C3F-ACFF-B5C29727EA59}" destId="{3AD13456-F580-419D-89A1-B696945476A8}" srcOrd="3" destOrd="0" presId="urn:microsoft.com/office/officeart/2005/8/layout/gear1"/>
    <dgm:cxn modelId="{A2E8C3BF-CD6F-46C9-B19A-7B949E77134E}" type="presOf" srcId="{E94DD209-C4A3-40CC-B8EF-C70C9E34C369}" destId="{7AC8A43F-F4EC-42A3-ACA6-930C97A090BE}" srcOrd="0" destOrd="0" presId="urn:microsoft.com/office/officeart/2005/8/layout/gear1"/>
    <dgm:cxn modelId="{9CD135D4-5E41-45BD-AE2D-78F48AF1D6B6}" type="presOf" srcId="{F8282FFC-BC03-4B24-889C-2856760BE3FC}" destId="{EE88F5C2-2E80-4B93-85B8-71C98CC2B195}" srcOrd="0" destOrd="0" presId="urn:microsoft.com/office/officeart/2005/8/layout/gear1"/>
    <dgm:cxn modelId="{D330535B-9354-4C33-A6C6-A730F78FBDF6}" type="presParOf" srcId="{C15165D0-B6C9-49BB-B26F-42FF6D8C098B}" destId="{7AC8A43F-F4EC-42A3-ACA6-930C97A090BE}" srcOrd="0" destOrd="0" presId="urn:microsoft.com/office/officeart/2005/8/layout/gear1"/>
    <dgm:cxn modelId="{A3EA34F5-E9AD-4420-83CB-E83CAFF741E3}" type="presParOf" srcId="{C15165D0-B6C9-49BB-B26F-42FF6D8C098B}" destId="{F4D017E7-F8D3-4369-A02D-F2323C063D3C}" srcOrd="1" destOrd="0" presId="urn:microsoft.com/office/officeart/2005/8/layout/gear1"/>
    <dgm:cxn modelId="{ADB55652-04D2-425A-8DA4-2C706398754B}" type="presParOf" srcId="{C15165D0-B6C9-49BB-B26F-42FF6D8C098B}" destId="{8EE236AD-FF11-4FE1-BE7F-A315C8E27D1E}" srcOrd="2" destOrd="0" presId="urn:microsoft.com/office/officeart/2005/8/layout/gear1"/>
    <dgm:cxn modelId="{273D0480-8724-4229-A2F5-22B31625CAB8}" type="presParOf" srcId="{C15165D0-B6C9-49BB-B26F-42FF6D8C098B}" destId="{EE88F5C2-2E80-4B93-85B8-71C98CC2B195}" srcOrd="3" destOrd="0" presId="urn:microsoft.com/office/officeart/2005/8/layout/gear1"/>
    <dgm:cxn modelId="{7D0B1CE1-4605-42BC-A740-96463FE315BE}" type="presParOf" srcId="{C15165D0-B6C9-49BB-B26F-42FF6D8C098B}" destId="{D05017CF-DEF5-4075-9812-CD9F41C61B47}" srcOrd="4" destOrd="0" presId="urn:microsoft.com/office/officeart/2005/8/layout/gear1"/>
    <dgm:cxn modelId="{208CC36C-39DC-42EF-B2A7-34CAEDF8619A}" type="presParOf" srcId="{C15165D0-B6C9-49BB-B26F-42FF6D8C098B}" destId="{9E7065BE-AFC0-44AF-8EBC-C72D4CD053DE}" srcOrd="5" destOrd="0" presId="urn:microsoft.com/office/officeart/2005/8/layout/gear1"/>
    <dgm:cxn modelId="{50F67860-00F8-43F6-BDF6-4180B2CA78C0}" type="presParOf" srcId="{C15165D0-B6C9-49BB-B26F-42FF6D8C098B}" destId="{BE5E7C32-3428-49ED-B3CF-64746500E4BF}" srcOrd="6" destOrd="0" presId="urn:microsoft.com/office/officeart/2005/8/layout/gear1"/>
    <dgm:cxn modelId="{30296BAA-5CF5-4C08-B52A-139AE70D36C4}" type="presParOf" srcId="{C15165D0-B6C9-49BB-B26F-42FF6D8C098B}" destId="{9A065C3B-EFCF-480D-AF23-B180BB87BB2E}" srcOrd="7" destOrd="0" presId="urn:microsoft.com/office/officeart/2005/8/layout/gear1"/>
    <dgm:cxn modelId="{4A4EADB5-D88D-42DE-A6AD-64CFFF63EA36}" type="presParOf" srcId="{C15165D0-B6C9-49BB-B26F-42FF6D8C098B}" destId="{9EED006C-3540-4806-946B-E22C9ED7C8C0}" srcOrd="8" destOrd="0" presId="urn:microsoft.com/office/officeart/2005/8/layout/gear1"/>
    <dgm:cxn modelId="{41FAA602-C2DF-4047-8827-6C7CA089F8A0}" type="presParOf" srcId="{C15165D0-B6C9-49BB-B26F-42FF6D8C098B}" destId="{3AD13456-F580-419D-89A1-B696945476A8}" srcOrd="9" destOrd="0" presId="urn:microsoft.com/office/officeart/2005/8/layout/gear1"/>
    <dgm:cxn modelId="{944F13CA-BC4D-47A1-8703-97EE5C25BD59}" type="presParOf" srcId="{C15165D0-B6C9-49BB-B26F-42FF6D8C098B}" destId="{C7610AA4-8E0D-43EA-85D2-5872DD6DBFE8}" srcOrd="10" destOrd="0" presId="urn:microsoft.com/office/officeart/2005/8/layout/gear1"/>
    <dgm:cxn modelId="{36C2A3DE-7E3C-4CA7-87AE-FBBA11428891}" type="presParOf" srcId="{C15165D0-B6C9-49BB-B26F-42FF6D8C098B}" destId="{0BC6EF40-FEB0-4888-B8FC-7C1A8661A9EB}" srcOrd="11" destOrd="0" presId="urn:microsoft.com/office/officeart/2005/8/layout/gear1"/>
    <dgm:cxn modelId="{4AE6C549-0946-4766-9FED-3577ECE9B804}" type="presParOf" srcId="{C15165D0-B6C9-49BB-B26F-42FF6D8C098B}" destId="{3FF17AFA-A0E0-48C2-A7AB-571F531E428F}"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E33FC4CE-FC4F-4700-96B4-D12EE1910D6A}" type="datetimeFigureOut">
              <a:rPr lang="en-US" smtClean="0"/>
              <a:t>2/27/2019</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BE2266D-9A7E-4DD9-B9A5-15B8A12923B0}" type="slidenum">
              <a:rPr lang="en-US" smtClean="0"/>
              <a:t>‹#›</a:t>
            </a:fld>
            <a:endParaRPr lang="en-US"/>
          </a:p>
        </p:txBody>
      </p:sp>
    </p:spTree>
    <p:extLst>
      <p:ext uri="{BB962C8B-B14F-4D97-AF65-F5344CB8AC3E}">
        <p14:creationId xmlns:p14="http://schemas.microsoft.com/office/powerpoint/2010/main" val="655767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1</a:t>
            </a:fld>
            <a:endParaRPr lang="en-US"/>
          </a:p>
        </p:txBody>
      </p:sp>
    </p:spTree>
    <p:extLst>
      <p:ext uri="{BB962C8B-B14F-4D97-AF65-F5344CB8AC3E}">
        <p14:creationId xmlns:p14="http://schemas.microsoft.com/office/powerpoint/2010/main" val="176874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10</a:t>
            </a:fld>
            <a:endParaRPr lang="en-US"/>
          </a:p>
        </p:txBody>
      </p:sp>
    </p:spTree>
    <p:extLst>
      <p:ext uri="{BB962C8B-B14F-4D97-AF65-F5344CB8AC3E}">
        <p14:creationId xmlns:p14="http://schemas.microsoft.com/office/powerpoint/2010/main" val="926246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Executive</a:t>
            </a:r>
            <a:r>
              <a:rPr lang="en-US" baseline="0" dirty="0" smtClean="0"/>
              <a:t> leader support is key here – CEO and COO were equal participants in the first offering.</a:t>
            </a:r>
            <a:endParaRPr lang="en-US" dirty="0"/>
          </a:p>
        </p:txBody>
      </p:sp>
      <p:sp>
        <p:nvSpPr>
          <p:cNvPr id="4" name="Slide Number Placeholder 3"/>
          <p:cNvSpPr>
            <a:spLocks noGrp="1"/>
          </p:cNvSpPr>
          <p:nvPr>
            <p:ph type="sldNum" sz="quarter" idx="10"/>
          </p:nvPr>
        </p:nvSpPr>
        <p:spPr/>
        <p:txBody>
          <a:bodyPr/>
          <a:lstStyle/>
          <a:p>
            <a:fld id="{7BE2266D-9A7E-4DD9-B9A5-15B8A12923B0}" type="slidenum">
              <a:rPr lang="en-US" smtClean="0"/>
              <a:t>11</a:t>
            </a:fld>
            <a:endParaRPr lang="en-US"/>
          </a:p>
        </p:txBody>
      </p:sp>
    </p:spTree>
    <p:extLst>
      <p:ext uri="{BB962C8B-B14F-4D97-AF65-F5344CB8AC3E}">
        <p14:creationId xmlns:p14="http://schemas.microsoft.com/office/powerpoint/2010/main" val="2097419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12</a:t>
            </a:fld>
            <a:endParaRPr lang="en-US"/>
          </a:p>
        </p:txBody>
      </p:sp>
    </p:spTree>
    <p:extLst>
      <p:ext uri="{BB962C8B-B14F-4D97-AF65-F5344CB8AC3E}">
        <p14:creationId xmlns:p14="http://schemas.microsoft.com/office/powerpoint/2010/main" val="1050465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Used existing contract with Lynda.com (online training repository)</a:t>
            </a:r>
          </a:p>
          <a:p>
            <a:r>
              <a:rPr lang="en-US" dirty="0" smtClean="0"/>
              <a:t>Specific actionable tools:</a:t>
            </a:r>
            <a:r>
              <a:rPr lang="en-US" baseline="0" dirty="0" smtClean="0"/>
              <a:t>   Ask these questions</a:t>
            </a:r>
            <a:endParaRPr lang="en-US" dirty="0" smtClean="0"/>
          </a:p>
        </p:txBody>
      </p:sp>
      <p:sp>
        <p:nvSpPr>
          <p:cNvPr id="4" name="Slide Number Placeholder 3"/>
          <p:cNvSpPr>
            <a:spLocks noGrp="1"/>
          </p:cNvSpPr>
          <p:nvPr>
            <p:ph type="sldNum" sz="quarter" idx="10"/>
          </p:nvPr>
        </p:nvSpPr>
        <p:spPr/>
        <p:txBody>
          <a:bodyPr/>
          <a:lstStyle/>
          <a:p>
            <a:fld id="{7BE2266D-9A7E-4DD9-B9A5-15B8A12923B0}" type="slidenum">
              <a:rPr lang="en-US" smtClean="0"/>
              <a:t>13</a:t>
            </a:fld>
            <a:endParaRPr lang="en-US"/>
          </a:p>
        </p:txBody>
      </p:sp>
    </p:spTree>
    <p:extLst>
      <p:ext uri="{BB962C8B-B14F-4D97-AF65-F5344CB8AC3E}">
        <p14:creationId xmlns:p14="http://schemas.microsoft.com/office/powerpoint/2010/main" val="31335414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36% decrease in regrettable</a:t>
            </a:r>
          </a:p>
          <a:p>
            <a:r>
              <a:rPr lang="en-US" dirty="0" smtClean="0"/>
              <a:t>57% decrease in 2 </a:t>
            </a:r>
            <a:r>
              <a:rPr lang="en-US" dirty="0" err="1" smtClean="0"/>
              <a:t>yr</a:t>
            </a:r>
            <a:endParaRPr lang="en-US" dirty="0"/>
          </a:p>
        </p:txBody>
      </p:sp>
      <p:sp>
        <p:nvSpPr>
          <p:cNvPr id="4" name="Slide Number Placeholder 3"/>
          <p:cNvSpPr>
            <a:spLocks noGrp="1"/>
          </p:cNvSpPr>
          <p:nvPr>
            <p:ph type="sldNum" sz="quarter" idx="10"/>
          </p:nvPr>
        </p:nvSpPr>
        <p:spPr/>
        <p:txBody>
          <a:bodyPr/>
          <a:lstStyle/>
          <a:p>
            <a:fld id="{7BE2266D-9A7E-4DD9-B9A5-15B8A12923B0}" type="slidenum">
              <a:rPr lang="en-US" smtClean="0"/>
              <a:t>14</a:t>
            </a:fld>
            <a:endParaRPr lang="en-US"/>
          </a:p>
        </p:txBody>
      </p:sp>
    </p:spTree>
    <p:extLst>
      <p:ext uri="{BB962C8B-B14F-4D97-AF65-F5344CB8AC3E}">
        <p14:creationId xmlns:p14="http://schemas.microsoft.com/office/powerpoint/2010/main" val="4009013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2</a:t>
            </a:fld>
            <a:endParaRPr lang="en-US"/>
          </a:p>
        </p:txBody>
      </p:sp>
    </p:spTree>
    <p:extLst>
      <p:ext uri="{BB962C8B-B14F-4D97-AF65-F5344CB8AC3E}">
        <p14:creationId xmlns:p14="http://schemas.microsoft.com/office/powerpoint/2010/main" val="878140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3</a:t>
            </a:fld>
            <a:endParaRPr lang="en-US"/>
          </a:p>
        </p:txBody>
      </p:sp>
    </p:spTree>
    <p:extLst>
      <p:ext uri="{BB962C8B-B14F-4D97-AF65-F5344CB8AC3E}">
        <p14:creationId xmlns:p14="http://schemas.microsoft.com/office/powerpoint/2010/main" val="2318946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National Business Research Institute and Gallup:</a:t>
            </a:r>
          </a:p>
          <a:p>
            <a:r>
              <a:rPr lang="en-US" dirty="0" smtClean="0"/>
              <a:t>Orgs with engaged employees have customers</a:t>
            </a:r>
            <a:r>
              <a:rPr lang="en-US" baseline="0" dirty="0" smtClean="0"/>
              <a:t> who use the company’s services more often and with higher satisfaction than customers with disengaged employees.  Satisfied customers cost less to serve, repeat their business and are more profitable for the organization.</a:t>
            </a:r>
          </a:p>
          <a:p>
            <a:endParaRPr lang="en-US" baseline="0" dirty="0" smtClean="0"/>
          </a:p>
          <a:p>
            <a:r>
              <a:rPr lang="en-US" baseline="0" dirty="0" smtClean="0"/>
              <a:t>Gallup: employee engagement has a direct, positive impact on donor engagement.  donor engagement increases giving.  Fully engaged donors are 3.6 times more likely to encourage people in their life to support the organization.</a:t>
            </a:r>
          </a:p>
          <a:p>
            <a:endParaRPr lang="en-US" baseline="0" dirty="0" smtClean="0"/>
          </a:p>
          <a:p>
            <a:r>
              <a:rPr lang="en-US" dirty="0" smtClean="0"/>
              <a:t>http://news.gallup.com/businessjournal/192689/charitable-giving-donors-focus-one-two-organizations.aspx</a:t>
            </a:r>
          </a:p>
          <a:p>
            <a:r>
              <a:rPr lang="en-US" dirty="0" smtClean="0"/>
              <a:t>https://www.nbrii.com/employee-survey-white-papers/employee-engagement-drives-customer-satisfaction/</a:t>
            </a:r>
            <a:endParaRPr lang="en-US" dirty="0"/>
          </a:p>
        </p:txBody>
      </p:sp>
      <p:sp>
        <p:nvSpPr>
          <p:cNvPr id="4" name="Slide Number Placeholder 3"/>
          <p:cNvSpPr>
            <a:spLocks noGrp="1"/>
          </p:cNvSpPr>
          <p:nvPr>
            <p:ph type="sldNum" sz="quarter" idx="10"/>
          </p:nvPr>
        </p:nvSpPr>
        <p:spPr/>
        <p:txBody>
          <a:bodyPr/>
          <a:lstStyle/>
          <a:p>
            <a:fld id="{7BE2266D-9A7E-4DD9-B9A5-15B8A12923B0}" type="slidenum">
              <a:rPr lang="en-US" smtClean="0"/>
              <a:t>4</a:t>
            </a:fld>
            <a:endParaRPr lang="en-US"/>
          </a:p>
        </p:txBody>
      </p:sp>
    </p:spTree>
    <p:extLst>
      <p:ext uri="{BB962C8B-B14F-4D97-AF65-F5344CB8AC3E}">
        <p14:creationId xmlns:p14="http://schemas.microsoft.com/office/powerpoint/2010/main" val="4203498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5</a:t>
            </a:fld>
            <a:endParaRPr lang="en-US"/>
          </a:p>
        </p:txBody>
      </p:sp>
    </p:spTree>
    <p:extLst>
      <p:ext uri="{BB962C8B-B14F-4D97-AF65-F5344CB8AC3E}">
        <p14:creationId xmlns:p14="http://schemas.microsoft.com/office/powerpoint/2010/main" val="2158607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1 in 10 people inherently</a:t>
            </a:r>
            <a:r>
              <a:rPr lang="en-US" baseline="0" dirty="0" smtClean="0"/>
              <a:t> possess the skills to be a great leader.  However, the good news is that effective management skills can be learned!  But where do you start?  There are a vast number of resources available – and many of them are very expensive.  What is cost effective? To answer the question for the UICA, it was important to understand current needs and what attempts had been made before.</a:t>
            </a:r>
            <a:endParaRPr lang="en-US" dirty="0"/>
          </a:p>
        </p:txBody>
      </p:sp>
      <p:sp>
        <p:nvSpPr>
          <p:cNvPr id="4" name="Slide Number Placeholder 3"/>
          <p:cNvSpPr>
            <a:spLocks noGrp="1"/>
          </p:cNvSpPr>
          <p:nvPr>
            <p:ph type="sldNum" sz="quarter" idx="10"/>
          </p:nvPr>
        </p:nvSpPr>
        <p:spPr/>
        <p:txBody>
          <a:bodyPr/>
          <a:lstStyle/>
          <a:p>
            <a:fld id="{7BE2266D-9A7E-4DD9-B9A5-15B8A12923B0}" type="slidenum">
              <a:rPr lang="en-US" smtClean="0"/>
              <a:t>6</a:t>
            </a:fld>
            <a:endParaRPr lang="en-US"/>
          </a:p>
        </p:txBody>
      </p:sp>
    </p:spTree>
    <p:extLst>
      <p:ext uri="{BB962C8B-B14F-4D97-AF65-F5344CB8AC3E}">
        <p14:creationId xmlns:p14="http://schemas.microsoft.com/office/powerpoint/2010/main" val="3947146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smtClean="0"/>
              <a:t>Lack</a:t>
            </a:r>
            <a:r>
              <a:rPr lang="en-US" baseline="0" dirty="0" smtClean="0"/>
              <a:t> of support – we don’t talk about leadership enough – new to org, asked CEO about leadership expectations.  She could name them, so then asked when was the last time she talked about them with her leaders.  She never had.  </a:t>
            </a:r>
          </a:p>
          <a:p>
            <a:pPr defTabSz="942289">
              <a:defRPr/>
            </a:pPr>
            <a:endParaRPr lang="en-US" baseline="0" dirty="0" smtClean="0"/>
          </a:p>
          <a:p>
            <a:pPr defTabSz="942289">
              <a:defRPr/>
            </a:pPr>
            <a:r>
              <a:rPr lang="en-US" baseline="0" dirty="0" smtClean="0"/>
              <a:t>Leadership is hard and you can’t do it alone.  You need  tool kit to draw from when different situations arise.  Like </a:t>
            </a:r>
            <a:r>
              <a:rPr lang="en-US" dirty="0" smtClean="0"/>
              <a:t>Crucial conversations.</a:t>
            </a:r>
          </a:p>
          <a:p>
            <a:pPr defTabSz="942289">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7BE2266D-9A7E-4DD9-B9A5-15B8A12923B0}" type="slidenum">
              <a:rPr lang="en-US" smtClean="0"/>
              <a:t>7</a:t>
            </a:fld>
            <a:endParaRPr lang="en-US"/>
          </a:p>
        </p:txBody>
      </p:sp>
    </p:spTree>
    <p:extLst>
      <p:ext uri="{BB962C8B-B14F-4D97-AF65-F5344CB8AC3E}">
        <p14:creationId xmlns:p14="http://schemas.microsoft.com/office/powerpoint/2010/main" val="3703505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8</a:t>
            </a:fld>
            <a:endParaRPr lang="en-US"/>
          </a:p>
        </p:txBody>
      </p:sp>
    </p:spTree>
    <p:extLst>
      <p:ext uri="{BB962C8B-B14F-4D97-AF65-F5344CB8AC3E}">
        <p14:creationId xmlns:p14="http://schemas.microsoft.com/office/powerpoint/2010/main" val="17339628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E2266D-9A7E-4DD9-B9A5-15B8A12923B0}" type="slidenum">
              <a:rPr lang="en-US" smtClean="0"/>
              <a:t>9</a:t>
            </a:fld>
            <a:endParaRPr lang="en-US"/>
          </a:p>
        </p:txBody>
      </p:sp>
    </p:spTree>
    <p:extLst>
      <p:ext uri="{BB962C8B-B14F-4D97-AF65-F5344CB8AC3E}">
        <p14:creationId xmlns:p14="http://schemas.microsoft.com/office/powerpoint/2010/main" val="17676636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Animated) - Repea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92065" y="2079947"/>
            <a:ext cx="5799539" cy="2296973"/>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68602" y="2063381"/>
            <a:ext cx="12355491" cy="2330105"/>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992589" y="2063381"/>
            <a:ext cx="51944" cy="2330105"/>
          </a:xfrm>
          <a:prstGeom prst="rect">
            <a:avLst/>
          </a:prstGeom>
        </p:spPr>
      </p:pic>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64120" y="2063381"/>
            <a:ext cx="12355491" cy="2330105"/>
          </a:xfrm>
          <a:prstGeom prst="rect">
            <a:avLst/>
          </a:prstGeom>
        </p:spPr>
      </p:pic>
      <p:pic>
        <p:nvPicPr>
          <p:cNvPr id="15" name="Picture 1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997071" y="2063381"/>
            <a:ext cx="51944" cy="2330105"/>
          </a:xfrm>
          <a:prstGeom prst="rect">
            <a:avLst/>
          </a:prstGeom>
        </p:spPr>
      </p:pic>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59638" y="2063381"/>
            <a:ext cx="12355491" cy="2330105"/>
          </a:xfrm>
          <a:prstGeom prst="rect">
            <a:avLst/>
          </a:prstGeom>
        </p:spPr>
      </p:pic>
      <p:pic>
        <p:nvPicPr>
          <p:cNvPr id="17" name="Picture 1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001553" y="2063381"/>
            <a:ext cx="51944" cy="2330105"/>
          </a:xfrm>
          <a:prstGeom prst="rect">
            <a:avLst/>
          </a:prstGeom>
        </p:spPr>
      </p:pic>
      <p:pic>
        <p:nvPicPr>
          <p:cNvPr id="18" name="Picture 1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68603" y="2063381"/>
            <a:ext cx="12355491" cy="2330105"/>
          </a:xfrm>
          <a:prstGeom prst="rect">
            <a:avLst/>
          </a:prstGeom>
        </p:spPr>
      </p:pic>
      <p:pic>
        <p:nvPicPr>
          <p:cNvPr id="19" name="Picture 1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992588" y="2063381"/>
            <a:ext cx="51944" cy="2330105"/>
          </a:xfrm>
          <a:prstGeom prst="rect">
            <a:avLst/>
          </a:prstGeom>
        </p:spPr>
      </p:pic>
    </p:spTree>
    <p:extLst>
      <p:ext uri="{BB962C8B-B14F-4D97-AF65-F5344CB8AC3E}">
        <p14:creationId xmlns:p14="http://schemas.microsoft.com/office/powerpoint/2010/main" val="405237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20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000" fill="hold"/>
                                        <p:tgtEl>
                                          <p:spTgt spid="8"/>
                                        </p:tgtEl>
                                        <p:attrNameLst>
                                          <p:attrName>ppt_x</p:attrName>
                                        </p:attrNameLst>
                                      </p:cBhvr>
                                      <p:tavLst>
                                        <p:tav tm="0">
                                          <p:val>
                                            <p:strVal val="0-#ppt_w/2"/>
                                          </p:val>
                                        </p:tav>
                                        <p:tav tm="100000">
                                          <p:val>
                                            <p:strVal val="#ppt_x"/>
                                          </p:val>
                                        </p:tav>
                                      </p:tavLst>
                                    </p:anim>
                                    <p:anim calcmode="lin" valueType="num">
                                      <p:cBhvr additive="base">
                                        <p:cTn id="8" dur="20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2000" fill="hold"/>
                                        <p:tgtEl>
                                          <p:spTgt spid="9"/>
                                        </p:tgtEl>
                                        <p:attrNameLst>
                                          <p:attrName>ppt_x</p:attrName>
                                        </p:attrNameLst>
                                      </p:cBhvr>
                                      <p:tavLst>
                                        <p:tav tm="0">
                                          <p:val>
                                            <p:strVal val="0-#ppt_w/2"/>
                                          </p:val>
                                        </p:tav>
                                        <p:tav tm="100000">
                                          <p:val>
                                            <p:strVal val="#ppt_x"/>
                                          </p:val>
                                        </p:tav>
                                      </p:tavLst>
                                    </p:anim>
                                    <p:anim calcmode="lin" valueType="num">
                                      <p:cBhvr additive="base">
                                        <p:cTn id="12" dur="2000" fill="hold"/>
                                        <p:tgtEl>
                                          <p:spTgt spid="9"/>
                                        </p:tgtEl>
                                        <p:attrNameLst>
                                          <p:attrName>ppt_y</p:attrName>
                                        </p:attrNameLst>
                                      </p:cBhvr>
                                      <p:tavLst>
                                        <p:tav tm="0">
                                          <p:val>
                                            <p:strVal val="#ppt_y"/>
                                          </p:val>
                                        </p:tav>
                                        <p:tav tm="100000">
                                          <p:val>
                                            <p:strVal val="#ppt_y"/>
                                          </p:val>
                                        </p:tav>
                                      </p:tavLst>
                                    </p:anim>
                                  </p:childTnLst>
                                </p:cTn>
                              </p:par>
                            </p:childTnLst>
                          </p:cTn>
                        </p:par>
                        <p:par>
                          <p:cTn id="13" fill="hold">
                            <p:stCondLst>
                              <p:cond delay="4000"/>
                            </p:stCondLst>
                            <p:childTnLst>
                              <p:par>
                                <p:cTn id="14" presetID="2" presetClass="exit" presetSubtype="2" fill="hold" nodeType="afterEffect">
                                  <p:stCondLst>
                                    <p:cond delay="0"/>
                                  </p:stCondLst>
                                  <p:childTnLst>
                                    <p:anim calcmode="lin" valueType="num">
                                      <p:cBhvr additive="base">
                                        <p:cTn id="15" dur="1000"/>
                                        <p:tgtEl>
                                          <p:spTgt spid="9"/>
                                        </p:tgtEl>
                                        <p:attrNameLst>
                                          <p:attrName>ppt_x</p:attrName>
                                        </p:attrNameLst>
                                      </p:cBhvr>
                                      <p:tavLst>
                                        <p:tav tm="0">
                                          <p:val>
                                            <p:strVal val="ppt_x"/>
                                          </p:val>
                                        </p:tav>
                                        <p:tav tm="100000">
                                          <p:val>
                                            <p:strVal val="1+ppt_w/2"/>
                                          </p:val>
                                        </p:tav>
                                      </p:tavLst>
                                    </p:anim>
                                    <p:anim calcmode="lin" valueType="num">
                                      <p:cBhvr additive="base">
                                        <p:cTn id="16" dur="1000"/>
                                        <p:tgtEl>
                                          <p:spTgt spid="9"/>
                                        </p:tgtEl>
                                        <p:attrNameLst>
                                          <p:attrName>ppt_y</p:attrName>
                                        </p:attrNameLst>
                                      </p:cBhvr>
                                      <p:tavLst>
                                        <p:tav tm="0">
                                          <p:val>
                                            <p:strVal val="ppt_y"/>
                                          </p:val>
                                        </p:tav>
                                        <p:tav tm="100000">
                                          <p:val>
                                            <p:strVal val="ppt_y"/>
                                          </p:val>
                                        </p:tav>
                                      </p:tavLst>
                                    </p:anim>
                                    <p:set>
                                      <p:cBhvr>
                                        <p:cTn id="17" dur="1" fill="hold">
                                          <p:stCondLst>
                                            <p:cond delay="999"/>
                                          </p:stCondLst>
                                        </p:cTn>
                                        <p:tgtEl>
                                          <p:spTgt spid="9"/>
                                        </p:tgtEl>
                                        <p:attrNameLst>
                                          <p:attrName>style.visibility</p:attrName>
                                        </p:attrNameLst>
                                      </p:cBhvr>
                                      <p:to>
                                        <p:strVal val="hidden"/>
                                      </p:to>
                                    </p:set>
                                  </p:childTnLst>
                                </p:cTn>
                              </p:par>
                            </p:childTnLst>
                          </p:cTn>
                        </p:par>
                        <p:par>
                          <p:cTn id="18" fill="hold">
                            <p:stCondLst>
                              <p:cond delay="5000"/>
                            </p:stCondLst>
                            <p:childTnLst>
                              <p:par>
                                <p:cTn id="19" presetID="2" presetClass="exit" presetSubtype="2" fill="hold" nodeType="afterEffect">
                                  <p:stCondLst>
                                    <p:cond delay="2000"/>
                                  </p:stCondLst>
                                  <p:childTnLst>
                                    <p:anim calcmode="lin" valueType="num">
                                      <p:cBhvr additive="base">
                                        <p:cTn id="20" dur="2000"/>
                                        <p:tgtEl>
                                          <p:spTgt spid="8"/>
                                        </p:tgtEl>
                                        <p:attrNameLst>
                                          <p:attrName>ppt_x</p:attrName>
                                        </p:attrNameLst>
                                      </p:cBhvr>
                                      <p:tavLst>
                                        <p:tav tm="0">
                                          <p:val>
                                            <p:strVal val="ppt_x"/>
                                          </p:val>
                                        </p:tav>
                                        <p:tav tm="100000">
                                          <p:val>
                                            <p:strVal val="1+ppt_w/2"/>
                                          </p:val>
                                        </p:tav>
                                      </p:tavLst>
                                    </p:anim>
                                    <p:anim calcmode="lin" valueType="num">
                                      <p:cBhvr additive="base">
                                        <p:cTn id="21" dur="2000"/>
                                        <p:tgtEl>
                                          <p:spTgt spid="8"/>
                                        </p:tgtEl>
                                        <p:attrNameLst>
                                          <p:attrName>ppt_y</p:attrName>
                                        </p:attrNameLst>
                                      </p:cBhvr>
                                      <p:tavLst>
                                        <p:tav tm="0">
                                          <p:val>
                                            <p:strVal val="ppt_y"/>
                                          </p:val>
                                        </p:tav>
                                        <p:tav tm="100000">
                                          <p:val>
                                            <p:strVal val="ppt_y"/>
                                          </p:val>
                                        </p:tav>
                                      </p:tavLst>
                                    </p:anim>
                                    <p:set>
                                      <p:cBhvr>
                                        <p:cTn id="22" dur="1" fill="hold">
                                          <p:stCondLst>
                                            <p:cond delay="1999"/>
                                          </p:stCondLst>
                                        </p:cTn>
                                        <p:tgtEl>
                                          <p:spTgt spid="8"/>
                                        </p:tgtEl>
                                        <p:attrNameLst>
                                          <p:attrName>style.visibility</p:attrName>
                                        </p:attrNameLst>
                                      </p:cBhvr>
                                      <p:to>
                                        <p:strVal val="hidden"/>
                                      </p:to>
                                    </p:set>
                                  </p:childTnLst>
                                </p:cTn>
                              </p:par>
                            </p:childTnLst>
                          </p:cTn>
                        </p:par>
                        <p:par>
                          <p:cTn id="23" fill="hold">
                            <p:stCondLst>
                              <p:cond delay="9000"/>
                            </p:stCondLst>
                            <p:childTnLst>
                              <p:par>
                                <p:cTn id="24" presetID="2" presetClass="entr" presetSubtype="8" fill="hold" nodeType="afterEffect">
                                  <p:stCondLst>
                                    <p:cond delay="200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2000" fill="hold"/>
                                        <p:tgtEl>
                                          <p:spTgt spid="14"/>
                                        </p:tgtEl>
                                        <p:attrNameLst>
                                          <p:attrName>ppt_x</p:attrName>
                                        </p:attrNameLst>
                                      </p:cBhvr>
                                      <p:tavLst>
                                        <p:tav tm="0">
                                          <p:val>
                                            <p:strVal val="0-#ppt_w/2"/>
                                          </p:val>
                                        </p:tav>
                                        <p:tav tm="100000">
                                          <p:val>
                                            <p:strVal val="#ppt_x"/>
                                          </p:val>
                                        </p:tav>
                                      </p:tavLst>
                                    </p:anim>
                                    <p:anim calcmode="lin" valueType="num">
                                      <p:cBhvr additive="base">
                                        <p:cTn id="27" dur="2000" fill="hold"/>
                                        <p:tgtEl>
                                          <p:spTgt spid="14"/>
                                        </p:tgtEl>
                                        <p:attrNameLst>
                                          <p:attrName>ppt_y</p:attrName>
                                        </p:attrNameLst>
                                      </p:cBhvr>
                                      <p:tavLst>
                                        <p:tav tm="0">
                                          <p:val>
                                            <p:strVal val="#ppt_y"/>
                                          </p:val>
                                        </p:tav>
                                        <p:tav tm="100000">
                                          <p:val>
                                            <p:strVal val="#ppt_y"/>
                                          </p:val>
                                        </p:tav>
                                      </p:tavLst>
                                    </p:anim>
                                  </p:childTnLst>
                                </p:cTn>
                              </p:par>
                              <p:par>
                                <p:cTn id="28" presetID="2" presetClass="entr" presetSubtype="8" fill="hold" nodeType="withEffect">
                                  <p:stCondLst>
                                    <p:cond delay="200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2000" fill="hold"/>
                                        <p:tgtEl>
                                          <p:spTgt spid="15"/>
                                        </p:tgtEl>
                                        <p:attrNameLst>
                                          <p:attrName>ppt_x</p:attrName>
                                        </p:attrNameLst>
                                      </p:cBhvr>
                                      <p:tavLst>
                                        <p:tav tm="0">
                                          <p:val>
                                            <p:strVal val="0-#ppt_w/2"/>
                                          </p:val>
                                        </p:tav>
                                        <p:tav tm="100000">
                                          <p:val>
                                            <p:strVal val="#ppt_x"/>
                                          </p:val>
                                        </p:tav>
                                      </p:tavLst>
                                    </p:anim>
                                    <p:anim calcmode="lin" valueType="num">
                                      <p:cBhvr additive="base">
                                        <p:cTn id="31" dur="2000" fill="hold"/>
                                        <p:tgtEl>
                                          <p:spTgt spid="15"/>
                                        </p:tgtEl>
                                        <p:attrNameLst>
                                          <p:attrName>ppt_y</p:attrName>
                                        </p:attrNameLst>
                                      </p:cBhvr>
                                      <p:tavLst>
                                        <p:tav tm="0">
                                          <p:val>
                                            <p:strVal val="#ppt_y"/>
                                          </p:val>
                                        </p:tav>
                                        <p:tav tm="100000">
                                          <p:val>
                                            <p:strVal val="#ppt_y"/>
                                          </p:val>
                                        </p:tav>
                                      </p:tavLst>
                                    </p:anim>
                                  </p:childTnLst>
                                </p:cTn>
                              </p:par>
                            </p:childTnLst>
                          </p:cTn>
                        </p:par>
                        <p:par>
                          <p:cTn id="32" fill="hold">
                            <p:stCondLst>
                              <p:cond delay="13000"/>
                            </p:stCondLst>
                            <p:childTnLst>
                              <p:par>
                                <p:cTn id="33" presetID="2" presetClass="exit" presetSubtype="2" fill="hold" nodeType="afterEffect">
                                  <p:stCondLst>
                                    <p:cond delay="0"/>
                                  </p:stCondLst>
                                  <p:childTnLst>
                                    <p:anim calcmode="lin" valueType="num">
                                      <p:cBhvr additive="base">
                                        <p:cTn id="34" dur="1000"/>
                                        <p:tgtEl>
                                          <p:spTgt spid="15"/>
                                        </p:tgtEl>
                                        <p:attrNameLst>
                                          <p:attrName>ppt_x</p:attrName>
                                        </p:attrNameLst>
                                      </p:cBhvr>
                                      <p:tavLst>
                                        <p:tav tm="0">
                                          <p:val>
                                            <p:strVal val="ppt_x"/>
                                          </p:val>
                                        </p:tav>
                                        <p:tav tm="100000">
                                          <p:val>
                                            <p:strVal val="1+ppt_w/2"/>
                                          </p:val>
                                        </p:tav>
                                      </p:tavLst>
                                    </p:anim>
                                    <p:anim calcmode="lin" valueType="num">
                                      <p:cBhvr additive="base">
                                        <p:cTn id="35" dur="1000"/>
                                        <p:tgtEl>
                                          <p:spTgt spid="15"/>
                                        </p:tgtEl>
                                        <p:attrNameLst>
                                          <p:attrName>ppt_y</p:attrName>
                                        </p:attrNameLst>
                                      </p:cBhvr>
                                      <p:tavLst>
                                        <p:tav tm="0">
                                          <p:val>
                                            <p:strVal val="ppt_y"/>
                                          </p:val>
                                        </p:tav>
                                        <p:tav tm="100000">
                                          <p:val>
                                            <p:strVal val="ppt_y"/>
                                          </p:val>
                                        </p:tav>
                                      </p:tavLst>
                                    </p:anim>
                                    <p:set>
                                      <p:cBhvr>
                                        <p:cTn id="36" dur="1" fill="hold">
                                          <p:stCondLst>
                                            <p:cond delay="999"/>
                                          </p:stCondLst>
                                        </p:cTn>
                                        <p:tgtEl>
                                          <p:spTgt spid="15"/>
                                        </p:tgtEl>
                                        <p:attrNameLst>
                                          <p:attrName>style.visibility</p:attrName>
                                        </p:attrNameLst>
                                      </p:cBhvr>
                                      <p:to>
                                        <p:strVal val="hidden"/>
                                      </p:to>
                                    </p:set>
                                  </p:childTnLst>
                                </p:cTn>
                              </p:par>
                            </p:childTnLst>
                          </p:cTn>
                        </p:par>
                        <p:par>
                          <p:cTn id="37" fill="hold">
                            <p:stCondLst>
                              <p:cond delay="14000"/>
                            </p:stCondLst>
                            <p:childTnLst>
                              <p:par>
                                <p:cTn id="38" presetID="2" presetClass="exit" presetSubtype="2" fill="hold" nodeType="afterEffect">
                                  <p:stCondLst>
                                    <p:cond delay="2000"/>
                                  </p:stCondLst>
                                  <p:childTnLst>
                                    <p:anim calcmode="lin" valueType="num">
                                      <p:cBhvr additive="base">
                                        <p:cTn id="39" dur="2000"/>
                                        <p:tgtEl>
                                          <p:spTgt spid="14"/>
                                        </p:tgtEl>
                                        <p:attrNameLst>
                                          <p:attrName>ppt_x</p:attrName>
                                        </p:attrNameLst>
                                      </p:cBhvr>
                                      <p:tavLst>
                                        <p:tav tm="0">
                                          <p:val>
                                            <p:strVal val="ppt_x"/>
                                          </p:val>
                                        </p:tav>
                                        <p:tav tm="100000">
                                          <p:val>
                                            <p:strVal val="1+ppt_w/2"/>
                                          </p:val>
                                        </p:tav>
                                      </p:tavLst>
                                    </p:anim>
                                    <p:anim calcmode="lin" valueType="num">
                                      <p:cBhvr additive="base">
                                        <p:cTn id="40" dur="2000"/>
                                        <p:tgtEl>
                                          <p:spTgt spid="14"/>
                                        </p:tgtEl>
                                        <p:attrNameLst>
                                          <p:attrName>ppt_y</p:attrName>
                                        </p:attrNameLst>
                                      </p:cBhvr>
                                      <p:tavLst>
                                        <p:tav tm="0">
                                          <p:val>
                                            <p:strVal val="ppt_y"/>
                                          </p:val>
                                        </p:tav>
                                        <p:tav tm="100000">
                                          <p:val>
                                            <p:strVal val="ppt_y"/>
                                          </p:val>
                                        </p:tav>
                                      </p:tavLst>
                                    </p:anim>
                                    <p:set>
                                      <p:cBhvr>
                                        <p:cTn id="41" dur="1" fill="hold">
                                          <p:stCondLst>
                                            <p:cond delay="1999"/>
                                          </p:stCondLst>
                                        </p:cTn>
                                        <p:tgtEl>
                                          <p:spTgt spid="14"/>
                                        </p:tgtEl>
                                        <p:attrNameLst>
                                          <p:attrName>style.visibility</p:attrName>
                                        </p:attrNameLst>
                                      </p:cBhvr>
                                      <p:to>
                                        <p:strVal val="hidden"/>
                                      </p:to>
                                    </p:set>
                                  </p:childTnLst>
                                </p:cTn>
                              </p:par>
                            </p:childTnLst>
                          </p:cTn>
                        </p:par>
                        <p:par>
                          <p:cTn id="42" fill="hold">
                            <p:stCondLst>
                              <p:cond delay="18000"/>
                            </p:stCondLst>
                            <p:childTnLst>
                              <p:par>
                                <p:cTn id="43" presetID="2" presetClass="entr" presetSubtype="8" fill="hold" nodeType="afterEffect">
                                  <p:stCondLst>
                                    <p:cond delay="200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2000" fill="hold"/>
                                        <p:tgtEl>
                                          <p:spTgt spid="16"/>
                                        </p:tgtEl>
                                        <p:attrNameLst>
                                          <p:attrName>ppt_x</p:attrName>
                                        </p:attrNameLst>
                                      </p:cBhvr>
                                      <p:tavLst>
                                        <p:tav tm="0">
                                          <p:val>
                                            <p:strVal val="0-#ppt_w/2"/>
                                          </p:val>
                                        </p:tav>
                                        <p:tav tm="100000">
                                          <p:val>
                                            <p:strVal val="#ppt_x"/>
                                          </p:val>
                                        </p:tav>
                                      </p:tavLst>
                                    </p:anim>
                                    <p:anim calcmode="lin" valueType="num">
                                      <p:cBhvr additive="base">
                                        <p:cTn id="46" dur="2000" fill="hold"/>
                                        <p:tgtEl>
                                          <p:spTgt spid="16"/>
                                        </p:tgtEl>
                                        <p:attrNameLst>
                                          <p:attrName>ppt_y</p:attrName>
                                        </p:attrNameLst>
                                      </p:cBhvr>
                                      <p:tavLst>
                                        <p:tav tm="0">
                                          <p:val>
                                            <p:strVal val="#ppt_y"/>
                                          </p:val>
                                        </p:tav>
                                        <p:tav tm="100000">
                                          <p:val>
                                            <p:strVal val="#ppt_y"/>
                                          </p:val>
                                        </p:tav>
                                      </p:tavLst>
                                    </p:anim>
                                  </p:childTnLst>
                                </p:cTn>
                              </p:par>
                              <p:par>
                                <p:cTn id="47" presetID="2" presetClass="entr" presetSubtype="8" fill="hold" nodeType="withEffect">
                                  <p:stCondLst>
                                    <p:cond delay="200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2000" fill="hold"/>
                                        <p:tgtEl>
                                          <p:spTgt spid="17"/>
                                        </p:tgtEl>
                                        <p:attrNameLst>
                                          <p:attrName>ppt_x</p:attrName>
                                        </p:attrNameLst>
                                      </p:cBhvr>
                                      <p:tavLst>
                                        <p:tav tm="0">
                                          <p:val>
                                            <p:strVal val="0-#ppt_w/2"/>
                                          </p:val>
                                        </p:tav>
                                        <p:tav tm="100000">
                                          <p:val>
                                            <p:strVal val="#ppt_x"/>
                                          </p:val>
                                        </p:tav>
                                      </p:tavLst>
                                    </p:anim>
                                    <p:anim calcmode="lin" valueType="num">
                                      <p:cBhvr additive="base">
                                        <p:cTn id="50" dur="2000" fill="hold"/>
                                        <p:tgtEl>
                                          <p:spTgt spid="17"/>
                                        </p:tgtEl>
                                        <p:attrNameLst>
                                          <p:attrName>ppt_y</p:attrName>
                                        </p:attrNameLst>
                                      </p:cBhvr>
                                      <p:tavLst>
                                        <p:tav tm="0">
                                          <p:val>
                                            <p:strVal val="#ppt_y"/>
                                          </p:val>
                                        </p:tav>
                                        <p:tav tm="100000">
                                          <p:val>
                                            <p:strVal val="#ppt_y"/>
                                          </p:val>
                                        </p:tav>
                                      </p:tavLst>
                                    </p:anim>
                                  </p:childTnLst>
                                </p:cTn>
                              </p:par>
                            </p:childTnLst>
                          </p:cTn>
                        </p:par>
                        <p:par>
                          <p:cTn id="51" fill="hold">
                            <p:stCondLst>
                              <p:cond delay="22000"/>
                            </p:stCondLst>
                            <p:childTnLst>
                              <p:par>
                                <p:cTn id="52" presetID="2" presetClass="exit" presetSubtype="2" fill="hold" nodeType="afterEffect">
                                  <p:stCondLst>
                                    <p:cond delay="0"/>
                                  </p:stCondLst>
                                  <p:childTnLst>
                                    <p:anim calcmode="lin" valueType="num">
                                      <p:cBhvr additive="base">
                                        <p:cTn id="53" dur="1000"/>
                                        <p:tgtEl>
                                          <p:spTgt spid="17"/>
                                        </p:tgtEl>
                                        <p:attrNameLst>
                                          <p:attrName>ppt_x</p:attrName>
                                        </p:attrNameLst>
                                      </p:cBhvr>
                                      <p:tavLst>
                                        <p:tav tm="0">
                                          <p:val>
                                            <p:strVal val="ppt_x"/>
                                          </p:val>
                                        </p:tav>
                                        <p:tav tm="100000">
                                          <p:val>
                                            <p:strVal val="1+ppt_w/2"/>
                                          </p:val>
                                        </p:tav>
                                      </p:tavLst>
                                    </p:anim>
                                    <p:anim calcmode="lin" valueType="num">
                                      <p:cBhvr additive="base">
                                        <p:cTn id="54" dur="1000"/>
                                        <p:tgtEl>
                                          <p:spTgt spid="17"/>
                                        </p:tgtEl>
                                        <p:attrNameLst>
                                          <p:attrName>ppt_y</p:attrName>
                                        </p:attrNameLst>
                                      </p:cBhvr>
                                      <p:tavLst>
                                        <p:tav tm="0">
                                          <p:val>
                                            <p:strVal val="ppt_y"/>
                                          </p:val>
                                        </p:tav>
                                        <p:tav tm="100000">
                                          <p:val>
                                            <p:strVal val="ppt_y"/>
                                          </p:val>
                                        </p:tav>
                                      </p:tavLst>
                                    </p:anim>
                                    <p:set>
                                      <p:cBhvr>
                                        <p:cTn id="55" dur="1" fill="hold">
                                          <p:stCondLst>
                                            <p:cond delay="999"/>
                                          </p:stCondLst>
                                        </p:cTn>
                                        <p:tgtEl>
                                          <p:spTgt spid="17"/>
                                        </p:tgtEl>
                                        <p:attrNameLst>
                                          <p:attrName>style.visibility</p:attrName>
                                        </p:attrNameLst>
                                      </p:cBhvr>
                                      <p:to>
                                        <p:strVal val="hidden"/>
                                      </p:to>
                                    </p:set>
                                  </p:childTnLst>
                                </p:cTn>
                              </p:par>
                            </p:childTnLst>
                          </p:cTn>
                        </p:par>
                        <p:par>
                          <p:cTn id="56" fill="hold">
                            <p:stCondLst>
                              <p:cond delay="23000"/>
                            </p:stCondLst>
                            <p:childTnLst>
                              <p:par>
                                <p:cTn id="57" presetID="2" presetClass="exit" presetSubtype="2" fill="hold" nodeType="afterEffect">
                                  <p:stCondLst>
                                    <p:cond delay="2000"/>
                                  </p:stCondLst>
                                  <p:childTnLst>
                                    <p:anim calcmode="lin" valueType="num">
                                      <p:cBhvr additive="base">
                                        <p:cTn id="58" dur="2000"/>
                                        <p:tgtEl>
                                          <p:spTgt spid="16"/>
                                        </p:tgtEl>
                                        <p:attrNameLst>
                                          <p:attrName>ppt_x</p:attrName>
                                        </p:attrNameLst>
                                      </p:cBhvr>
                                      <p:tavLst>
                                        <p:tav tm="0">
                                          <p:val>
                                            <p:strVal val="ppt_x"/>
                                          </p:val>
                                        </p:tav>
                                        <p:tav tm="100000">
                                          <p:val>
                                            <p:strVal val="1+ppt_w/2"/>
                                          </p:val>
                                        </p:tav>
                                      </p:tavLst>
                                    </p:anim>
                                    <p:anim calcmode="lin" valueType="num">
                                      <p:cBhvr additive="base">
                                        <p:cTn id="59" dur="2000"/>
                                        <p:tgtEl>
                                          <p:spTgt spid="16"/>
                                        </p:tgtEl>
                                        <p:attrNameLst>
                                          <p:attrName>ppt_y</p:attrName>
                                        </p:attrNameLst>
                                      </p:cBhvr>
                                      <p:tavLst>
                                        <p:tav tm="0">
                                          <p:val>
                                            <p:strVal val="ppt_y"/>
                                          </p:val>
                                        </p:tav>
                                        <p:tav tm="100000">
                                          <p:val>
                                            <p:strVal val="ppt_y"/>
                                          </p:val>
                                        </p:tav>
                                      </p:tavLst>
                                    </p:anim>
                                    <p:set>
                                      <p:cBhvr>
                                        <p:cTn id="60" dur="1" fill="hold">
                                          <p:stCondLst>
                                            <p:cond delay="1999"/>
                                          </p:stCondLst>
                                        </p:cTn>
                                        <p:tgtEl>
                                          <p:spTgt spid="16"/>
                                        </p:tgtEl>
                                        <p:attrNameLst>
                                          <p:attrName>style.visibility</p:attrName>
                                        </p:attrNameLst>
                                      </p:cBhvr>
                                      <p:to>
                                        <p:strVal val="hidden"/>
                                      </p:to>
                                    </p:set>
                                  </p:childTnLst>
                                </p:cTn>
                              </p:par>
                            </p:childTnLst>
                          </p:cTn>
                        </p:par>
                        <p:par>
                          <p:cTn id="61" fill="hold">
                            <p:stCondLst>
                              <p:cond delay="27000"/>
                            </p:stCondLst>
                            <p:childTnLst>
                              <p:par>
                                <p:cTn id="62" presetID="2" presetClass="entr" presetSubtype="8" fill="hold" nodeType="afterEffect">
                                  <p:stCondLst>
                                    <p:cond delay="200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2000" fill="hold"/>
                                        <p:tgtEl>
                                          <p:spTgt spid="18"/>
                                        </p:tgtEl>
                                        <p:attrNameLst>
                                          <p:attrName>ppt_x</p:attrName>
                                        </p:attrNameLst>
                                      </p:cBhvr>
                                      <p:tavLst>
                                        <p:tav tm="0">
                                          <p:val>
                                            <p:strVal val="0-#ppt_w/2"/>
                                          </p:val>
                                        </p:tav>
                                        <p:tav tm="100000">
                                          <p:val>
                                            <p:strVal val="#ppt_x"/>
                                          </p:val>
                                        </p:tav>
                                      </p:tavLst>
                                    </p:anim>
                                    <p:anim calcmode="lin" valueType="num">
                                      <p:cBhvr additive="base">
                                        <p:cTn id="65" dur="20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8" fill="hold" nodeType="withEffect">
                                  <p:stCondLst>
                                    <p:cond delay="200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2000" fill="hold"/>
                                        <p:tgtEl>
                                          <p:spTgt spid="19"/>
                                        </p:tgtEl>
                                        <p:attrNameLst>
                                          <p:attrName>ppt_x</p:attrName>
                                        </p:attrNameLst>
                                      </p:cBhvr>
                                      <p:tavLst>
                                        <p:tav tm="0">
                                          <p:val>
                                            <p:strVal val="0-#ppt_w/2"/>
                                          </p:val>
                                        </p:tav>
                                        <p:tav tm="100000">
                                          <p:val>
                                            <p:strVal val="#ppt_x"/>
                                          </p:val>
                                        </p:tav>
                                      </p:tavLst>
                                    </p:anim>
                                    <p:anim calcmode="lin" valueType="num">
                                      <p:cBhvr additive="base">
                                        <p:cTn id="69" dur="2000" fill="hold"/>
                                        <p:tgtEl>
                                          <p:spTgt spid="19"/>
                                        </p:tgtEl>
                                        <p:attrNameLst>
                                          <p:attrName>ppt_y</p:attrName>
                                        </p:attrNameLst>
                                      </p:cBhvr>
                                      <p:tavLst>
                                        <p:tav tm="0">
                                          <p:val>
                                            <p:strVal val="#ppt_y"/>
                                          </p:val>
                                        </p:tav>
                                        <p:tav tm="100000">
                                          <p:val>
                                            <p:strVal val="#ppt_y"/>
                                          </p:val>
                                        </p:tav>
                                      </p:tavLst>
                                    </p:anim>
                                  </p:childTnLst>
                                </p:cTn>
                              </p:par>
                            </p:childTnLst>
                          </p:cTn>
                        </p:par>
                        <p:par>
                          <p:cTn id="70" fill="hold">
                            <p:stCondLst>
                              <p:cond delay="31000"/>
                            </p:stCondLst>
                            <p:childTnLst>
                              <p:par>
                                <p:cTn id="71" presetID="2" presetClass="exit" presetSubtype="2" fill="hold" nodeType="afterEffect">
                                  <p:stCondLst>
                                    <p:cond delay="0"/>
                                  </p:stCondLst>
                                  <p:childTnLst>
                                    <p:anim calcmode="lin" valueType="num">
                                      <p:cBhvr additive="base">
                                        <p:cTn id="72" dur="1000"/>
                                        <p:tgtEl>
                                          <p:spTgt spid="19"/>
                                        </p:tgtEl>
                                        <p:attrNameLst>
                                          <p:attrName>ppt_x</p:attrName>
                                        </p:attrNameLst>
                                      </p:cBhvr>
                                      <p:tavLst>
                                        <p:tav tm="0">
                                          <p:val>
                                            <p:strVal val="ppt_x"/>
                                          </p:val>
                                        </p:tav>
                                        <p:tav tm="100000">
                                          <p:val>
                                            <p:strVal val="1+ppt_w/2"/>
                                          </p:val>
                                        </p:tav>
                                      </p:tavLst>
                                    </p:anim>
                                    <p:anim calcmode="lin" valueType="num">
                                      <p:cBhvr additive="base">
                                        <p:cTn id="73" dur="1000"/>
                                        <p:tgtEl>
                                          <p:spTgt spid="19"/>
                                        </p:tgtEl>
                                        <p:attrNameLst>
                                          <p:attrName>ppt_y</p:attrName>
                                        </p:attrNameLst>
                                      </p:cBhvr>
                                      <p:tavLst>
                                        <p:tav tm="0">
                                          <p:val>
                                            <p:strVal val="ppt_y"/>
                                          </p:val>
                                        </p:tav>
                                        <p:tav tm="100000">
                                          <p:val>
                                            <p:strVal val="ppt_y"/>
                                          </p:val>
                                        </p:tav>
                                      </p:tavLst>
                                    </p:anim>
                                    <p:set>
                                      <p:cBhvr>
                                        <p:cTn id="74" dur="1" fill="hold">
                                          <p:stCondLst>
                                            <p:cond delay="999"/>
                                          </p:stCondLst>
                                        </p:cTn>
                                        <p:tgtEl>
                                          <p:spTgt spid="19"/>
                                        </p:tgtEl>
                                        <p:attrNameLst>
                                          <p:attrName>style.visibility</p:attrName>
                                        </p:attrNameLst>
                                      </p:cBhvr>
                                      <p:to>
                                        <p:strVal val="hidden"/>
                                      </p:to>
                                    </p:set>
                                  </p:childTnLst>
                                </p:cTn>
                              </p:par>
                            </p:childTnLst>
                          </p:cTn>
                        </p:par>
                        <p:par>
                          <p:cTn id="75" fill="hold">
                            <p:stCondLst>
                              <p:cond delay="32000"/>
                            </p:stCondLst>
                            <p:childTnLst>
                              <p:par>
                                <p:cTn id="76" presetID="2" presetClass="exit" presetSubtype="2" fill="hold" nodeType="afterEffect">
                                  <p:stCondLst>
                                    <p:cond delay="2000"/>
                                  </p:stCondLst>
                                  <p:childTnLst>
                                    <p:anim calcmode="lin" valueType="num">
                                      <p:cBhvr additive="base">
                                        <p:cTn id="77" dur="2000"/>
                                        <p:tgtEl>
                                          <p:spTgt spid="18"/>
                                        </p:tgtEl>
                                        <p:attrNameLst>
                                          <p:attrName>ppt_x</p:attrName>
                                        </p:attrNameLst>
                                      </p:cBhvr>
                                      <p:tavLst>
                                        <p:tav tm="0">
                                          <p:val>
                                            <p:strVal val="ppt_x"/>
                                          </p:val>
                                        </p:tav>
                                        <p:tav tm="100000">
                                          <p:val>
                                            <p:strVal val="1+ppt_w/2"/>
                                          </p:val>
                                        </p:tav>
                                      </p:tavLst>
                                    </p:anim>
                                    <p:anim calcmode="lin" valueType="num">
                                      <p:cBhvr additive="base">
                                        <p:cTn id="78" dur="2000"/>
                                        <p:tgtEl>
                                          <p:spTgt spid="18"/>
                                        </p:tgtEl>
                                        <p:attrNameLst>
                                          <p:attrName>ppt_y</p:attrName>
                                        </p:attrNameLst>
                                      </p:cBhvr>
                                      <p:tavLst>
                                        <p:tav tm="0">
                                          <p:val>
                                            <p:strVal val="ppt_y"/>
                                          </p:val>
                                        </p:tav>
                                        <p:tav tm="100000">
                                          <p:val>
                                            <p:strVal val="ppt_y"/>
                                          </p:val>
                                        </p:tav>
                                      </p:tavLst>
                                    </p:anim>
                                    <p:set>
                                      <p:cBhvr>
                                        <p:cTn id="79" dur="1" fill="hold">
                                          <p:stCondLst>
                                            <p:cond delay="19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6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1" name="Rectangle 10"/>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2" name="TextBox 11"/>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3" name="Straight Connector 12"/>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87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7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3" name="Rectangle 12"/>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4" name="TextBox 13"/>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5" name="Straight Connector 14"/>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777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8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3" name="Rectangle 12"/>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4" name="TextBox 13"/>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5" name="Straight Connector 14"/>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4638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9_Blank">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0" name="Rectangle 9"/>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1" name="TextBox 10"/>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2" name="Straight Connector 11"/>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5072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Animated) - Transition">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29978" y="2079100"/>
            <a:ext cx="1846441" cy="2296973"/>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92065" y="2092547"/>
            <a:ext cx="5799539" cy="2296973"/>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368602" y="2061140"/>
            <a:ext cx="12355491" cy="2330105"/>
          </a:xfrm>
          <a:prstGeom prst="rect">
            <a:avLst/>
          </a:prstGeom>
        </p:spPr>
      </p:pic>
      <p:pic>
        <p:nvPicPr>
          <p:cNvPr id="9" name="Picture 8"/>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992589" y="2061140"/>
            <a:ext cx="51944" cy="2330105"/>
          </a:xfrm>
          <a:prstGeom prst="rect">
            <a:avLst/>
          </a:prstGeom>
        </p:spPr>
      </p:pic>
      <p:cxnSp>
        <p:nvCxnSpPr>
          <p:cNvPr id="6" name="Straight Connector 5"/>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2" name="TextBox 11"/>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spTree>
    <p:extLst>
      <p:ext uri="{BB962C8B-B14F-4D97-AF65-F5344CB8AC3E}">
        <p14:creationId xmlns:p14="http://schemas.microsoft.com/office/powerpoint/2010/main" val="16738662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20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000" fill="hold"/>
                                        <p:tgtEl>
                                          <p:spTgt spid="8"/>
                                        </p:tgtEl>
                                        <p:attrNameLst>
                                          <p:attrName>ppt_x</p:attrName>
                                        </p:attrNameLst>
                                      </p:cBhvr>
                                      <p:tavLst>
                                        <p:tav tm="0">
                                          <p:val>
                                            <p:strVal val="0-#ppt_w/2"/>
                                          </p:val>
                                        </p:tav>
                                        <p:tav tm="100000">
                                          <p:val>
                                            <p:strVal val="#ppt_x"/>
                                          </p:val>
                                        </p:tav>
                                      </p:tavLst>
                                    </p:anim>
                                    <p:anim calcmode="lin" valueType="num">
                                      <p:cBhvr additive="base">
                                        <p:cTn id="8" dur="20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2000" fill="hold"/>
                                        <p:tgtEl>
                                          <p:spTgt spid="9"/>
                                        </p:tgtEl>
                                        <p:attrNameLst>
                                          <p:attrName>ppt_x</p:attrName>
                                        </p:attrNameLst>
                                      </p:cBhvr>
                                      <p:tavLst>
                                        <p:tav tm="0">
                                          <p:val>
                                            <p:strVal val="0-#ppt_w/2"/>
                                          </p:val>
                                        </p:tav>
                                        <p:tav tm="100000">
                                          <p:val>
                                            <p:strVal val="#ppt_x"/>
                                          </p:val>
                                        </p:tav>
                                      </p:tavLst>
                                    </p:anim>
                                    <p:anim calcmode="lin" valueType="num">
                                      <p:cBhvr additive="base">
                                        <p:cTn id="12" dur="2000" fill="hold"/>
                                        <p:tgtEl>
                                          <p:spTgt spid="9"/>
                                        </p:tgtEl>
                                        <p:attrNameLst>
                                          <p:attrName>ppt_y</p:attrName>
                                        </p:attrNameLst>
                                      </p:cBhvr>
                                      <p:tavLst>
                                        <p:tav tm="0">
                                          <p:val>
                                            <p:strVal val="#ppt_y"/>
                                          </p:val>
                                        </p:tav>
                                        <p:tav tm="100000">
                                          <p:val>
                                            <p:strVal val="#ppt_y"/>
                                          </p:val>
                                        </p:tav>
                                      </p:tavLst>
                                    </p:anim>
                                  </p:childTnLst>
                                </p:cTn>
                              </p:par>
                            </p:childTnLst>
                          </p:cTn>
                        </p:par>
                        <p:par>
                          <p:cTn id="13" fill="hold">
                            <p:stCondLst>
                              <p:cond delay="4000"/>
                            </p:stCondLst>
                            <p:childTnLst>
                              <p:par>
                                <p:cTn id="14" presetID="2" presetClass="exit" presetSubtype="2" fill="hold" nodeType="afterEffect">
                                  <p:stCondLst>
                                    <p:cond delay="0"/>
                                  </p:stCondLst>
                                  <p:childTnLst>
                                    <p:anim calcmode="lin" valueType="num">
                                      <p:cBhvr additive="base">
                                        <p:cTn id="15" dur="1000"/>
                                        <p:tgtEl>
                                          <p:spTgt spid="9"/>
                                        </p:tgtEl>
                                        <p:attrNameLst>
                                          <p:attrName>ppt_x</p:attrName>
                                        </p:attrNameLst>
                                      </p:cBhvr>
                                      <p:tavLst>
                                        <p:tav tm="0">
                                          <p:val>
                                            <p:strVal val="ppt_x"/>
                                          </p:val>
                                        </p:tav>
                                        <p:tav tm="100000">
                                          <p:val>
                                            <p:strVal val="1+ppt_w/2"/>
                                          </p:val>
                                        </p:tav>
                                      </p:tavLst>
                                    </p:anim>
                                    <p:anim calcmode="lin" valueType="num">
                                      <p:cBhvr additive="base">
                                        <p:cTn id="16" dur="1000"/>
                                        <p:tgtEl>
                                          <p:spTgt spid="9"/>
                                        </p:tgtEl>
                                        <p:attrNameLst>
                                          <p:attrName>ppt_y</p:attrName>
                                        </p:attrNameLst>
                                      </p:cBhvr>
                                      <p:tavLst>
                                        <p:tav tm="0">
                                          <p:val>
                                            <p:strVal val="ppt_y"/>
                                          </p:val>
                                        </p:tav>
                                        <p:tav tm="100000">
                                          <p:val>
                                            <p:strVal val="ppt_y"/>
                                          </p:val>
                                        </p:tav>
                                      </p:tavLst>
                                    </p:anim>
                                    <p:set>
                                      <p:cBhvr>
                                        <p:cTn id="17" dur="1" fill="hold">
                                          <p:stCondLst>
                                            <p:cond delay="999"/>
                                          </p:stCondLst>
                                        </p:cTn>
                                        <p:tgtEl>
                                          <p:spTgt spid="9"/>
                                        </p:tgtEl>
                                        <p:attrNameLst>
                                          <p:attrName>style.visibility</p:attrName>
                                        </p:attrNameLst>
                                      </p:cBhvr>
                                      <p:to>
                                        <p:strVal val="hidden"/>
                                      </p:to>
                                    </p:set>
                                  </p:childTnLst>
                                </p:cTn>
                              </p:par>
                            </p:childTnLst>
                          </p:cTn>
                        </p:par>
                        <p:par>
                          <p:cTn id="18" fill="hold">
                            <p:stCondLst>
                              <p:cond delay="5000"/>
                            </p:stCondLst>
                            <p:childTnLst>
                              <p:par>
                                <p:cTn id="19" presetID="10" presetClass="exit" presetSubtype="0" fill="hold" nodeType="afterEffect">
                                  <p:stCondLst>
                                    <p:cond delay="0"/>
                                  </p:stCondLst>
                                  <p:childTnLst>
                                    <p:animEffect transition="out" filter="fade">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par>
                                <p:cTn id="22" presetID="10" presetClass="entr" presetSubtype="0"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1000"/>
                                        <p:tgtEl>
                                          <p:spTgt spid="5"/>
                                        </p:tgtEl>
                                      </p:cBhvr>
                                    </p:animEffect>
                                  </p:childTnLst>
                                </p:cTn>
                              </p:par>
                            </p:childTnLst>
                          </p:cTn>
                        </p:par>
                        <p:par>
                          <p:cTn id="25" fill="hold">
                            <p:stCondLst>
                              <p:cond delay="6000"/>
                            </p:stCondLst>
                            <p:childTnLst>
                              <p:par>
                                <p:cTn id="26" presetID="2" presetClass="exit" presetSubtype="2" fill="hold" nodeType="afterEffect">
                                  <p:stCondLst>
                                    <p:cond delay="2000"/>
                                  </p:stCondLst>
                                  <p:childTnLst>
                                    <p:anim calcmode="lin" valueType="num">
                                      <p:cBhvr additive="base">
                                        <p:cTn id="27" dur="2000"/>
                                        <p:tgtEl>
                                          <p:spTgt spid="8"/>
                                        </p:tgtEl>
                                        <p:attrNameLst>
                                          <p:attrName>ppt_x</p:attrName>
                                        </p:attrNameLst>
                                      </p:cBhvr>
                                      <p:tavLst>
                                        <p:tav tm="0">
                                          <p:val>
                                            <p:strVal val="ppt_x"/>
                                          </p:val>
                                        </p:tav>
                                        <p:tav tm="100000">
                                          <p:val>
                                            <p:strVal val="1+ppt_w/2"/>
                                          </p:val>
                                        </p:tav>
                                      </p:tavLst>
                                    </p:anim>
                                    <p:anim calcmode="lin" valueType="num">
                                      <p:cBhvr additive="base">
                                        <p:cTn id="28" dur="2000"/>
                                        <p:tgtEl>
                                          <p:spTgt spid="8"/>
                                        </p:tgtEl>
                                        <p:attrNameLst>
                                          <p:attrName>ppt_y</p:attrName>
                                        </p:attrNameLst>
                                      </p:cBhvr>
                                      <p:tavLst>
                                        <p:tav tm="0">
                                          <p:val>
                                            <p:strVal val="ppt_y"/>
                                          </p:val>
                                        </p:tav>
                                        <p:tav tm="100000">
                                          <p:val>
                                            <p:strVal val="ppt_y"/>
                                          </p:val>
                                        </p:tav>
                                      </p:tavLst>
                                    </p:anim>
                                    <p:set>
                                      <p:cBhvr>
                                        <p:cTn id="29" dur="1" fill="hold">
                                          <p:stCondLst>
                                            <p:cond delay="1999"/>
                                          </p:stCondLst>
                                        </p:cTn>
                                        <p:tgtEl>
                                          <p:spTgt spid="8"/>
                                        </p:tgtEl>
                                        <p:attrNameLst>
                                          <p:attrName>style.visibility</p:attrName>
                                        </p:attrNameLst>
                                      </p:cBhvr>
                                      <p:to>
                                        <p:strVal val="hidden"/>
                                      </p:to>
                                    </p:set>
                                  </p:childTnLst>
                                </p:cTn>
                              </p:par>
                            </p:childTnLst>
                          </p:cTn>
                        </p:par>
                        <p:par>
                          <p:cTn id="30" fill="hold">
                            <p:stCondLst>
                              <p:cond delay="10000"/>
                            </p:stCondLst>
                            <p:childTnLst>
                              <p:par>
                                <p:cTn id="31" presetID="6" presetClass="emph" presetSubtype="0" fill="hold" nodeType="afterEffect">
                                  <p:stCondLst>
                                    <p:cond delay="0"/>
                                  </p:stCondLst>
                                  <p:childTnLst>
                                    <p:animScale>
                                      <p:cBhvr>
                                        <p:cTn id="32" dur="2000" fill="hold"/>
                                        <p:tgtEl>
                                          <p:spTgt spid="5"/>
                                        </p:tgtEl>
                                      </p:cBhvr>
                                      <p:by x="75000" y="75000"/>
                                    </p:animScale>
                                  </p:childTnLst>
                                </p:cTn>
                              </p:par>
                              <p:par>
                                <p:cTn id="33" presetID="0" presetClass="path" presetSubtype="0" accel="50000" decel="50000" fill="hold" nodeType="withEffect">
                                  <p:stCondLst>
                                    <p:cond delay="0"/>
                                  </p:stCondLst>
                                  <p:childTnLst>
                                    <p:animMotion origin="layout" path="M -6.25E-7 -0.00393 L 0.38932 -0.35092 " pathEditMode="relative" rAng="0" ptsTypes="AA">
                                      <p:cBhvr>
                                        <p:cTn id="34" dur="2000" fill="hold"/>
                                        <p:tgtEl>
                                          <p:spTgt spid="5"/>
                                        </p:tgtEl>
                                        <p:attrNameLst>
                                          <p:attrName>ppt_x</p:attrName>
                                          <p:attrName>ppt_y</p:attrName>
                                        </p:attrNameLst>
                                      </p:cBhvr>
                                      <p:rCtr x="19466" y="-17361"/>
                                    </p:animMotion>
                                  </p:childTnLst>
                                </p:cTn>
                              </p:par>
                            </p:childTnLst>
                          </p:cTn>
                        </p:par>
                        <p:par>
                          <p:cTn id="35" fill="hold">
                            <p:stCondLst>
                              <p:cond delay="12000"/>
                            </p:stCondLst>
                            <p:childTnLst>
                              <p:par>
                                <p:cTn id="36" presetID="2" presetClass="entr" presetSubtype="4" fill="hold" nodeType="afterEffect">
                                  <p:stCondLst>
                                    <p:cond delay="0"/>
                                  </p:stCondLst>
                                  <p:childTnLst>
                                    <p:set>
                                      <p:cBhvr>
                                        <p:cTn id="37" dur="1" fill="hold">
                                          <p:stCondLst>
                                            <p:cond delay="0"/>
                                          </p:stCondLst>
                                        </p:cTn>
                                        <p:tgtEl>
                                          <p:spTgt spid="6"/>
                                        </p:tgtEl>
                                        <p:attrNameLst>
                                          <p:attrName>style.visibility</p:attrName>
                                        </p:attrNameLst>
                                      </p:cBhvr>
                                      <p:to>
                                        <p:strVal val="visible"/>
                                      </p:to>
                                    </p:set>
                                    <p:anim calcmode="lin" valueType="num">
                                      <p:cBhvr additive="base">
                                        <p:cTn id="38" dur="1000" fill="hold"/>
                                        <p:tgtEl>
                                          <p:spTgt spid="6"/>
                                        </p:tgtEl>
                                        <p:attrNameLst>
                                          <p:attrName>ppt_x</p:attrName>
                                        </p:attrNameLst>
                                      </p:cBhvr>
                                      <p:tavLst>
                                        <p:tav tm="0">
                                          <p:val>
                                            <p:strVal val="#ppt_x"/>
                                          </p:val>
                                        </p:tav>
                                        <p:tav tm="100000">
                                          <p:val>
                                            <p:strVal val="#ppt_x"/>
                                          </p:val>
                                        </p:tav>
                                      </p:tavLst>
                                    </p:anim>
                                    <p:anim calcmode="lin" valueType="num">
                                      <p:cBhvr additive="base">
                                        <p:cTn id="39" dur="1000" fill="hold"/>
                                        <p:tgtEl>
                                          <p:spTgt spid="6"/>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additive="base">
                                        <p:cTn id="42" dur="1000" fill="hold"/>
                                        <p:tgtEl>
                                          <p:spTgt spid="10"/>
                                        </p:tgtEl>
                                        <p:attrNameLst>
                                          <p:attrName>ppt_x</p:attrName>
                                        </p:attrNameLst>
                                      </p:cBhvr>
                                      <p:tavLst>
                                        <p:tav tm="0">
                                          <p:val>
                                            <p:strVal val="#ppt_x"/>
                                          </p:val>
                                        </p:tav>
                                        <p:tav tm="100000">
                                          <p:val>
                                            <p:strVal val="#ppt_x"/>
                                          </p:val>
                                        </p:tav>
                                      </p:tavLst>
                                    </p:anim>
                                    <p:anim calcmode="lin" valueType="num">
                                      <p:cBhvr additive="base">
                                        <p:cTn id="43" dur="1000" fill="hold"/>
                                        <p:tgtEl>
                                          <p:spTgt spid="10"/>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 calcmode="lin" valueType="num">
                                      <p:cBhvr additive="base">
                                        <p:cTn id="46" dur="1000" fill="hold"/>
                                        <p:tgtEl>
                                          <p:spTgt spid="12"/>
                                        </p:tgtEl>
                                        <p:attrNameLst>
                                          <p:attrName>ppt_x</p:attrName>
                                        </p:attrNameLst>
                                      </p:cBhvr>
                                      <p:tavLst>
                                        <p:tav tm="0">
                                          <p:val>
                                            <p:strVal val="#ppt_x"/>
                                          </p:val>
                                        </p:tav>
                                        <p:tav tm="100000">
                                          <p:val>
                                            <p:strVal val="#ppt_x"/>
                                          </p:val>
                                        </p:tav>
                                      </p:tavLst>
                                    </p:anim>
                                    <p:anim calcmode="lin" valueType="num">
                                      <p:cBhvr additive="base">
                                        <p:cTn id="47"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static) - logo">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84988" y="2080852"/>
            <a:ext cx="5804899" cy="2299095"/>
          </a:xfrm>
          <a:prstGeom prst="rect">
            <a:avLst/>
          </a:prstGeom>
        </p:spPr>
      </p:pic>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static) - For Iowa">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a:extLst>
              <a:ext uri="{28A0092B-C50C-407E-A947-70E740481C1C}">
                <a14:useLocalDpi xmlns:a14="http://schemas.microsoft.com/office/drawing/2010/main" val="0"/>
              </a:ext>
            </a:extLst>
          </a:blip>
          <a:srcRect l="62605" t="25303" r="9123" b="25303"/>
          <a:stretch/>
        </p:blipFill>
        <p:spPr>
          <a:xfrm>
            <a:off x="3359648" y="2318999"/>
            <a:ext cx="5506950" cy="1814388"/>
          </a:xfrm>
          <a:prstGeom prst="rect">
            <a:avLst/>
          </a:prstGeom>
        </p:spPr>
      </p:pic>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
    <p:spTree>
      <p:nvGrpSpPr>
        <p:cNvPr id="1" name=""/>
        <p:cNvGrpSpPr/>
        <p:nvPr/>
      </p:nvGrpSpPr>
      <p:grpSpPr>
        <a:xfrm>
          <a:off x="0" y="0"/>
          <a:ext cx="0" cy="0"/>
          <a:chOff x="0" y="0"/>
          <a:chExt cx="0" cy="0"/>
        </a:xfrm>
      </p:grpSpPr>
      <p:sp>
        <p:nvSpPr>
          <p:cNvPr id="4" name="Rectangle 3"/>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1" name="TextBox 10"/>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4" name="Title 1"/>
          <p:cNvSpPr>
            <a:spLocks noGrp="1"/>
          </p:cNvSpPr>
          <p:nvPr>
            <p:ph type="title"/>
          </p:nvPr>
        </p:nvSpPr>
        <p:spPr>
          <a:xfrm>
            <a:off x="838200" y="365125"/>
            <a:ext cx="9198166" cy="1325563"/>
          </a:xfrm>
        </p:spPr>
        <p:txBody>
          <a:bodyPr/>
          <a:lstStyle/>
          <a:p>
            <a:r>
              <a:rPr lang="en-US" smtClean="0"/>
              <a:t>Click to edit Master title style</a:t>
            </a:r>
            <a:endParaRPr lang="en-US"/>
          </a:p>
        </p:txBody>
      </p:sp>
      <p:sp>
        <p:nvSpPr>
          <p:cNvPr id="15" name="Content Placeholder 2"/>
          <p:cNvSpPr>
            <a:spLocks noGrp="1"/>
          </p:cNvSpPr>
          <p:nvPr>
            <p:ph idx="1"/>
          </p:nvPr>
        </p:nvSpPr>
        <p:spPr>
          <a:xfrm>
            <a:off x="838200" y="1825625"/>
            <a:ext cx="10515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8" name="Straight Connector 7"/>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5046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People">
    <p:spTree>
      <p:nvGrpSpPr>
        <p:cNvPr id="1" name=""/>
        <p:cNvGrpSpPr/>
        <p:nvPr/>
      </p:nvGrpSpPr>
      <p:grpSpPr>
        <a:xfrm>
          <a:off x="0" y="0"/>
          <a:ext cx="0" cy="0"/>
          <a:chOff x="0" y="0"/>
          <a:chExt cx="0" cy="0"/>
        </a:xfrm>
      </p:grpSpPr>
      <p:sp>
        <p:nvSpPr>
          <p:cNvPr id="7" name="Picture Placeholder 4"/>
          <p:cNvSpPr>
            <a:spLocks noGrp="1"/>
          </p:cNvSpPr>
          <p:nvPr>
            <p:ph type="pic" sz="quarter" idx="10"/>
          </p:nvPr>
        </p:nvSpPr>
        <p:spPr>
          <a:xfrm>
            <a:off x="832000" y="1685281"/>
            <a:ext cx="3813464" cy="3813464"/>
          </a:xfrm>
          <a:prstGeom prst="ellipse">
            <a:avLst/>
          </a:prstGeom>
          <a:effectLst>
            <a:innerShdw blurRad="647700" dir="13500000">
              <a:prstClr val="black">
                <a:alpha val="26000"/>
              </a:prstClr>
            </a:innerShdw>
          </a:effectLst>
        </p:spPr>
        <p:txBody>
          <a:bodyPr/>
          <a:lstStyle/>
          <a:p>
            <a:r>
              <a:rPr lang="en-US" smtClean="0"/>
              <a:t>Click icon to add picture</a:t>
            </a:r>
            <a:endParaRPr lang="en-US"/>
          </a:p>
        </p:txBody>
      </p:sp>
      <p:sp>
        <p:nvSpPr>
          <p:cNvPr id="8" name="Text Placeholder 9"/>
          <p:cNvSpPr>
            <a:spLocks noGrp="1"/>
          </p:cNvSpPr>
          <p:nvPr>
            <p:ph type="body" sz="quarter" idx="11" hasCustomPrompt="1"/>
          </p:nvPr>
        </p:nvSpPr>
        <p:spPr>
          <a:xfrm>
            <a:off x="5243507" y="2635184"/>
            <a:ext cx="5957567" cy="828675"/>
          </a:xfrm>
        </p:spPr>
        <p:txBody>
          <a:bodyPr anchor="b"/>
          <a:lstStyle>
            <a:lvl1pPr marL="0" indent="0">
              <a:buNone/>
              <a:defRPr sz="3500" b="1" baseline="0">
                <a:solidFill>
                  <a:schemeClr val="accent4"/>
                </a:solidFill>
                <a:latin typeface="Arial" charset="0"/>
                <a:ea typeface="Arial" charset="0"/>
                <a:cs typeface="Arial" charset="0"/>
              </a:defRPr>
            </a:lvl1pPr>
          </a:lstStyle>
          <a:p>
            <a:pPr lvl="0"/>
            <a:r>
              <a:rPr lang="en-US" dirty="0"/>
              <a:t>CLICK TO EDIT NAME</a:t>
            </a:r>
          </a:p>
        </p:txBody>
      </p:sp>
      <p:sp>
        <p:nvSpPr>
          <p:cNvPr id="9" name="Text Placeholder 9"/>
          <p:cNvSpPr>
            <a:spLocks noGrp="1"/>
          </p:cNvSpPr>
          <p:nvPr>
            <p:ph type="body" sz="quarter" idx="12" hasCustomPrompt="1"/>
          </p:nvPr>
        </p:nvSpPr>
        <p:spPr>
          <a:xfrm>
            <a:off x="5243508" y="3463860"/>
            <a:ext cx="5957566" cy="413072"/>
          </a:xfrm>
        </p:spPr>
        <p:txBody>
          <a:bodyPr anchor="ctr">
            <a:normAutofit/>
          </a:bodyPr>
          <a:lstStyle>
            <a:lvl1pPr marL="0" indent="0">
              <a:buNone/>
              <a:defRPr sz="2500" b="0" baseline="0">
                <a:solidFill>
                  <a:schemeClr val="tx1"/>
                </a:solidFill>
                <a:latin typeface="Arial" charset="0"/>
                <a:ea typeface="Arial" charset="0"/>
                <a:cs typeface="Arial" charset="0"/>
              </a:defRPr>
            </a:lvl1pPr>
          </a:lstStyle>
          <a:p>
            <a:pPr lvl="0"/>
            <a:r>
              <a:rPr lang="en-US" dirty="0"/>
              <a:t>CLICK TO EDIT POSITION</a:t>
            </a:r>
          </a:p>
        </p:txBody>
      </p:sp>
      <p:sp>
        <p:nvSpPr>
          <p:cNvPr id="10" name="Text Placeholder 9"/>
          <p:cNvSpPr>
            <a:spLocks noGrp="1"/>
          </p:cNvSpPr>
          <p:nvPr>
            <p:ph type="body" sz="quarter" idx="13" hasCustomPrompt="1"/>
          </p:nvPr>
        </p:nvSpPr>
        <p:spPr>
          <a:xfrm>
            <a:off x="5243508" y="3862597"/>
            <a:ext cx="5957566" cy="1358622"/>
          </a:xfrm>
        </p:spPr>
        <p:txBody>
          <a:bodyPr anchor="t">
            <a:normAutofit/>
          </a:bodyPr>
          <a:lstStyle>
            <a:lvl1pPr marL="0" indent="0">
              <a:buNone/>
              <a:defRPr sz="2500" b="0" i="1">
                <a:solidFill>
                  <a:schemeClr val="tx1">
                    <a:lumMod val="50000"/>
                    <a:lumOff val="50000"/>
                  </a:schemeClr>
                </a:solidFill>
                <a:latin typeface="Arial" charset="0"/>
                <a:ea typeface="Arial" charset="0"/>
                <a:cs typeface="Arial" charset="0"/>
              </a:defRPr>
            </a:lvl1pPr>
          </a:lstStyle>
          <a:p>
            <a:pPr lvl="0"/>
            <a:r>
              <a:rPr lang="en-US" dirty="0"/>
              <a:t>Click to edit position area</a:t>
            </a:r>
          </a:p>
        </p:txBody>
      </p:sp>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2" name="Rectangle 11"/>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3" name="TextBox 12"/>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4" name="Straight Connector 13"/>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03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3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9" name="Rectangle 8"/>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3" name="TextBox 12"/>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4" name="Straight Connector 13"/>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139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3" name="Rectangle 12"/>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4" name="TextBox 13"/>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5" name="Straight Connector 14"/>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5629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771" y="-30972"/>
            <a:ext cx="1388125" cy="1726826"/>
          </a:xfrm>
          <a:prstGeom prst="rect">
            <a:avLst/>
          </a:prstGeom>
        </p:spPr>
      </p:pic>
      <p:sp>
        <p:nvSpPr>
          <p:cNvPr id="15" name="Rectangle 14"/>
          <p:cNvSpPr/>
          <p:nvPr userDrawn="1"/>
        </p:nvSpPr>
        <p:spPr>
          <a:xfrm>
            <a:off x="-1" y="6464595"/>
            <a:ext cx="4976038" cy="3934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latin typeface="Arial" charset="0"/>
            </a:endParaRPr>
          </a:p>
        </p:txBody>
      </p:sp>
      <p:sp>
        <p:nvSpPr>
          <p:cNvPr id="16" name="TextBox 15"/>
          <p:cNvSpPr txBox="1"/>
          <p:nvPr userDrawn="1"/>
        </p:nvSpPr>
        <p:spPr>
          <a:xfrm>
            <a:off x="91086" y="6472158"/>
            <a:ext cx="4884951" cy="338554"/>
          </a:xfrm>
          <a:prstGeom prst="rect">
            <a:avLst/>
          </a:prstGeom>
          <a:noFill/>
        </p:spPr>
        <p:txBody>
          <a:bodyPr wrap="square" rtlCol="0">
            <a:spAutoFit/>
          </a:bodyPr>
          <a:lstStyle/>
          <a:p>
            <a:r>
              <a:rPr lang="is-IS" sz="1600" b="1" dirty="0">
                <a:solidFill>
                  <a:srgbClr val="000000">
                    <a:lumMod val="85000"/>
                  </a:srgbClr>
                </a:solidFill>
                <a:latin typeface="Arial" charset="0"/>
                <a:ea typeface="Arial" charset="0"/>
                <a:cs typeface="Arial" charset="0"/>
              </a:rPr>
              <a:t>The University of Iowa Center for Advancement</a:t>
            </a:r>
            <a:endParaRPr lang="en-US" sz="1600" dirty="0">
              <a:solidFill>
                <a:srgbClr val="000000">
                  <a:lumMod val="85000"/>
                </a:srgbClr>
              </a:solidFill>
              <a:latin typeface="Arial" charset="0"/>
              <a:ea typeface="Arial" charset="0"/>
              <a:cs typeface="Arial" charset="0"/>
            </a:endParaRPr>
          </a:p>
        </p:txBody>
      </p:sp>
      <p:cxnSp>
        <p:nvCxnSpPr>
          <p:cNvPr id="17" name="Straight Connector 16"/>
          <p:cNvCxnSpPr/>
          <p:nvPr userDrawn="1"/>
        </p:nvCxnSpPr>
        <p:spPr>
          <a:xfrm>
            <a:off x="0" y="6461081"/>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9863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49881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70" r:id="rId11"/>
    <p:sldLayoutId id="2147483671" r:id="rId12"/>
    <p:sldLayoutId id="2147483669" r:id="rId13"/>
  </p:sldLayoutIdLst>
  <p:txStyles>
    <p:titleStyle>
      <a:lvl1pPr algn="l" defTabSz="914400" rtl="0" eaLnBrk="1" latinLnBrk="0" hangingPunct="1">
        <a:lnSpc>
          <a:spcPct val="90000"/>
        </a:lnSpc>
        <a:spcBef>
          <a:spcPct val="0"/>
        </a:spcBef>
        <a:buNone/>
        <a:defRPr sz="4000" b="0" i="0" kern="1200">
          <a:solidFill>
            <a:schemeClr val="tx1">
              <a:lumMod val="50000"/>
              <a:lumOff val="50000"/>
            </a:schemeClr>
          </a:solidFill>
          <a:latin typeface="Arial Regular"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mn-ea"/>
          <a:cs typeface="+mn-cs"/>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mn-ea"/>
          <a:cs typeface="+mn-cs"/>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mn-ea"/>
          <a:cs typeface="+mn-cs"/>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mn-ea"/>
          <a:cs typeface="+mn-cs"/>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1108" y="1774349"/>
            <a:ext cx="10515600" cy="4002607"/>
          </a:xfrm>
        </p:spPr>
        <p:txBody>
          <a:bodyPr>
            <a:normAutofit lnSpcReduction="10000"/>
          </a:bodyPr>
          <a:lstStyle/>
          <a:p>
            <a:pPr marL="0" indent="0">
              <a:buNone/>
            </a:pPr>
            <a:endParaRPr lang="en-US" dirty="0" smtClean="0"/>
          </a:p>
          <a:p>
            <a:pPr marL="0" indent="0">
              <a:buNone/>
            </a:pPr>
            <a:r>
              <a:rPr lang="en-US" sz="3600" dirty="0" smtClean="0"/>
              <a:t>Leadership Development in Fundraising Organizations</a:t>
            </a:r>
          </a:p>
          <a:p>
            <a:pPr marL="0" indent="0">
              <a:buNone/>
            </a:pPr>
            <a:r>
              <a:rPr lang="en-US" dirty="0" smtClean="0"/>
              <a:t>Building a Case for Change</a:t>
            </a:r>
          </a:p>
          <a:p>
            <a:pPr marL="0" indent="0">
              <a:buNone/>
            </a:pPr>
            <a:endParaRPr lang="en-US" dirty="0" smtClean="0"/>
          </a:p>
          <a:p>
            <a:pPr marL="0" indent="0">
              <a:buNone/>
            </a:pPr>
            <a:endParaRPr lang="en-US" dirty="0"/>
          </a:p>
          <a:p>
            <a:pPr marL="0" indent="0">
              <a:buNone/>
            </a:pPr>
            <a:r>
              <a:rPr lang="en-US" dirty="0" smtClean="0"/>
              <a:t>Becky Rafferty</a:t>
            </a:r>
          </a:p>
          <a:p>
            <a:pPr marL="0" indent="0">
              <a:buNone/>
            </a:pPr>
            <a:r>
              <a:rPr lang="en-US" dirty="0" smtClean="0"/>
              <a:t>Vice President, Talent Management</a:t>
            </a:r>
            <a:endParaRPr lang="en-US" dirty="0"/>
          </a:p>
        </p:txBody>
      </p:sp>
    </p:spTree>
    <p:extLst>
      <p:ext uri="{BB962C8B-B14F-4D97-AF65-F5344CB8AC3E}">
        <p14:creationId xmlns:p14="http://schemas.microsoft.com/office/powerpoint/2010/main" val="8772665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Onboarding</a:t>
            </a:r>
            <a:endParaRPr lang="en-US" dirty="0"/>
          </a:p>
        </p:txBody>
      </p:sp>
      <p:sp>
        <p:nvSpPr>
          <p:cNvPr id="3" name="Content Placeholder 2"/>
          <p:cNvSpPr>
            <a:spLocks noGrp="1"/>
          </p:cNvSpPr>
          <p:nvPr>
            <p:ph idx="1"/>
          </p:nvPr>
        </p:nvSpPr>
        <p:spPr>
          <a:xfrm>
            <a:off x="838200" y="1825625"/>
            <a:ext cx="3783227" cy="4351338"/>
          </a:xfrm>
        </p:spPr>
        <p:txBody>
          <a:bodyPr/>
          <a:lstStyle/>
          <a:p>
            <a:r>
              <a:rPr lang="en-US" dirty="0" smtClean="0"/>
              <a:t>90 minute 1:2 session</a:t>
            </a:r>
          </a:p>
          <a:p>
            <a:pPr marL="0" indent="0">
              <a:buNone/>
            </a:pPr>
            <a:endParaRPr lang="en-US" dirty="0" smtClean="0"/>
          </a:p>
          <a:p>
            <a:r>
              <a:rPr lang="en-US" dirty="0" smtClean="0"/>
              <a:t>Tactical elements</a:t>
            </a:r>
          </a:p>
          <a:p>
            <a:endParaRPr lang="en-US" dirty="0" smtClean="0"/>
          </a:p>
          <a:p>
            <a:r>
              <a:rPr lang="en-US" dirty="0" smtClean="0"/>
              <a:t>Cost: Work time only</a:t>
            </a:r>
            <a:endParaRPr lang="en-US" dirty="0"/>
          </a:p>
          <a:p>
            <a:pPr marL="0" indent="0">
              <a:buNone/>
            </a:pPr>
            <a:endParaRPr lang="en-US" dirty="0" smtClean="0"/>
          </a:p>
          <a:p>
            <a:endParaRPr lang="en-US" dirty="0"/>
          </a:p>
        </p:txBody>
      </p:sp>
      <p:pic>
        <p:nvPicPr>
          <p:cNvPr id="5" name="Picture 4"/>
          <p:cNvPicPr>
            <a:picLocks noChangeAspect="1"/>
          </p:cNvPicPr>
          <p:nvPr/>
        </p:nvPicPr>
        <p:blipFill>
          <a:blip r:embed="rId3"/>
          <a:stretch>
            <a:fillRect/>
          </a:stretch>
        </p:blipFill>
        <p:spPr>
          <a:xfrm>
            <a:off x="4843912" y="1408670"/>
            <a:ext cx="5439589" cy="4943968"/>
          </a:xfrm>
          <a:prstGeom prst="rect">
            <a:avLst/>
          </a:prstGeom>
        </p:spPr>
      </p:pic>
    </p:spTree>
    <p:extLst>
      <p:ext uri="{BB962C8B-B14F-4D97-AF65-F5344CB8AC3E}">
        <p14:creationId xmlns:p14="http://schemas.microsoft.com/office/powerpoint/2010/main" val="29044152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Certificate Series</a:t>
            </a:r>
            <a:endParaRPr lang="en-US" dirty="0"/>
          </a:p>
        </p:txBody>
      </p:sp>
      <p:sp>
        <p:nvSpPr>
          <p:cNvPr id="3" name="Content Placeholder 2"/>
          <p:cNvSpPr>
            <a:spLocks noGrp="1"/>
          </p:cNvSpPr>
          <p:nvPr>
            <p:ph idx="1"/>
          </p:nvPr>
        </p:nvSpPr>
        <p:spPr/>
        <p:txBody>
          <a:bodyPr/>
          <a:lstStyle/>
          <a:p>
            <a:r>
              <a:rPr lang="en-US" dirty="0" smtClean="0"/>
              <a:t>Produced in-house</a:t>
            </a:r>
          </a:p>
          <a:p>
            <a:r>
              <a:rPr lang="en-US" dirty="0" smtClean="0"/>
              <a:t>Existing, free or low cost resources</a:t>
            </a:r>
          </a:p>
          <a:p>
            <a:pPr lvl="1"/>
            <a:r>
              <a:rPr lang="en-US" dirty="0" smtClean="0"/>
              <a:t>You Tube (TED talks, </a:t>
            </a:r>
            <a:r>
              <a:rPr lang="en-US" dirty="0" err="1" smtClean="0"/>
              <a:t>etc</a:t>
            </a:r>
            <a:r>
              <a:rPr lang="en-US" dirty="0" smtClean="0"/>
              <a:t>)</a:t>
            </a:r>
          </a:p>
          <a:p>
            <a:pPr lvl="1"/>
            <a:r>
              <a:rPr lang="en-US" dirty="0" smtClean="0"/>
              <a:t>Lending library for book recommendations</a:t>
            </a:r>
          </a:p>
          <a:p>
            <a:pPr lvl="1"/>
            <a:r>
              <a:rPr lang="en-US" dirty="0" smtClean="0"/>
              <a:t>Experiences of others</a:t>
            </a:r>
          </a:p>
          <a:p>
            <a:r>
              <a:rPr lang="en-US" dirty="0" smtClean="0"/>
              <a:t>Builds a leadership learning cohort</a:t>
            </a:r>
          </a:p>
          <a:p>
            <a:r>
              <a:rPr lang="en-US" dirty="0" smtClean="0"/>
              <a:t>Leadership goals</a:t>
            </a:r>
          </a:p>
          <a:p>
            <a:r>
              <a:rPr lang="en-US" dirty="0" smtClean="0"/>
              <a:t>Cost: &lt;$500</a:t>
            </a:r>
          </a:p>
          <a:p>
            <a:pPr marL="0" indent="0">
              <a:buNone/>
            </a:pPr>
            <a:endParaRPr lang="en-US" dirty="0" smtClean="0"/>
          </a:p>
          <a:p>
            <a:pPr lvl="1"/>
            <a:endParaRPr lang="en-US" dirty="0"/>
          </a:p>
        </p:txBody>
      </p:sp>
    </p:spTree>
    <p:extLst>
      <p:ext uri="{BB962C8B-B14F-4D97-AF65-F5344CB8AC3E}">
        <p14:creationId xmlns:p14="http://schemas.microsoft.com/office/powerpoint/2010/main" val="137564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Certificate Series</a:t>
            </a:r>
            <a:endParaRPr lang="en-US" dirty="0"/>
          </a:p>
        </p:txBody>
      </p:sp>
      <p:sp>
        <p:nvSpPr>
          <p:cNvPr id="11" name="Rectangle 10"/>
          <p:cNvSpPr/>
          <p:nvPr/>
        </p:nvSpPr>
        <p:spPr>
          <a:xfrm>
            <a:off x="1588872" y="2173518"/>
            <a:ext cx="195236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TextBox 11"/>
          <p:cNvSpPr txBox="1"/>
          <p:nvPr/>
        </p:nvSpPr>
        <p:spPr>
          <a:xfrm>
            <a:off x="1490533" y="2412483"/>
            <a:ext cx="2149048" cy="1200329"/>
          </a:xfrm>
          <a:prstGeom prst="rect">
            <a:avLst/>
          </a:prstGeom>
          <a:noFill/>
        </p:spPr>
        <p:txBody>
          <a:bodyPr wrap="square" rtlCol="0">
            <a:spAutoFit/>
          </a:bodyPr>
          <a:lstStyle/>
          <a:p>
            <a:pPr algn="ctr"/>
            <a:r>
              <a:rPr lang="en-US" sz="2400" b="1" dirty="0" smtClean="0">
                <a:solidFill>
                  <a:schemeClr val="bg1"/>
                </a:solidFill>
              </a:rPr>
              <a:t># 1 </a:t>
            </a:r>
          </a:p>
          <a:p>
            <a:pPr algn="ctr"/>
            <a:r>
              <a:rPr lang="en-US" sz="2400" dirty="0" smtClean="0">
                <a:solidFill>
                  <a:schemeClr val="bg1"/>
                </a:solidFill>
              </a:rPr>
              <a:t>Leading Yourself</a:t>
            </a:r>
            <a:endParaRPr lang="en-US" sz="2400" dirty="0">
              <a:solidFill>
                <a:schemeClr val="bg1"/>
              </a:solidFill>
            </a:endParaRPr>
          </a:p>
        </p:txBody>
      </p:sp>
      <p:sp>
        <p:nvSpPr>
          <p:cNvPr id="13" name="Rectangle 12"/>
          <p:cNvSpPr/>
          <p:nvPr/>
        </p:nvSpPr>
        <p:spPr>
          <a:xfrm>
            <a:off x="4678575" y="2172247"/>
            <a:ext cx="195236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Rectangle 13"/>
          <p:cNvSpPr/>
          <p:nvPr/>
        </p:nvSpPr>
        <p:spPr>
          <a:xfrm>
            <a:off x="7768278" y="2170976"/>
            <a:ext cx="195236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838200" y="4346144"/>
            <a:ext cx="195236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p:cNvSpPr/>
          <p:nvPr/>
        </p:nvSpPr>
        <p:spPr>
          <a:xfrm>
            <a:off x="3416643" y="4344289"/>
            <a:ext cx="195236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p:cNvSpPr/>
          <p:nvPr/>
        </p:nvSpPr>
        <p:spPr>
          <a:xfrm>
            <a:off x="5943599" y="4344289"/>
            <a:ext cx="195236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Rectangle 17"/>
          <p:cNvSpPr/>
          <p:nvPr/>
        </p:nvSpPr>
        <p:spPr>
          <a:xfrm>
            <a:off x="8550874" y="4344289"/>
            <a:ext cx="1952369"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TextBox 18"/>
          <p:cNvSpPr txBox="1"/>
          <p:nvPr/>
        </p:nvSpPr>
        <p:spPr>
          <a:xfrm>
            <a:off x="4736627" y="2422165"/>
            <a:ext cx="1836265" cy="1200329"/>
          </a:xfrm>
          <a:prstGeom prst="rect">
            <a:avLst/>
          </a:prstGeom>
          <a:noFill/>
        </p:spPr>
        <p:txBody>
          <a:bodyPr wrap="square" rtlCol="0">
            <a:spAutoFit/>
          </a:bodyPr>
          <a:lstStyle/>
          <a:p>
            <a:pPr algn="ctr"/>
            <a:r>
              <a:rPr lang="en-US" sz="2400" b="1" dirty="0" smtClean="0">
                <a:solidFill>
                  <a:schemeClr val="bg1"/>
                </a:solidFill>
              </a:rPr>
              <a:t>#2 </a:t>
            </a:r>
          </a:p>
          <a:p>
            <a:pPr algn="ctr"/>
            <a:r>
              <a:rPr lang="en-US" sz="2400" dirty="0" smtClean="0">
                <a:solidFill>
                  <a:schemeClr val="bg1"/>
                </a:solidFill>
              </a:rPr>
              <a:t>Employee Engagement</a:t>
            </a:r>
            <a:endParaRPr lang="en-US" sz="2400" dirty="0">
              <a:solidFill>
                <a:schemeClr val="bg1"/>
              </a:solidFill>
            </a:endParaRPr>
          </a:p>
        </p:txBody>
      </p:sp>
      <p:sp>
        <p:nvSpPr>
          <p:cNvPr id="20" name="TextBox 19"/>
          <p:cNvSpPr txBox="1"/>
          <p:nvPr/>
        </p:nvSpPr>
        <p:spPr>
          <a:xfrm>
            <a:off x="7808437" y="2454050"/>
            <a:ext cx="1872050" cy="1200329"/>
          </a:xfrm>
          <a:prstGeom prst="rect">
            <a:avLst/>
          </a:prstGeom>
          <a:noFill/>
        </p:spPr>
        <p:txBody>
          <a:bodyPr wrap="square" rtlCol="0">
            <a:spAutoFit/>
          </a:bodyPr>
          <a:lstStyle/>
          <a:p>
            <a:pPr algn="ctr"/>
            <a:r>
              <a:rPr lang="en-US" sz="2400" b="1" dirty="0" smtClean="0">
                <a:solidFill>
                  <a:schemeClr val="bg1"/>
                </a:solidFill>
              </a:rPr>
              <a:t># 3</a:t>
            </a:r>
          </a:p>
          <a:p>
            <a:pPr algn="ctr"/>
            <a:r>
              <a:rPr lang="en-US" sz="2400" dirty="0" smtClean="0">
                <a:solidFill>
                  <a:schemeClr val="bg1"/>
                </a:solidFill>
              </a:rPr>
              <a:t>Leading with  Empathy</a:t>
            </a:r>
            <a:endParaRPr lang="en-US" sz="2400" dirty="0">
              <a:solidFill>
                <a:schemeClr val="bg1"/>
              </a:solidFill>
            </a:endParaRPr>
          </a:p>
        </p:txBody>
      </p:sp>
      <p:sp>
        <p:nvSpPr>
          <p:cNvPr id="21" name="TextBox 20"/>
          <p:cNvSpPr txBox="1"/>
          <p:nvPr/>
        </p:nvSpPr>
        <p:spPr>
          <a:xfrm>
            <a:off x="609600" y="4459642"/>
            <a:ext cx="2409568" cy="1938992"/>
          </a:xfrm>
          <a:prstGeom prst="rect">
            <a:avLst/>
          </a:prstGeom>
          <a:noFill/>
        </p:spPr>
        <p:txBody>
          <a:bodyPr wrap="square" rtlCol="0">
            <a:spAutoFit/>
          </a:bodyPr>
          <a:lstStyle/>
          <a:p>
            <a:pPr algn="ctr"/>
            <a:r>
              <a:rPr lang="en-US" sz="2400" b="1" dirty="0" smtClean="0">
                <a:solidFill>
                  <a:schemeClr val="bg1"/>
                </a:solidFill>
              </a:rPr>
              <a:t># 4 </a:t>
            </a:r>
          </a:p>
          <a:p>
            <a:pPr algn="ctr"/>
            <a:r>
              <a:rPr lang="en-US" sz="2400" dirty="0" smtClean="0">
                <a:solidFill>
                  <a:schemeClr val="bg1"/>
                </a:solidFill>
              </a:rPr>
              <a:t>Conflict &amp; Problem  Behavior</a:t>
            </a:r>
          </a:p>
          <a:p>
            <a:pPr algn="ctr"/>
            <a:endParaRPr lang="en-US" sz="2400" b="1" dirty="0">
              <a:solidFill>
                <a:schemeClr val="bg1"/>
              </a:solidFill>
            </a:endParaRPr>
          </a:p>
        </p:txBody>
      </p:sp>
      <p:sp>
        <p:nvSpPr>
          <p:cNvPr id="22" name="TextBox 21"/>
          <p:cNvSpPr txBox="1"/>
          <p:nvPr/>
        </p:nvSpPr>
        <p:spPr>
          <a:xfrm>
            <a:off x="3475339" y="4466021"/>
            <a:ext cx="1791730" cy="1200329"/>
          </a:xfrm>
          <a:prstGeom prst="rect">
            <a:avLst/>
          </a:prstGeom>
          <a:noFill/>
        </p:spPr>
        <p:txBody>
          <a:bodyPr wrap="square" rtlCol="0">
            <a:spAutoFit/>
          </a:bodyPr>
          <a:lstStyle/>
          <a:p>
            <a:pPr algn="ctr"/>
            <a:r>
              <a:rPr lang="en-US" sz="2400" b="1" dirty="0" smtClean="0">
                <a:solidFill>
                  <a:schemeClr val="bg1"/>
                </a:solidFill>
              </a:rPr>
              <a:t># 5 </a:t>
            </a:r>
          </a:p>
          <a:p>
            <a:pPr algn="ctr"/>
            <a:r>
              <a:rPr lang="en-US" sz="2400" dirty="0" smtClean="0">
                <a:solidFill>
                  <a:schemeClr val="bg1"/>
                </a:solidFill>
              </a:rPr>
              <a:t>Total Rewards</a:t>
            </a:r>
            <a:endParaRPr lang="en-US" sz="2400" dirty="0">
              <a:solidFill>
                <a:schemeClr val="bg1"/>
              </a:solidFill>
            </a:endParaRPr>
          </a:p>
        </p:txBody>
      </p:sp>
      <p:sp>
        <p:nvSpPr>
          <p:cNvPr id="23" name="TextBox 22"/>
          <p:cNvSpPr txBox="1"/>
          <p:nvPr/>
        </p:nvSpPr>
        <p:spPr>
          <a:xfrm>
            <a:off x="5887992" y="4528952"/>
            <a:ext cx="2088295" cy="1200329"/>
          </a:xfrm>
          <a:prstGeom prst="rect">
            <a:avLst/>
          </a:prstGeom>
          <a:noFill/>
        </p:spPr>
        <p:txBody>
          <a:bodyPr wrap="square" rtlCol="0">
            <a:spAutoFit/>
          </a:bodyPr>
          <a:lstStyle/>
          <a:p>
            <a:pPr algn="ctr"/>
            <a:r>
              <a:rPr lang="en-US" sz="2400" b="1" dirty="0" smtClean="0">
                <a:solidFill>
                  <a:schemeClr val="bg1"/>
                </a:solidFill>
              </a:rPr>
              <a:t># 6 </a:t>
            </a:r>
            <a:r>
              <a:rPr lang="en-US" sz="2400" dirty="0" smtClean="0">
                <a:solidFill>
                  <a:schemeClr val="bg1"/>
                </a:solidFill>
              </a:rPr>
              <a:t>Performance &amp;</a:t>
            </a:r>
          </a:p>
          <a:p>
            <a:pPr algn="ctr"/>
            <a:r>
              <a:rPr lang="en-US" sz="2400" dirty="0" smtClean="0">
                <a:solidFill>
                  <a:schemeClr val="bg1"/>
                </a:solidFill>
              </a:rPr>
              <a:t>Accountability</a:t>
            </a:r>
            <a:endParaRPr lang="en-US" sz="2400" dirty="0">
              <a:solidFill>
                <a:schemeClr val="bg1"/>
              </a:solidFill>
            </a:endParaRPr>
          </a:p>
        </p:txBody>
      </p:sp>
      <p:sp>
        <p:nvSpPr>
          <p:cNvPr id="24" name="TextBox 23"/>
          <p:cNvSpPr txBox="1"/>
          <p:nvPr/>
        </p:nvSpPr>
        <p:spPr>
          <a:xfrm>
            <a:off x="8631193" y="4510618"/>
            <a:ext cx="1791730" cy="1200329"/>
          </a:xfrm>
          <a:prstGeom prst="rect">
            <a:avLst/>
          </a:prstGeom>
          <a:noFill/>
        </p:spPr>
        <p:txBody>
          <a:bodyPr wrap="square" rtlCol="0">
            <a:spAutoFit/>
          </a:bodyPr>
          <a:lstStyle/>
          <a:p>
            <a:pPr algn="ctr"/>
            <a:r>
              <a:rPr lang="en-US" sz="2400" b="1" dirty="0" smtClean="0">
                <a:solidFill>
                  <a:schemeClr val="bg1"/>
                </a:solidFill>
              </a:rPr>
              <a:t># </a:t>
            </a:r>
            <a:r>
              <a:rPr lang="en-US" sz="2400" b="1" dirty="0">
                <a:solidFill>
                  <a:schemeClr val="bg1"/>
                </a:solidFill>
              </a:rPr>
              <a:t>7</a:t>
            </a:r>
            <a:r>
              <a:rPr lang="en-US" sz="2400" b="1" dirty="0" smtClean="0">
                <a:solidFill>
                  <a:schemeClr val="bg1"/>
                </a:solidFill>
              </a:rPr>
              <a:t> </a:t>
            </a:r>
          </a:p>
          <a:p>
            <a:pPr algn="ctr"/>
            <a:r>
              <a:rPr lang="en-US" sz="2400" dirty="0" smtClean="0">
                <a:solidFill>
                  <a:schemeClr val="bg1"/>
                </a:solidFill>
              </a:rPr>
              <a:t>Finding Balance</a:t>
            </a:r>
            <a:endParaRPr lang="en-US" sz="2400" b="1" dirty="0">
              <a:solidFill>
                <a:schemeClr val="bg1"/>
              </a:solidFill>
            </a:endParaRPr>
          </a:p>
        </p:txBody>
      </p:sp>
    </p:spTree>
    <p:extLst>
      <p:ext uri="{BB962C8B-B14F-4D97-AF65-F5344CB8AC3E}">
        <p14:creationId xmlns:p14="http://schemas.microsoft.com/office/powerpoint/2010/main" val="28683360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5348486" y="862787"/>
            <a:ext cx="4953885" cy="5834576"/>
          </a:xfrm>
          <a:prstGeom prst="rect">
            <a:avLst/>
          </a:prstGeom>
        </p:spPr>
      </p:pic>
      <p:sp>
        <p:nvSpPr>
          <p:cNvPr id="2" name="Title 1"/>
          <p:cNvSpPr>
            <a:spLocks noGrp="1"/>
          </p:cNvSpPr>
          <p:nvPr>
            <p:ph type="title"/>
          </p:nvPr>
        </p:nvSpPr>
        <p:spPr/>
        <p:txBody>
          <a:bodyPr/>
          <a:lstStyle/>
          <a:p>
            <a:r>
              <a:rPr lang="en-US" dirty="0" smtClean="0"/>
              <a:t>Leadership Engagement Toolkit</a:t>
            </a:r>
            <a:endParaRPr lang="en-US" dirty="0"/>
          </a:p>
        </p:txBody>
      </p:sp>
      <p:sp>
        <p:nvSpPr>
          <p:cNvPr id="6" name="Content Placeholder 2"/>
          <p:cNvSpPr txBox="1">
            <a:spLocks/>
          </p:cNvSpPr>
          <p:nvPr/>
        </p:nvSpPr>
        <p:spPr>
          <a:xfrm>
            <a:off x="572195" y="1604406"/>
            <a:ext cx="492656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mn-ea"/>
                <a:cs typeface="+mn-cs"/>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mn-ea"/>
                <a:cs typeface="+mn-cs"/>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mn-ea"/>
                <a:cs typeface="+mn-cs"/>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mn-ea"/>
                <a:cs typeface="+mn-cs"/>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dirty="0" smtClean="0"/>
              <a:t>4 high level topics:</a:t>
            </a:r>
          </a:p>
          <a:p>
            <a:pPr lvl="1"/>
            <a:r>
              <a:rPr lang="en-US" dirty="0" smtClean="0"/>
              <a:t>Building Employee Engagement</a:t>
            </a:r>
          </a:p>
          <a:p>
            <a:pPr lvl="1"/>
            <a:r>
              <a:rPr lang="en-US" dirty="0" smtClean="0"/>
              <a:t>Engaging Conversations</a:t>
            </a:r>
          </a:p>
          <a:p>
            <a:pPr lvl="1"/>
            <a:r>
              <a:rPr lang="en-US" dirty="0" smtClean="0"/>
              <a:t>Career Connections</a:t>
            </a:r>
          </a:p>
          <a:p>
            <a:pPr lvl="1"/>
            <a:r>
              <a:rPr lang="en-US" dirty="0" smtClean="0"/>
              <a:t>Embracing Change &amp; Innovation</a:t>
            </a:r>
          </a:p>
          <a:p>
            <a:pPr marL="0" indent="0">
              <a:buNone/>
            </a:pPr>
            <a:endParaRPr lang="en-US" dirty="0" smtClean="0"/>
          </a:p>
          <a:p>
            <a:r>
              <a:rPr lang="en-US" dirty="0" smtClean="0"/>
              <a:t>Cost: Work time only</a:t>
            </a:r>
          </a:p>
          <a:p>
            <a:pPr marL="0" indent="0">
              <a:buFont typeface="Arial"/>
              <a:buNone/>
            </a:pPr>
            <a:endParaRPr lang="en-US" dirty="0" smtClean="0"/>
          </a:p>
          <a:p>
            <a:endParaRPr lang="en-US" dirty="0"/>
          </a:p>
        </p:txBody>
      </p:sp>
    </p:spTree>
    <p:extLst>
      <p:ext uri="{BB962C8B-B14F-4D97-AF65-F5344CB8AC3E}">
        <p14:creationId xmlns:p14="http://schemas.microsoft.com/office/powerpoint/2010/main" val="30657201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a:t>
            </a:r>
            <a:endParaRPr lang="en-US" dirty="0"/>
          </a:p>
        </p:txBody>
      </p:sp>
      <p:sp>
        <p:nvSpPr>
          <p:cNvPr id="3" name="Content Placeholder 2"/>
          <p:cNvSpPr>
            <a:spLocks noGrp="1"/>
          </p:cNvSpPr>
          <p:nvPr>
            <p:ph idx="1"/>
          </p:nvPr>
        </p:nvSpPr>
        <p:spPr/>
        <p:txBody>
          <a:bodyPr/>
          <a:lstStyle/>
          <a:p>
            <a:r>
              <a:rPr lang="en-US" dirty="0" smtClean="0"/>
              <a:t>Full sessions</a:t>
            </a:r>
          </a:p>
          <a:p>
            <a:r>
              <a:rPr lang="en-US" dirty="0" smtClean="0"/>
              <a:t>Conceptual embedment</a:t>
            </a:r>
          </a:p>
          <a:p>
            <a:r>
              <a:rPr lang="en-US" dirty="0" smtClean="0"/>
              <a:t>Change to leader productivity metrics</a:t>
            </a:r>
          </a:p>
          <a:p>
            <a:r>
              <a:rPr lang="en-US" dirty="0" smtClean="0"/>
              <a:t>Strategic Plan Metrics:</a:t>
            </a:r>
          </a:p>
          <a:p>
            <a:pPr lvl="1"/>
            <a:r>
              <a:rPr lang="en-US" dirty="0" smtClean="0"/>
              <a:t>2 </a:t>
            </a:r>
            <a:r>
              <a:rPr lang="en-US" dirty="0" err="1" smtClean="0"/>
              <a:t>yr</a:t>
            </a:r>
            <a:r>
              <a:rPr lang="en-US" dirty="0" smtClean="0"/>
              <a:t> turnover: Reduce from 5.16% to 2.18%</a:t>
            </a:r>
          </a:p>
          <a:p>
            <a:pPr lvl="1"/>
            <a:r>
              <a:rPr lang="en-US" dirty="0" smtClean="0"/>
              <a:t>Regrettable turnover: 4.69% to 3.06%</a:t>
            </a:r>
          </a:p>
          <a:p>
            <a:endParaRPr lang="en-US" dirty="0"/>
          </a:p>
        </p:txBody>
      </p:sp>
    </p:spTree>
    <p:extLst>
      <p:ext uri="{BB962C8B-B14F-4D97-AF65-F5344CB8AC3E}">
        <p14:creationId xmlns:p14="http://schemas.microsoft.com/office/powerpoint/2010/main" val="2584452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UICA Statistics</a:t>
            </a:r>
            <a:endParaRPr lang="en-US" dirty="0"/>
          </a:p>
        </p:txBody>
      </p:sp>
      <p:sp>
        <p:nvSpPr>
          <p:cNvPr id="3" name="Content Placeholder 2"/>
          <p:cNvSpPr>
            <a:spLocks noGrp="1"/>
          </p:cNvSpPr>
          <p:nvPr>
            <p:ph idx="1"/>
          </p:nvPr>
        </p:nvSpPr>
        <p:spPr>
          <a:xfrm>
            <a:off x="838200" y="1838325"/>
            <a:ext cx="10515600" cy="4351338"/>
          </a:xfrm>
        </p:spPr>
        <p:txBody>
          <a:bodyPr/>
          <a:lstStyle/>
          <a:p>
            <a:r>
              <a:rPr lang="en-US" dirty="0" smtClean="0"/>
              <a:t>Separate 501(c)(3), centralized model</a:t>
            </a:r>
          </a:p>
          <a:p>
            <a:r>
              <a:rPr lang="en-US" dirty="0" smtClean="0"/>
              <a:t>270 FTE’s</a:t>
            </a:r>
          </a:p>
          <a:p>
            <a:r>
              <a:rPr lang="en-US" dirty="0"/>
              <a:t>Merged with UI Alumni Association in less than 6 months</a:t>
            </a:r>
          </a:p>
          <a:p>
            <a:r>
              <a:rPr lang="en-US" dirty="0" smtClean="0"/>
              <a:t>$1.7B campaign completed on 12/31/16</a:t>
            </a:r>
          </a:p>
          <a:p>
            <a:r>
              <a:rPr lang="en-US" dirty="0" smtClean="0"/>
              <a:t>Strategic Goal: Become an Employer of Choice</a:t>
            </a:r>
          </a:p>
          <a:p>
            <a:pPr lvl="1"/>
            <a:r>
              <a:rPr lang="en-US" dirty="0" smtClean="0"/>
              <a:t>Reduce regrettable turnover to 1% by 2021</a:t>
            </a:r>
          </a:p>
          <a:p>
            <a:pPr lvl="1"/>
            <a:r>
              <a:rPr lang="en-US" dirty="0" smtClean="0"/>
              <a:t>Reduce 2 year turnover to 0% by 2021</a:t>
            </a:r>
          </a:p>
        </p:txBody>
      </p:sp>
    </p:spTree>
    <p:extLst>
      <p:ext uri="{BB962C8B-B14F-4D97-AF65-F5344CB8AC3E}">
        <p14:creationId xmlns:p14="http://schemas.microsoft.com/office/powerpoint/2010/main" val="3861920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Leadership a Priority</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Any organization is only as good as its leaders</a:t>
            </a:r>
          </a:p>
          <a:p>
            <a:pPr>
              <a:buFont typeface="Wingdings" panose="05000000000000000000" pitchFamily="2" charset="2"/>
              <a:buChar char="Ø"/>
            </a:pPr>
            <a:endParaRPr lang="en-US" dirty="0" smtClean="0"/>
          </a:p>
          <a:p>
            <a:pPr>
              <a:buFont typeface="Wingdings" panose="05000000000000000000" pitchFamily="2" charset="2"/>
              <a:buChar char="Ø"/>
            </a:pPr>
            <a:r>
              <a:rPr lang="en-US" dirty="0" smtClean="0"/>
              <a:t>It directly impacts your customers (donors &amp; alumni)</a:t>
            </a:r>
          </a:p>
        </p:txBody>
      </p:sp>
    </p:spTree>
    <p:extLst>
      <p:ext uri="{BB962C8B-B14F-4D97-AF65-F5344CB8AC3E}">
        <p14:creationId xmlns:p14="http://schemas.microsoft.com/office/powerpoint/2010/main" val="476233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 Donor/Alumni</a:t>
            </a:r>
            <a:endParaRPr lang="en-US" dirty="0"/>
          </a:p>
        </p:txBody>
      </p:sp>
      <p:graphicFrame>
        <p:nvGraphicFramePr>
          <p:cNvPr id="4" name="Diagram 3"/>
          <p:cNvGraphicFramePr/>
          <p:nvPr>
            <p:extLst>
              <p:ext uri="{D42A27DB-BD31-4B8C-83A1-F6EECF244321}">
                <p14:modId xmlns:p14="http://schemas.microsoft.com/office/powerpoint/2010/main" val="2881191760"/>
              </p:ext>
            </p:extLst>
          </p:nvPr>
        </p:nvGraphicFramePr>
        <p:xfrm>
          <a:off x="716692" y="259492"/>
          <a:ext cx="9443308" cy="63513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2082800" y="4686300"/>
            <a:ext cx="3657600" cy="1077218"/>
          </a:xfrm>
          <a:prstGeom prst="rect">
            <a:avLst/>
          </a:prstGeom>
          <a:noFill/>
        </p:spPr>
        <p:txBody>
          <a:bodyPr wrap="square" rtlCol="0">
            <a:spAutoFit/>
          </a:bodyPr>
          <a:lstStyle/>
          <a:p>
            <a:r>
              <a:rPr lang="en-US" sz="3200" dirty="0" smtClean="0"/>
              <a:t>Employee Engagement</a:t>
            </a:r>
            <a:endParaRPr lang="en-US" sz="3200" dirty="0"/>
          </a:p>
        </p:txBody>
      </p:sp>
      <p:sp>
        <p:nvSpPr>
          <p:cNvPr id="5" name="TextBox 4"/>
          <p:cNvSpPr txBox="1"/>
          <p:nvPr/>
        </p:nvSpPr>
        <p:spPr>
          <a:xfrm>
            <a:off x="4445000" y="3300344"/>
            <a:ext cx="2590800" cy="1077218"/>
          </a:xfrm>
          <a:prstGeom prst="rect">
            <a:avLst/>
          </a:prstGeom>
          <a:noFill/>
        </p:spPr>
        <p:txBody>
          <a:bodyPr wrap="square" rtlCol="0">
            <a:spAutoFit/>
          </a:bodyPr>
          <a:lstStyle/>
          <a:p>
            <a:r>
              <a:rPr lang="en-US" sz="3200" dirty="0" smtClean="0"/>
              <a:t>Donor/Alumni Engagement</a:t>
            </a:r>
            <a:endParaRPr lang="en-US" sz="3200" dirty="0"/>
          </a:p>
        </p:txBody>
      </p:sp>
      <p:sp>
        <p:nvSpPr>
          <p:cNvPr id="6" name="TextBox 5"/>
          <p:cNvSpPr txBox="1"/>
          <p:nvPr/>
        </p:nvSpPr>
        <p:spPr>
          <a:xfrm>
            <a:off x="7302500" y="2377014"/>
            <a:ext cx="2298700" cy="923330"/>
          </a:xfrm>
          <a:prstGeom prst="rect">
            <a:avLst/>
          </a:prstGeom>
          <a:noFill/>
        </p:spPr>
        <p:txBody>
          <a:bodyPr wrap="square" rtlCol="0">
            <a:spAutoFit/>
          </a:bodyPr>
          <a:lstStyle/>
          <a:p>
            <a:r>
              <a:rPr lang="en-US" sz="5400" dirty="0" smtClean="0"/>
              <a:t>Impact</a:t>
            </a:r>
            <a:endParaRPr lang="en-US" sz="5400" dirty="0"/>
          </a:p>
        </p:txBody>
      </p:sp>
    </p:spTree>
    <p:extLst>
      <p:ext uri="{BB962C8B-B14F-4D97-AF65-F5344CB8AC3E}">
        <p14:creationId xmlns:p14="http://schemas.microsoft.com/office/powerpoint/2010/main" val="105517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Leader : Employee</a:t>
            </a:r>
            <a:endParaRPr lang="en-US" dirty="0"/>
          </a:p>
        </p:txBody>
      </p:sp>
      <p:graphicFrame>
        <p:nvGraphicFramePr>
          <p:cNvPr id="5" name="Diagram 4"/>
          <p:cNvGraphicFramePr/>
          <p:nvPr>
            <p:extLst>
              <p:ext uri="{D42A27DB-BD31-4B8C-83A1-F6EECF244321}">
                <p14:modId xmlns:p14="http://schemas.microsoft.com/office/powerpoint/2010/main" val="3151937380"/>
              </p:ext>
            </p:extLst>
          </p:nvPr>
        </p:nvGraphicFramePr>
        <p:xfrm>
          <a:off x="-1819175" y="-68013"/>
          <a:ext cx="11049802" cy="64014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3224463" y="888434"/>
            <a:ext cx="1453414" cy="1235392"/>
          </a:xfrm>
          <a:prstGeom prst="rect">
            <a:avLst/>
          </a:prstGeom>
          <a:noFill/>
        </p:spPr>
        <p:txBody>
          <a:bodyPr wrap="square" rtlCol="0">
            <a:spAutoFit/>
          </a:bodyPr>
          <a:lstStyle/>
          <a:p>
            <a:pPr algn="ctr"/>
            <a:r>
              <a:rPr lang="en-US" b="1" dirty="0" smtClean="0"/>
              <a:t>50% </a:t>
            </a:r>
            <a:r>
              <a:rPr lang="en-US" dirty="0" smtClean="0"/>
              <a:t>have left “to get away from their manager”</a:t>
            </a:r>
            <a:endParaRPr lang="en-US" dirty="0"/>
          </a:p>
        </p:txBody>
      </p:sp>
      <p:sp>
        <p:nvSpPr>
          <p:cNvPr id="7" name="TextBox 6"/>
          <p:cNvSpPr txBox="1"/>
          <p:nvPr/>
        </p:nvSpPr>
        <p:spPr>
          <a:xfrm>
            <a:off x="1540042" y="2521818"/>
            <a:ext cx="2059806" cy="1569660"/>
          </a:xfrm>
          <a:prstGeom prst="rect">
            <a:avLst/>
          </a:prstGeom>
          <a:noFill/>
        </p:spPr>
        <p:txBody>
          <a:bodyPr wrap="square" rtlCol="0">
            <a:spAutoFit/>
          </a:bodyPr>
          <a:lstStyle/>
          <a:p>
            <a:pPr algn="ctr"/>
            <a:r>
              <a:rPr lang="en-US" sz="2400" b="1" dirty="0" smtClean="0"/>
              <a:t>30% </a:t>
            </a:r>
            <a:r>
              <a:rPr lang="en-US" sz="2400" dirty="0" smtClean="0"/>
              <a:t>of employees are engaged at work</a:t>
            </a:r>
            <a:endParaRPr lang="en-US" sz="2400" dirty="0"/>
          </a:p>
        </p:txBody>
      </p:sp>
      <p:sp>
        <p:nvSpPr>
          <p:cNvPr id="8" name="TextBox 7"/>
          <p:cNvSpPr txBox="1"/>
          <p:nvPr/>
        </p:nvSpPr>
        <p:spPr>
          <a:xfrm>
            <a:off x="3787540" y="3022333"/>
            <a:ext cx="2627697" cy="3046988"/>
          </a:xfrm>
          <a:prstGeom prst="rect">
            <a:avLst/>
          </a:prstGeom>
          <a:noFill/>
        </p:spPr>
        <p:txBody>
          <a:bodyPr wrap="square" rtlCol="0">
            <a:spAutoFit/>
          </a:bodyPr>
          <a:lstStyle/>
          <a:p>
            <a:pPr algn="ctr"/>
            <a:r>
              <a:rPr lang="en-US" sz="3200" dirty="0" smtClean="0"/>
              <a:t>Leader accounts for </a:t>
            </a:r>
            <a:r>
              <a:rPr lang="en-US" sz="3200" b="1" dirty="0" smtClean="0"/>
              <a:t>70% </a:t>
            </a:r>
            <a:r>
              <a:rPr lang="en-US" sz="3200" dirty="0" smtClean="0"/>
              <a:t>of variance in employee engagement</a:t>
            </a:r>
            <a:endParaRPr lang="en-US" sz="3200" dirty="0"/>
          </a:p>
        </p:txBody>
      </p:sp>
    </p:spTree>
    <p:extLst>
      <p:ext uri="{BB962C8B-B14F-4D97-AF65-F5344CB8AC3E}">
        <p14:creationId xmlns:p14="http://schemas.microsoft.com/office/powerpoint/2010/main" val="2966340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383" y="365125"/>
            <a:ext cx="9737983" cy="1325563"/>
          </a:xfrm>
        </p:spPr>
        <p:txBody>
          <a:bodyPr/>
          <a:lstStyle/>
          <a:p>
            <a:r>
              <a:rPr lang="en-US" dirty="0" smtClean="0"/>
              <a:t>Why is Leadership Development a Priority</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Any organization is only as good as its leaders</a:t>
            </a:r>
          </a:p>
          <a:p>
            <a:pPr marL="0" indent="0">
              <a:buNone/>
            </a:pPr>
            <a:endParaRPr lang="en-US" dirty="0" smtClean="0"/>
          </a:p>
          <a:p>
            <a:pPr>
              <a:buFont typeface="Wingdings" panose="05000000000000000000" pitchFamily="2" charset="2"/>
              <a:buChar char="Ø"/>
            </a:pPr>
            <a:r>
              <a:rPr lang="en-US" dirty="0"/>
              <a:t>It directly impacts your customers (donors &amp; alumni</a:t>
            </a:r>
            <a:r>
              <a:rPr lang="en-US" dirty="0" smtClean="0"/>
              <a:t>)</a:t>
            </a:r>
          </a:p>
          <a:p>
            <a:pPr marL="0" indent="0">
              <a:buNone/>
            </a:pPr>
            <a:endParaRPr lang="en-US" dirty="0"/>
          </a:p>
          <a:p>
            <a:pPr>
              <a:buFont typeface="Wingdings" panose="05000000000000000000" pitchFamily="2" charset="2"/>
              <a:buChar char="Ø"/>
            </a:pPr>
            <a:r>
              <a:rPr lang="en-US" dirty="0" smtClean="0"/>
              <a:t>Effective management is learned</a:t>
            </a:r>
          </a:p>
        </p:txBody>
      </p:sp>
    </p:spTree>
    <p:extLst>
      <p:ext uri="{BB962C8B-B14F-4D97-AF65-F5344CB8AC3E}">
        <p14:creationId xmlns:p14="http://schemas.microsoft.com/office/powerpoint/2010/main" val="3048931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Leaders</a:t>
            </a:r>
            <a:endParaRPr lang="en-US" dirty="0"/>
          </a:p>
        </p:txBody>
      </p:sp>
      <p:sp>
        <p:nvSpPr>
          <p:cNvPr id="3" name="Content Placeholder 2"/>
          <p:cNvSpPr>
            <a:spLocks noGrp="1"/>
          </p:cNvSpPr>
          <p:nvPr>
            <p:ph idx="1"/>
          </p:nvPr>
        </p:nvSpPr>
        <p:spPr/>
        <p:txBody>
          <a:bodyPr/>
          <a:lstStyle/>
          <a:p>
            <a:r>
              <a:rPr lang="en-US" dirty="0" smtClean="0"/>
              <a:t>Focus on individual contributor success</a:t>
            </a:r>
          </a:p>
          <a:p>
            <a:r>
              <a:rPr lang="en-US" dirty="0" smtClean="0"/>
              <a:t>Lack of support</a:t>
            </a:r>
          </a:p>
          <a:p>
            <a:r>
              <a:rPr lang="en-US" dirty="0" smtClean="0"/>
              <a:t>Lack of tools</a:t>
            </a:r>
          </a:p>
          <a:p>
            <a:r>
              <a:rPr lang="en-US" dirty="0" smtClean="0"/>
              <a:t>Skills mismatch between industry and leadership</a:t>
            </a:r>
          </a:p>
        </p:txBody>
      </p:sp>
    </p:spTree>
    <p:extLst>
      <p:ext uri="{BB962C8B-B14F-4D97-AF65-F5344CB8AC3E}">
        <p14:creationId xmlns:p14="http://schemas.microsoft.com/office/powerpoint/2010/main" val="2246172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 Attempts</a:t>
            </a:r>
            <a:endParaRPr lang="en-US" dirty="0"/>
          </a:p>
        </p:txBody>
      </p:sp>
      <p:sp>
        <p:nvSpPr>
          <p:cNvPr id="3" name="Content Placeholder 2"/>
          <p:cNvSpPr>
            <a:spLocks noGrp="1"/>
          </p:cNvSpPr>
          <p:nvPr>
            <p:ph idx="1"/>
          </p:nvPr>
        </p:nvSpPr>
        <p:spPr/>
        <p:txBody>
          <a:bodyPr/>
          <a:lstStyle/>
          <a:p>
            <a:r>
              <a:rPr lang="en-US" dirty="0" smtClean="0"/>
              <a:t>Mentor model</a:t>
            </a:r>
          </a:p>
          <a:p>
            <a:r>
              <a:rPr lang="en-US" dirty="0" smtClean="0"/>
              <a:t>External facilitator onsite training</a:t>
            </a:r>
          </a:p>
          <a:p>
            <a:r>
              <a:rPr lang="en-US" dirty="0" smtClean="0"/>
              <a:t>Executive leadership training</a:t>
            </a:r>
          </a:p>
          <a:p>
            <a:r>
              <a:rPr lang="en-US" dirty="0" smtClean="0"/>
              <a:t>Campus partnership</a:t>
            </a:r>
          </a:p>
          <a:p>
            <a:r>
              <a:rPr lang="en-US" dirty="0" smtClean="0"/>
              <a:t>Semi-annual supervisor meetings</a:t>
            </a:r>
          </a:p>
        </p:txBody>
      </p:sp>
    </p:spTree>
    <p:extLst>
      <p:ext uri="{BB962C8B-B14F-4D97-AF65-F5344CB8AC3E}">
        <p14:creationId xmlns:p14="http://schemas.microsoft.com/office/powerpoint/2010/main" val="3089318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Development at UICA</a:t>
            </a:r>
            <a:endParaRPr lang="en-US" dirty="0"/>
          </a:p>
        </p:txBody>
      </p:sp>
      <p:sp>
        <p:nvSpPr>
          <p:cNvPr id="3" name="Content Placeholder 2"/>
          <p:cNvSpPr>
            <a:spLocks noGrp="1"/>
          </p:cNvSpPr>
          <p:nvPr>
            <p:ph idx="1"/>
          </p:nvPr>
        </p:nvSpPr>
        <p:spPr/>
        <p:txBody>
          <a:bodyPr/>
          <a:lstStyle/>
          <a:p>
            <a:r>
              <a:rPr lang="en-US" dirty="0"/>
              <a:t>Cultural Change: We Grow Leaders</a:t>
            </a:r>
          </a:p>
          <a:p>
            <a:r>
              <a:rPr lang="en-US" dirty="0" smtClean="0"/>
              <a:t>Leadership Onboarding</a:t>
            </a:r>
          </a:p>
          <a:p>
            <a:r>
              <a:rPr lang="en-US" dirty="0" smtClean="0"/>
              <a:t>Leadership Certificate Series</a:t>
            </a:r>
          </a:p>
          <a:p>
            <a:r>
              <a:rPr lang="en-US" dirty="0" smtClean="0"/>
              <a:t>Leadership Engagement Toolkit</a:t>
            </a:r>
          </a:p>
        </p:txBody>
      </p:sp>
    </p:spTree>
    <p:extLst>
      <p:ext uri="{BB962C8B-B14F-4D97-AF65-F5344CB8AC3E}">
        <p14:creationId xmlns:p14="http://schemas.microsoft.com/office/powerpoint/2010/main" val="2109250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Dana PPT">
      <a:dk1>
        <a:srgbClr val="000000"/>
      </a:dk1>
      <a:lt1>
        <a:srgbClr val="FFFFFF"/>
      </a:lt1>
      <a:dk2>
        <a:srgbClr val="BFBEBF"/>
      </a:dk2>
      <a:lt2>
        <a:srgbClr val="E7E6E6"/>
      </a:lt2>
      <a:accent1>
        <a:srgbClr val="FFD528"/>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ICA template.pptx" id="{489FBFDA-5BF2-4D9E-8930-00C111916BF9}" vid="{D2104CEC-C71B-4AD1-BEA8-71F34700E4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Version=16.0.0.0, Culture=neutral, PublicKeyToken=71e9bce111e9429c</Assembly>
    <Class>Microsoft.Office.RecordsManagement.Internal.UpdateExpireDate</Class>
    <Data/>
    <Filter/>
  </Receiver>
</spe:Receivers>
</file>

<file path=customXml/item2.xml><?xml version="1.0" encoding="utf-8"?>
<?mso-contentType ?>
<p:Policy xmlns:p="office.server.policy" id="0e79f27e-3a19-454f-b229-dd3e6162a55a" local="false">
  <p:Name>UIF 5 Years Since Created Date</p:Name>
  <p:Description>5 year retention from created date then transferred to Foundation Archives for an additional year before being purged from the system.</p:Description>
  <p:Statement>5 year retention from created date then transferred to Foundation Archives for an additional year before being purged from the system.</p:Statement>
  <p:PolicyItems>
    <p:PolicyItem featureId="Microsoft.Office.RecordsManagement.PolicyFeatures.Expiration" staticId="0x0101005C4C63B841395A439F9D5957517EB378|-322183570" UniqueId="4bbe5b3c-f52b-4c78-85cb-6ebea63e7531">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5</number>
                  <property>Created</property>
                  <propertyId>8c06beca-0777-48f7-91c7-6da68bc07b69</propertyId>
                  <period>years</period>
                </formula>
                <action type="action" id="Microsoft.Office.RecordsManagement.PolicyFeatures.Expiration.Action.SubmitFileMove" destnExplanation="Transferred due to 5 year organizational policy" destnId="f10e752a-24ff-48b0-8673-c4f058d76dd1" destnName="Foundation Archives" destnUrl="https://uif.sharepoint.com/sites/admin/_vit_bin/officialfile.asmx"/>
              </data>
            </stages>
          </Schedule>
        </Schedules>
      </p:CustomData>
    </p:PolicyItem>
  </p:PolicyItems>
</p:Policy>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ExpireDateSaved xmlns="http://schemas.microsoft.com/sharepoint/v3" xsi:nil="true"/>
    <_dlc_ExpireDate xmlns="http://schemas.microsoft.com/sharepoint/v3">2022-10-13T20:36:04+00:00</_dlc_ExpireDate>
    <SharedWithUsers xmlns="9202307d-1b71-4771-ba2d-f59f1e6e5c82">
      <UserInfo>
        <DisplayName>Jimmy Losasso</DisplayName>
        <AccountId>583</AccountId>
        <AccountType/>
      </UserInfo>
      <UserInfo>
        <DisplayName>Karla Hurley</DisplayName>
        <AccountId>240</AccountId>
        <AccountType/>
      </UserInfo>
      <UserInfo>
        <DisplayName>Seth Friedman</DisplayName>
        <AccountId>360</AccountId>
        <AccountType/>
      </UserInfo>
    </SharedWithUsers>
  </documentManagement>
</p:properties>
</file>

<file path=customXml/item5.xml><?xml version="1.0" encoding="utf-8"?>
<ct:contentTypeSchema xmlns:ct="http://schemas.microsoft.com/office/2006/metadata/contentType" xmlns:ma="http://schemas.microsoft.com/office/2006/metadata/properties/metaAttributes" ct:_="" ma:_="" ma:contentTypeName="UIF Document - 5 Years" ma:contentTypeID="0x0101005C4C63B841395A439F9D5957517EB37800B0662CFB17EEEF4C8CEB4551B72356D7" ma:contentTypeVersion="10" ma:contentTypeDescription="A document that is subject to the UIF retention policy of removal after 5 years after the date that the document was first created in the system." ma:contentTypeScope="" ma:versionID="44bb754a276b6de1868a22a74175f7d3">
  <xsd:schema xmlns:xsd="http://www.w3.org/2001/XMLSchema" xmlns:xs="http://www.w3.org/2001/XMLSchema" xmlns:p="http://schemas.microsoft.com/office/2006/metadata/properties" xmlns:ns1="http://schemas.microsoft.com/sharepoint/v3" xmlns:ns2="9202307d-1b71-4771-ba2d-f59f1e6e5c82" xmlns:ns3="a003d54f-5b2f-4b01-9d08-305fb55421b1" targetNamespace="http://schemas.microsoft.com/office/2006/metadata/properties" ma:root="true" ma:fieldsID="c31f79c604c93c46452e1a7e3491223d" ns1:_="" ns2:_="" ns3:_="">
    <xsd:import namespace="http://schemas.microsoft.com/sharepoint/v3"/>
    <xsd:import namespace="9202307d-1b71-4771-ba2d-f59f1e6e5c82"/>
    <xsd:import namespace="a003d54f-5b2f-4b01-9d08-305fb55421b1"/>
    <xsd:element name="properties">
      <xsd:complexType>
        <xsd:sequence>
          <xsd:element name="documentManagement">
            <xsd:complexType>
              <xsd:all>
                <xsd:element ref="ns1:_dlc_Exempt" minOccurs="0"/>
                <xsd:element ref="ns1:_dlc_ExpireDateSaved" minOccurs="0"/>
                <xsd:element ref="ns1:_dlc_ExpireDate" minOccurs="0"/>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8" nillable="true" ma:displayName="Exempt from Policy" ma:hidden="true" ma:internalName="_dlc_Exempt" ma:readOnly="true">
      <xsd:simpleType>
        <xsd:restriction base="dms:Unknown"/>
      </xsd:simpleType>
    </xsd:element>
    <xsd:element name="_dlc_ExpireDateSaved" ma:index="9" nillable="true" ma:displayName="Original Expiration Date" ma:hidden="true" ma:internalName="_dlc_ExpireDateSaved" ma:readOnly="true">
      <xsd:simpleType>
        <xsd:restriction base="dms:DateTime"/>
      </xsd:simpleType>
    </xsd:element>
    <xsd:element name="_dlc_ExpireDate" ma:index="10"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202307d-1b71-4771-ba2d-f59f1e6e5c82"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003d54f-5b2f-4b01-9d08-305fb55421b1"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413B9C-9CBE-4962-A1EE-76FD4FC7079E}">
  <ds:schemaRefs>
    <ds:schemaRef ds:uri="http://schemas.microsoft.com/sharepoint/events"/>
  </ds:schemaRefs>
</ds:datastoreItem>
</file>

<file path=customXml/itemProps2.xml><?xml version="1.0" encoding="utf-8"?>
<ds:datastoreItem xmlns:ds="http://schemas.openxmlformats.org/officeDocument/2006/customXml" ds:itemID="{09EB92C7-A36F-437E-93FF-721357CCC7EB}">
  <ds:schemaRefs>
    <ds:schemaRef ds:uri="office.server.policy"/>
  </ds:schemaRefs>
</ds:datastoreItem>
</file>

<file path=customXml/itemProps3.xml><?xml version="1.0" encoding="utf-8"?>
<ds:datastoreItem xmlns:ds="http://schemas.openxmlformats.org/officeDocument/2006/customXml" ds:itemID="{B88A0429-318B-42DA-971F-8939F176E9FF}">
  <ds:schemaRefs>
    <ds:schemaRef ds:uri="http://schemas.microsoft.com/sharepoint/v3/contenttype/forms"/>
  </ds:schemaRefs>
</ds:datastoreItem>
</file>

<file path=customXml/itemProps4.xml><?xml version="1.0" encoding="utf-8"?>
<ds:datastoreItem xmlns:ds="http://schemas.openxmlformats.org/officeDocument/2006/customXml" ds:itemID="{6B59DB24-18FC-45F2-A40B-A82B10BD7A7B}">
  <ds:schemaRefs>
    <ds:schemaRef ds:uri="a003d54f-5b2f-4b01-9d08-305fb55421b1"/>
    <ds:schemaRef ds:uri="9202307d-1b71-4771-ba2d-f59f1e6e5c82"/>
    <ds:schemaRef ds:uri="http://schemas.microsoft.com/office/2006/metadata/properties"/>
    <ds:schemaRef ds:uri="http://schemas.openxmlformats.org/package/2006/metadata/core-properties"/>
    <ds:schemaRef ds:uri="http://schemas.microsoft.com/office/2006/documentManagement/types"/>
    <ds:schemaRef ds:uri="http://purl.org/dc/dcmitype/"/>
    <ds:schemaRef ds:uri="http://purl.org/dc/terms/"/>
    <ds:schemaRef ds:uri="http://schemas.microsoft.com/sharepoint/v3"/>
    <ds:schemaRef ds:uri="http://purl.org/dc/elements/1.1/"/>
    <ds:schemaRef ds:uri="http://schemas.microsoft.com/office/infopath/2007/PartnerControls"/>
    <ds:schemaRef ds:uri="http://www.w3.org/XML/1998/namespace"/>
  </ds:schemaRefs>
</ds:datastoreItem>
</file>

<file path=customXml/itemProps5.xml><?xml version="1.0" encoding="utf-8"?>
<ds:datastoreItem xmlns:ds="http://schemas.openxmlformats.org/officeDocument/2006/customXml" ds:itemID="{1EE7D67F-0082-46A3-B216-024FA70AEB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202307d-1b71-4771-ba2d-f59f1e6e5c82"/>
    <ds:schemaRef ds:uri="a003d54f-5b2f-4b01-9d08-305fb55421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UICA template</Template>
  <TotalTime>6015</TotalTime>
  <Words>670</Words>
  <Application>Microsoft Office PowerPoint</Application>
  <PresentationFormat>Widescreen</PresentationFormat>
  <Paragraphs>128</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Regular</vt:lpstr>
      <vt:lpstr>Calibri</vt:lpstr>
      <vt:lpstr>Wingdings</vt:lpstr>
      <vt:lpstr>1_Office Theme</vt:lpstr>
      <vt:lpstr>PowerPoint Presentation</vt:lpstr>
      <vt:lpstr>UICA Statistics</vt:lpstr>
      <vt:lpstr>Why is Leadership a Priority</vt:lpstr>
      <vt:lpstr>Employee : Donor/Alumni</vt:lpstr>
      <vt:lpstr>Leader : Employee</vt:lpstr>
      <vt:lpstr>Why is Leadership Development a Priority</vt:lpstr>
      <vt:lpstr>Current Leaders</vt:lpstr>
      <vt:lpstr>Previous Attempts</vt:lpstr>
      <vt:lpstr>Leadership Development at UICA</vt:lpstr>
      <vt:lpstr>Leadership Onboarding</vt:lpstr>
      <vt:lpstr>Leadership Certificate Series</vt:lpstr>
      <vt:lpstr>Leadership Certificate Series</vt:lpstr>
      <vt:lpstr>Leadership Engagement Toolkit</vt:lpstr>
      <vt:lpstr>Outcomes</vt:lpstr>
    </vt:vector>
  </TitlesOfParts>
  <Company>University of Iowa Foundation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Rafferty</dc:creator>
  <cp:lastModifiedBy>Stefanie Fisher</cp:lastModifiedBy>
  <cp:revision>29</cp:revision>
  <cp:lastPrinted>2017-12-11T14:15:44Z</cp:lastPrinted>
  <dcterms:created xsi:type="dcterms:W3CDTF">2017-12-05T15:32:43Z</dcterms:created>
  <dcterms:modified xsi:type="dcterms:W3CDTF">2019-02-27T14:18:13Z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0x0101005C4C63B841395A439F9D5957517EB37800B0662CFB17EEEF4C8CEB4551B72356D7</vt:lpwstr>
  </property>
  <property fmtid="{D5CDD505-2E9C-101B-9397-08002B2CF9AE}" pid="3" name="_dlc_policyId">
    <vt:lpwstr>0x0101005C4C63B841395A439F9D5957517EB378|-322183570</vt:lpwstr>
  </property>
  <property fmtid="{D5CDD505-2E9C-101B-9397-08002B2CF9AE}" pid="4" name="ItemRetentionFormula">
    <vt:lpwstr>&lt;formula id="Microsoft.Office.RecordsManagement.PolicyFeatures.Expiration.Formula.BuiltIn"&gt;&lt;number&gt;5&lt;/number&gt;&lt;property&gt;Created&lt;/property&gt;&lt;propertyId&gt;8c06beca-0777-48f7-91c7-6da68bc07b69&lt;/propertyId&gt;&lt;period&gt;years&lt;/period&gt;&lt;/formula&gt;</vt:lpwstr>
  </property>
</Properties>
</file>