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1" r:id="rId2"/>
    <p:sldId id="282" r:id="rId3"/>
    <p:sldId id="486" r:id="rId4"/>
    <p:sldId id="316" r:id="rId5"/>
    <p:sldId id="487" r:id="rId6"/>
    <p:sldId id="286" r:id="rId7"/>
    <p:sldId id="497" r:id="rId8"/>
    <p:sldId id="503" r:id="rId9"/>
    <p:sldId id="488" r:id="rId10"/>
    <p:sldId id="489" r:id="rId11"/>
    <p:sldId id="490" r:id="rId12"/>
    <p:sldId id="491" r:id="rId13"/>
    <p:sldId id="492" r:id="rId14"/>
    <p:sldId id="493" r:id="rId15"/>
    <p:sldId id="494" r:id="rId16"/>
    <p:sldId id="504" r:id="rId17"/>
    <p:sldId id="505" r:id="rId18"/>
    <p:sldId id="499" r:id="rId19"/>
    <p:sldId id="496" r:id="rId20"/>
    <p:sldId id="498" r:id="rId21"/>
    <p:sldId id="299"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780"/>
    <a:srgbClr val="D74100"/>
    <a:srgbClr val="000000"/>
    <a:srgbClr val="404040"/>
    <a:srgbClr val="6D777E"/>
    <a:srgbClr val="F76900"/>
    <a:srgbClr val="F76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0"/>
    <p:restoredTop sz="89379"/>
  </p:normalViewPr>
  <p:slideViewPr>
    <p:cSldViewPr snapToGrid="0" snapToObjects="1">
      <p:cViewPr varScale="1">
        <p:scale>
          <a:sx n="83" d="100"/>
          <a:sy n="83" d="100"/>
        </p:scale>
        <p:origin x="459" y="51"/>
      </p:cViewPr>
      <p:guideLst/>
    </p:cSldViewPr>
  </p:slideViewPr>
  <p:outlineViewPr>
    <p:cViewPr>
      <p:scale>
        <a:sx n="33" d="100"/>
        <a:sy n="33" d="100"/>
      </p:scale>
      <p:origin x="0" y="-127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4" d="100"/>
          <a:sy n="114" d="100"/>
        </p:scale>
        <p:origin x="35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2EE0C87-C4B2-804D-A271-30F16C3C06F1}" type="datetimeFigureOut">
              <a:rPr lang="en-US" smtClean="0"/>
              <a:t>4/30/2020</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9D088AB-38D9-574D-9FE4-C1ABD659377A}" type="datetimeFigureOut">
              <a:rPr lang="en-US" smtClean="0"/>
              <a:t>4/30/2020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a:t>
            </a:fld>
            <a:endParaRPr lang="en-US"/>
          </a:p>
        </p:txBody>
      </p:sp>
    </p:spTree>
    <p:extLst>
      <p:ext uri="{BB962C8B-B14F-4D97-AF65-F5344CB8AC3E}">
        <p14:creationId xmlns:p14="http://schemas.microsoft.com/office/powerpoint/2010/main" val="179956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a:t>
            </a:fld>
            <a:endParaRPr lang="en-US"/>
          </a:p>
        </p:txBody>
      </p:sp>
    </p:spTree>
    <p:extLst>
      <p:ext uri="{BB962C8B-B14F-4D97-AF65-F5344CB8AC3E}">
        <p14:creationId xmlns:p14="http://schemas.microsoft.com/office/powerpoint/2010/main" val="265421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20</a:t>
            </a:fld>
            <a:endParaRPr lang="en-US"/>
          </a:p>
        </p:txBody>
      </p:sp>
    </p:spTree>
    <p:extLst>
      <p:ext uri="{BB962C8B-B14F-4D97-AF65-F5344CB8AC3E}">
        <p14:creationId xmlns:p14="http://schemas.microsoft.com/office/powerpoint/2010/main" val="1989660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8" name="Picture 4" descr="Large orange blocky &quot;S&quot; placed on the bottom right corner of the slide. " title="Syracuse University Block S">
            <a:extLst>
              <a:ext uri="{FF2B5EF4-FFF2-40B4-BE49-F238E27FC236}">
                <a16:creationId xmlns:a16="http://schemas.microsoft.com/office/drawing/2014/main" id="{D1E18515-35BE-7644-8158-2284E6C0A6F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6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6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069354DE-56C0-484E-A9B2-526150D0EC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6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sz="3200"/>
            </a:lvl1pPr>
            <a:lvl2pPr marL="9525" indent="0">
              <a:buNone/>
              <a:tabLst/>
              <a:defRPr sz="2800"/>
            </a:lvl2pPr>
            <a:lvl3pPr marL="9525" indent="0">
              <a:buNone/>
              <a:tabLst/>
              <a:defRPr sz="2800"/>
            </a:lvl3pPr>
            <a:lvl4pPr marL="9525" indent="0">
              <a:buNone/>
              <a:tabLst/>
              <a:defRPr sz="2400"/>
            </a:lvl4pPr>
            <a:lvl5pPr marL="9525" indent="0">
              <a:buNone/>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1919243" cy="365125"/>
          </a:xfrm>
          <a:prstGeom prst="rect">
            <a:avLst/>
          </a:prstGeom>
          <a:noFill/>
        </p:spPr>
        <p:txBody>
          <a:bodyPr wrap="none" lIns="0" rIns="0" rtlCol="0" anchor="ctr">
            <a:noAutofit/>
          </a:bodyPr>
          <a:lstStyle/>
          <a:p>
            <a:r>
              <a:rPr lang="en-US" sz="1100" dirty="0">
                <a:solidFill>
                  <a:schemeClr val="tx2"/>
                </a:solidFill>
                <a:latin typeface="Sherman Serif Book" pitchFamily="2" charset="77"/>
                <a:ea typeface="Sherman Serif Book" pitchFamily="2" charset="77"/>
                <a:cs typeface="Verdana" panose="020B0604030504040204" pitchFamily="34" charset="0"/>
              </a:rPr>
              <a:t>Syracuse University</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1000" b="0" smtClean="0">
                <a:solidFill>
                  <a:schemeClr val="tx2"/>
                </a:solidFill>
                <a:latin typeface="Sherman Sans Book" pitchFamily="2" charset="77"/>
                <a:ea typeface="Sherman Sans Book" pitchFamily="2" charset="77"/>
                <a:cs typeface="Verdana" panose="020B0604030504040204" pitchFamily="34" charset="0"/>
              </a:rPr>
              <a:t>‹#›</a:t>
            </a:fld>
            <a:endParaRPr lang="en-US" sz="1000" b="0" dirty="0">
              <a:solidFill>
                <a:schemeClr val="tx2"/>
              </a:solidFill>
              <a:latin typeface="Sherman Sans Book" pitchFamily="2" charset="77"/>
              <a:ea typeface="Sherman Sans Book" pitchFamily="2" charset="77"/>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Lst>
  <p:txStyles>
    <p:titleStyle>
      <a:lvl1pPr algn="l" defTabSz="914400" rtl="0" eaLnBrk="1" latinLnBrk="0" hangingPunct="1">
        <a:lnSpc>
          <a:spcPct val="90000"/>
        </a:lnSpc>
        <a:spcBef>
          <a:spcPct val="0"/>
        </a:spcBef>
        <a:buNone/>
        <a:defRPr sz="3600" kern="1200">
          <a:solidFill>
            <a:schemeClr val="tx2"/>
          </a:solidFill>
          <a:latin typeface="Sherman Sans Book" pitchFamily="2" charset="77"/>
          <a:ea typeface="Sherman Sans Book" pitchFamily="2" charset="77"/>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JainYaRaBjo" TargetMode="External"/><Relationship Id="rId2" Type="http://schemas.openxmlformats.org/officeDocument/2006/relationships/image" Target="../media/image41.jpeg"/><Relationship Id="rId1" Type="http://schemas.openxmlformats.org/officeDocument/2006/relationships/slideLayout" Target="../slideLayouts/slideLayout8.xml"/><Relationship Id="rId5" Type="http://schemas.openxmlformats.org/officeDocument/2006/relationships/hyperlink" Target="https://youtu.be/Sg3YOz3k4zE" TargetMode="Externa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hyperlink" Target="https://www.youtube.com/watch?v=M2M-u20F1YY&amp;feature=youtu.be" TargetMode="External"/><Relationship Id="rId2" Type="http://schemas.openxmlformats.org/officeDocument/2006/relationships/image" Target="../media/image43.jpg"/><Relationship Id="rId1" Type="http://schemas.openxmlformats.org/officeDocument/2006/relationships/slideLayout" Target="../slideLayouts/slideLayout8.xml"/><Relationship Id="rId6" Type="http://schemas.openxmlformats.org/officeDocument/2006/relationships/hyperlink" Target="https://www.youtube.com/watch?v=FKNJgTtE0sI&amp;feature=youtu.be" TargetMode="External"/><Relationship Id="rId5" Type="http://schemas.openxmlformats.org/officeDocument/2006/relationships/hyperlink" Target="https://www.youtube.com/watch?v=PvH7jAOc_vc&amp;feature=youtu.be" TargetMode="External"/><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syracuse.edu/stories/beorange-justine-legg-community/"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syracuse.edu/stories/beorange-santita-ebangwese-graduate/" TargetMode="External"/><Relationship Id="rId1" Type="http://schemas.openxmlformats.org/officeDocument/2006/relationships/slideLayout" Target="../slideLayouts/slideLayout8.xml"/><Relationship Id="rId6" Type="http://schemas.openxmlformats.org/officeDocument/2006/relationships/hyperlink" Target="https://www.syracuse.edu/stories/beorange-hanz-valbuena-newhouse/" TargetMode="External"/><Relationship Id="rId5" Type="http://schemas.openxmlformats.org/officeDocument/2006/relationships/image" Target="../media/image10.jpeg"/><Relationship Id="rId4" Type="http://schemas.openxmlformats.org/officeDocument/2006/relationships/hyperlink" Target="https://www.syracuse.edu/stories/beorange-harry-dydo-inclusiveu/" TargetMode="Externa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D3C328-D932-BD48-AB20-A644BBD42EED}"/>
              </a:ext>
            </a:extLst>
          </p:cNvPr>
          <p:cNvSpPr>
            <a:spLocks noGrp="1"/>
          </p:cNvSpPr>
          <p:nvPr>
            <p:ph type="ctrTitle"/>
          </p:nvPr>
        </p:nvSpPr>
        <p:spPr/>
        <p:txBody>
          <a:bodyPr/>
          <a:lstStyle/>
          <a:p>
            <a:r>
              <a:rPr lang="en-US" dirty="0"/>
              <a:t>Syracuse University Brand Image Campaign</a:t>
            </a:r>
          </a:p>
        </p:txBody>
      </p:sp>
      <p:sp>
        <p:nvSpPr>
          <p:cNvPr id="5" name="Subtitle 2">
            <a:extLst>
              <a:ext uri="{FF2B5EF4-FFF2-40B4-BE49-F238E27FC236}">
                <a16:creationId xmlns:a16="http://schemas.microsoft.com/office/drawing/2014/main" id="{46D6C4B1-908C-814F-BBBF-FD7ADB46D86C}"/>
              </a:ext>
            </a:extLst>
          </p:cNvPr>
          <p:cNvSpPr>
            <a:spLocks noGrp="1"/>
          </p:cNvSpPr>
          <p:nvPr>
            <p:ph type="subTitle" idx="1"/>
          </p:nvPr>
        </p:nvSpPr>
        <p:spPr/>
        <p:txBody>
          <a:bodyPr/>
          <a:lstStyle/>
          <a:p>
            <a:r>
              <a:rPr lang="en-US" dirty="0"/>
              <a:t>Division of Marketing and </a:t>
            </a:r>
            <a:br>
              <a:rPr lang="en-US" dirty="0"/>
            </a:br>
            <a:r>
              <a:rPr lang="en-US" dirty="0"/>
              <a:t>Communications</a:t>
            </a:r>
          </a:p>
        </p:txBody>
      </p:sp>
    </p:spTree>
    <p:extLst>
      <p:ext uri="{BB962C8B-B14F-4D97-AF65-F5344CB8AC3E}">
        <p14:creationId xmlns:p14="http://schemas.microsoft.com/office/powerpoint/2010/main" val="95005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Instagram</a:t>
            </a:r>
          </a:p>
        </p:txBody>
      </p:sp>
      <p:pic>
        <p:nvPicPr>
          <p:cNvPr id="3" name="Picture 2">
            <a:extLst>
              <a:ext uri="{FF2B5EF4-FFF2-40B4-BE49-F238E27FC236}">
                <a16:creationId xmlns:a16="http://schemas.microsoft.com/office/drawing/2014/main" id="{8C4F39CE-17B0-469C-98A2-F3D59199132C}"/>
              </a:ext>
            </a:extLst>
          </p:cNvPr>
          <p:cNvPicPr>
            <a:picLocks noChangeAspect="1"/>
          </p:cNvPicPr>
          <p:nvPr/>
        </p:nvPicPr>
        <p:blipFill>
          <a:blip r:embed="rId2"/>
          <a:stretch>
            <a:fillRect/>
          </a:stretch>
        </p:blipFill>
        <p:spPr>
          <a:xfrm>
            <a:off x="838200" y="1228772"/>
            <a:ext cx="4032335" cy="241940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5D0EEAC-FEEF-4774-A98C-1468223368E6}"/>
              </a:ext>
            </a:extLst>
          </p:cNvPr>
          <p:cNvPicPr>
            <a:picLocks noChangeAspect="1"/>
          </p:cNvPicPr>
          <p:nvPr/>
        </p:nvPicPr>
        <p:blipFill>
          <a:blip r:embed="rId3"/>
          <a:stretch>
            <a:fillRect/>
          </a:stretch>
        </p:blipFill>
        <p:spPr>
          <a:xfrm>
            <a:off x="6009538" y="1225702"/>
            <a:ext cx="4109777" cy="241940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EDE6413-5AB3-4E98-9C41-4813438C126E}"/>
              </a:ext>
            </a:extLst>
          </p:cNvPr>
          <p:cNvPicPr>
            <a:picLocks noChangeAspect="1"/>
          </p:cNvPicPr>
          <p:nvPr/>
        </p:nvPicPr>
        <p:blipFill>
          <a:blip r:embed="rId4"/>
          <a:stretch>
            <a:fillRect/>
          </a:stretch>
        </p:blipFill>
        <p:spPr>
          <a:xfrm>
            <a:off x="838200" y="3864990"/>
            <a:ext cx="4032335" cy="233204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FF41566-A029-4DEB-838B-28368C058908}"/>
              </a:ext>
            </a:extLst>
          </p:cNvPr>
          <p:cNvPicPr>
            <a:picLocks noChangeAspect="1"/>
          </p:cNvPicPr>
          <p:nvPr/>
        </p:nvPicPr>
        <p:blipFill>
          <a:blip r:embed="rId5"/>
          <a:stretch>
            <a:fillRect/>
          </a:stretch>
        </p:blipFill>
        <p:spPr>
          <a:xfrm>
            <a:off x="6022461" y="3815736"/>
            <a:ext cx="4096853" cy="2419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450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LinkedIn</a:t>
            </a:r>
          </a:p>
        </p:txBody>
      </p:sp>
      <p:pic>
        <p:nvPicPr>
          <p:cNvPr id="3" name="Picture 2">
            <a:extLst>
              <a:ext uri="{FF2B5EF4-FFF2-40B4-BE49-F238E27FC236}">
                <a16:creationId xmlns:a16="http://schemas.microsoft.com/office/drawing/2014/main" id="{BCA20725-0250-4015-BD2B-1B68AF5F80B3}"/>
              </a:ext>
            </a:extLst>
          </p:cNvPr>
          <p:cNvPicPr>
            <a:picLocks noChangeAspect="1"/>
          </p:cNvPicPr>
          <p:nvPr/>
        </p:nvPicPr>
        <p:blipFill>
          <a:blip r:embed="rId2"/>
          <a:stretch>
            <a:fillRect/>
          </a:stretch>
        </p:blipFill>
        <p:spPr>
          <a:xfrm>
            <a:off x="399066" y="1515287"/>
            <a:ext cx="3494203" cy="346333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54054D6-6B6B-45A6-A99C-6F20FC987F7F}"/>
              </a:ext>
            </a:extLst>
          </p:cNvPr>
          <p:cNvPicPr>
            <a:picLocks noChangeAspect="1"/>
          </p:cNvPicPr>
          <p:nvPr/>
        </p:nvPicPr>
        <p:blipFill>
          <a:blip r:embed="rId3"/>
          <a:stretch>
            <a:fillRect/>
          </a:stretch>
        </p:blipFill>
        <p:spPr>
          <a:xfrm>
            <a:off x="4178110" y="1475223"/>
            <a:ext cx="3494203" cy="352562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E730B9F-76A8-4CCE-8FAB-C99B86418D9A}"/>
              </a:ext>
            </a:extLst>
          </p:cNvPr>
          <p:cNvPicPr>
            <a:picLocks noChangeAspect="1"/>
          </p:cNvPicPr>
          <p:nvPr/>
        </p:nvPicPr>
        <p:blipFill>
          <a:blip r:embed="rId4"/>
          <a:stretch>
            <a:fillRect/>
          </a:stretch>
        </p:blipFill>
        <p:spPr>
          <a:xfrm>
            <a:off x="7957154" y="1441492"/>
            <a:ext cx="3874698" cy="3525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601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Snapchat</a:t>
            </a:r>
          </a:p>
        </p:txBody>
      </p:sp>
      <p:pic>
        <p:nvPicPr>
          <p:cNvPr id="3" name="image32.png" title="Image">
            <a:extLst>
              <a:ext uri="{FF2B5EF4-FFF2-40B4-BE49-F238E27FC236}">
                <a16:creationId xmlns:a16="http://schemas.microsoft.com/office/drawing/2014/main" id="{00000000-0008-0000-0400-000005000000}"/>
              </a:ext>
            </a:extLst>
          </p:cNvPr>
          <p:cNvPicPr preferRelativeResize="0"/>
          <p:nvPr/>
        </p:nvPicPr>
        <p:blipFill>
          <a:blip r:embed="rId2" cstate="print"/>
          <a:stretch>
            <a:fillRect/>
          </a:stretch>
        </p:blipFill>
        <p:spPr>
          <a:xfrm>
            <a:off x="3310380" y="1461449"/>
            <a:ext cx="2296900" cy="4457700"/>
          </a:xfrm>
          <a:prstGeom prst="rect">
            <a:avLst/>
          </a:prstGeom>
          <a:ln>
            <a:noFill/>
          </a:ln>
          <a:effectLst>
            <a:outerShdw blurRad="292100" dist="139700" dir="2700000" algn="tl" rotWithShape="0">
              <a:srgbClr val="333333">
                <a:alpha val="65000"/>
              </a:srgbClr>
            </a:outerShdw>
          </a:effectLst>
        </p:spPr>
      </p:pic>
      <p:pic>
        <p:nvPicPr>
          <p:cNvPr id="5" name="image34.png" title="Image">
            <a:extLst>
              <a:ext uri="{FF2B5EF4-FFF2-40B4-BE49-F238E27FC236}">
                <a16:creationId xmlns:a16="http://schemas.microsoft.com/office/drawing/2014/main" id="{00000000-0008-0000-0400-000007000000}"/>
              </a:ext>
            </a:extLst>
          </p:cNvPr>
          <p:cNvPicPr preferRelativeResize="0"/>
          <p:nvPr/>
        </p:nvPicPr>
        <p:blipFill>
          <a:blip r:embed="rId3" cstate="print"/>
          <a:stretch>
            <a:fillRect/>
          </a:stretch>
        </p:blipFill>
        <p:spPr>
          <a:xfrm>
            <a:off x="487051" y="1461449"/>
            <a:ext cx="2590800" cy="4457700"/>
          </a:xfrm>
          <a:prstGeom prst="rect">
            <a:avLst/>
          </a:prstGeom>
          <a:ln>
            <a:noFill/>
          </a:ln>
          <a:effectLst>
            <a:outerShdw blurRad="292100" dist="139700" dir="2700000" algn="tl" rotWithShape="0">
              <a:srgbClr val="333333">
                <a:alpha val="65000"/>
              </a:srgbClr>
            </a:outerShdw>
          </a:effectLst>
        </p:spPr>
      </p:pic>
      <p:pic>
        <p:nvPicPr>
          <p:cNvPr id="6" name="image36.png" title="Image">
            <a:extLst>
              <a:ext uri="{FF2B5EF4-FFF2-40B4-BE49-F238E27FC236}">
                <a16:creationId xmlns:a16="http://schemas.microsoft.com/office/drawing/2014/main" id="{00000000-0008-0000-0400-000009000000}"/>
              </a:ext>
            </a:extLst>
          </p:cNvPr>
          <p:cNvPicPr preferRelativeResize="0"/>
          <p:nvPr/>
        </p:nvPicPr>
        <p:blipFill>
          <a:blip r:embed="rId4" cstate="print"/>
          <a:stretch>
            <a:fillRect/>
          </a:stretch>
        </p:blipFill>
        <p:spPr>
          <a:xfrm>
            <a:off x="7094602" y="7837210"/>
            <a:ext cx="2867025" cy="5095875"/>
          </a:xfrm>
          <a:prstGeom prst="rect">
            <a:avLst/>
          </a:prstGeom>
          <a:noFill/>
        </p:spPr>
      </p:pic>
      <p:pic>
        <p:nvPicPr>
          <p:cNvPr id="8" name="image33.png" title="Image">
            <a:extLst>
              <a:ext uri="{FF2B5EF4-FFF2-40B4-BE49-F238E27FC236}">
                <a16:creationId xmlns:a16="http://schemas.microsoft.com/office/drawing/2014/main" id="{00000000-0008-0000-0400-000006000000}"/>
              </a:ext>
            </a:extLst>
          </p:cNvPr>
          <p:cNvPicPr preferRelativeResize="0"/>
          <p:nvPr/>
        </p:nvPicPr>
        <p:blipFill>
          <a:blip r:embed="rId5" cstate="print"/>
          <a:stretch>
            <a:fillRect/>
          </a:stretch>
        </p:blipFill>
        <p:spPr>
          <a:xfrm>
            <a:off x="5729440" y="1461449"/>
            <a:ext cx="2562225" cy="4457700"/>
          </a:xfrm>
          <a:prstGeom prst="rect">
            <a:avLst/>
          </a:prstGeom>
          <a:ln>
            <a:noFill/>
          </a:ln>
          <a:effectLst>
            <a:outerShdw blurRad="292100" dist="139700" dir="2700000" algn="tl" rotWithShape="0">
              <a:srgbClr val="333333">
                <a:alpha val="65000"/>
              </a:srgbClr>
            </a:outerShdw>
          </a:effectLst>
        </p:spPr>
      </p:pic>
      <p:pic>
        <p:nvPicPr>
          <p:cNvPr id="9" name="image36.png" title="Image">
            <a:extLst>
              <a:ext uri="{FF2B5EF4-FFF2-40B4-BE49-F238E27FC236}">
                <a16:creationId xmlns:a16="http://schemas.microsoft.com/office/drawing/2014/main" id="{00000000-0008-0000-0400-000009000000}"/>
              </a:ext>
            </a:extLst>
          </p:cNvPr>
          <p:cNvPicPr preferRelativeResize="0"/>
          <p:nvPr/>
        </p:nvPicPr>
        <p:blipFill>
          <a:blip r:embed="rId4" cstate="print"/>
          <a:stretch>
            <a:fillRect/>
          </a:stretch>
        </p:blipFill>
        <p:spPr>
          <a:xfrm>
            <a:off x="8614531" y="1461449"/>
            <a:ext cx="2395975" cy="4457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40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Programmatic Display Banner Ads</a:t>
            </a:r>
          </a:p>
        </p:txBody>
      </p:sp>
      <p:pic>
        <p:nvPicPr>
          <p:cNvPr id="4" name="Picture 3">
            <a:extLst>
              <a:ext uri="{FF2B5EF4-FFF2-40B4-BE49-F238E27FC236}">
                <a16:creationId xmlns:a16="http://schemas.microsoft.com/office/drawing/2014/main" id="{3CB52BEB-3FE1-4146-97BC-2505D553BB2F}"/>
              </a:ext>
            </a:extLst>
          </p:cNvPr>
          <p:cNvPicPr>
            <a:picLocks noChangeAspect="1"/>
          </p:cNvPicPr>
          <p:nvPr/>
        </p:nvPicPr>
        <p:blipFill>
          <a:blip r:embed="rId2"/>
          <a:stretch>
            <a:fillRect/>
          </a:stretch>
        </p:blipFill>
        <p:spPr>
          <a:xfrm>
            <a:off x="838200" y="1272617"/>
            <a:ext cx="5182178" cy="496321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EB81DE2-BE84-4DFC-8EEA-E4BF648656E1}"/>
              </a:ext>
            </a:extLst>
          </p:cNvPr>
          <p:cNvPicPr>
            <a:picLocks noChangeAspect="1"/>
          </p:cNvPicPr>
          <p:nvPr/>
        </p:nvPicPr>
        <p:blipFill>
          <a:blip r:embed="rId3"/>
          <a:stretch>
            <a:fillRect/>
          </a:stretch>
        </p:blipFill>
        <p:spPr>
          <a:xfrm>
            <a:off x="6293098" y="1102935"/>
            <a:ext cx="5060702" cy="5132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58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Wall Street Journal Paid Ads</a:t>
            </a:r>
          </a:p>
        </p:txBody>
      </p:sp>
      <p:pic>
        <p:nvPicPr>
          <p:cNvPr id="1026" name="Picture 1">
            <a:extLst>
              <a:ext uri="{FF2B5EF4-FFF2-40B4-BE49-F238E27FC236}">
                <a16:creationId xmlns:a16="http://schemas.microsoft.com/office/drawing/2014/main" id="{5255A887-B3EF-4DC6-8F6D-9F0A70A0A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47" y="1221603"/>
            <a:ext cx="4978039" cy="263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69BABF72-020F-4307-A982-F042B3C46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037" y="1108482"/>
            <a:ext cx="4356077" cy="25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a:extLst>
              <a:ext uri="{FF2B5EF4-FFF2-40B4-BE49-F238E27FC236}">
                <a16:creationId xmlns:a16="http://schemas.microsoft.com/office/drawing/2014/main" id="{33F747A6-973E-4C3C-B595-EF10094E3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31" y="3859655"/>
            <a:ext cx="4824069" cy="248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a:extLst>
              <a:ext uri="{FF2B5EF4-FFF2-40B4-BE49-F238E27FC236}">
                <a16:creationId xmlns:a16="http://schemas.microsoft.com/office/drawing/2014/main" id="{1D4DEC5A-0C09-4064-8403-44E82C414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037" y="3756022"/>
            <a:ext cx="4356077" cy="259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26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Airport (Syracuse Hancock International Airport)</a:t>
            </a:r>
          </a:p>
        </p:txBody>
      </p:sp>
      <p:pic>
        <p:nvPicPr>
          <p:cNvPr id="4" name="Picture 3">
            <a:extLst>
              <a:ext uri="{FF2B5EF4-FFF2-40B4-BE49-F238E27FC236}">
                <a16:creationId xmlns:a16="http://schemas.microsoft.com/office/drawing/2014/main" id="{88D51D8A-6AC6-4BC4-8BF2-DD41DE2B77C2}"/>
              </a:ext>
            </a:extLst>
          </p:cNvPr>
          <p:cNvPicPr>
            <a:picLocks noChangeAspect="1"/>
          </p:cNvPicPr>
          <p:nvPr/>
        </p:nvPicPr>
        <p:blipFill>
          <a:blip r:embed="rId2"/>
          <a:stretch>
            <a:fillRect/>
          </a:stretch>
        </p:blipFill>
        <p:spPr>
          <a:xfrm>
            <a:off x="483827" y="3740678"/>
            <a:ext cx="3601516" cy="2400440"/>
          </a:xfrm>
          <a:prstGeom prst="rect">
            <a:avLst/>
          </a:prstGeom>
          <a:ln>
            <a:noFill/>
          </a:ln>
          <a:effectLst>
            <a:outerShdw blurRad="50800" dist="38100" dir="18900000" algn="bl" rotWithShape="0">
              <a:prstClr val="black">
                <a:alpha val="40000"/>
              </a:prstClr>
            </a:outerShdw>
          </a:effectLst>
        </p:spPr>
      </p:pic>
      <p:pic>
        <p:nvPicPr>
          <p:cNvPr id="3" name="Picture 2">
            <a:extLst>
              <a:ext uri="{FF2B5EF4-FFF2-40B4-BE49-F238E27FC236}">
                <a16:creationId xmlns:a16="http://schemas.microsoft.com/office/drawing/2014/main" id="{3B118D04-26D0-4E4D-98A0-69392A244FD3}"/>
              </a:ext>
            </a:extLst>
          </p:cNvPr>
          <p:cNvPicPr>
            <a:picLocks noChangeAspect="1"/>
          </p:cNvPicPr>
          <p:nvPr/>
        </p:nvPicPr>
        <p:blipFill>
          <a:blip r:embed="rId3"/>
          <a:stretch>
            <a:fillRect/>
          </a:stretch>
        </p:blipFill>
        <p:spPr>
          <a:xfrm>
            <a:off x="474864" y="1166632"/>
            <a:ext cx="3610479" cy="2429214"/>
          </a:xfrm>
          <a:prstGeom prst="rect">
            <a:avLst/>
          </a:prstGeom>
          <a:effectLst>
            <a:outerShdw blurRad="50800" dist="38100" algn="l" rotWithShape="0">
              <a:prstClr val="black">
                <a:alpha val="40000"/>
              </a:prstClr>
            </a:outerShdw>
          </a:effectLst>
        </p:spPr>
      </p:pic>
      <p:pic>
        <p:nvPicPr>
          <p:cNvPr id="5" name="Picture 4">
            <a:extLst>
              <a:ext uri="{FF2B5EF4-FFF2-40B4-BE49-F238E27FC236}">
                <a16:creationId xmlns:a16="http://schemas.microsoft.com/office/drawing/2014/main" id="{AEE9877E-E12A-41DC-BDDB-7EDE42B172E1}"/>
              </a:ext>
            </a:extLst>
          </p:cNvPr>
          <p:cNvPicPr>
            <a:picLocks noChangeAspect="1"/>
          </p:cNvPicPr>
          <p:nvPr/>
        </p:nvPicPr>
        <p:blipFill>
          <a:blip r:embed="rId4"/>
          <a:stretch>
            <a:fillRect/>
          </a:stretch>
        </p:blipFill>
        <p:spPr>
          <a:xfrm>
            <a:off x="4269231" y="1190448"/>
            <a:ext cx="3553321" cy="2381582"/>
          </a:xfrm>
          <a:prstGeom prst="rect">
            <a:avLst/>
          </a:prstGeom>
          <a:effectLst>
            <a:outerShdw blurRad="50800" dist="38100" algn="l" rotWithShape="0">
              <a:prstClr val="black">
                <a:alpha val="40000"/>
              </a:prstClr>
            </a:outerShdw>
          </a:effectLst>
        </p:spPr>
      </p:pic>
      <p:pic>
        <p:nvPicPr>
          <p:cNvPr id="6" name="Picture 5">
            <a:extLst>
              <a:ext uri="{FF2B5EF4-FFF2-40B4-BE49-F238E27FC236}">
                <a16:creationId xmlns:a16="http://schemas.microsoft.com/office/drawing/2014/main" id="{3EA0DB97-8EB9-4578-90DB-DD1F6B97EB35}"/>
              </a:ext>
            </a:extLst>
          </p:cNvPr>
          <p:cNvPicPr>
            <a:picLocks noChangeAspect="1"/>
          </p:cNvPicPr>
          <p:nvPr/>
        </p:nvPicPr>
        <p:blipFill>
          <a:blip r:embed="rId5"/>
          <a:stretch>
            <a:fillRect/>
          </a:stretch>
        </p:blipFill>
        <p:spPr>
          <a:xfrm>
            <a:off x="8106659" y="1166632"/>
            <a:ext cx="3781953" cy="2381582"/>
          </a:xfrm>
          <a:prstGeom prst="rect">
            <a:avLst/>
          </a:prstGeom>
          <a:effectLst>
            <a:outerShdw blurRad="50800" dist="38100" algn="l" rotWithShape="0">
              <a:prstClr val="black">
                <a:alpha val="40000"/>
              </a:prstClr>
            </a:outerShdw>
          </a:effectLst>
        </p:spPr>
      </p:pic>
      <p:pic>
        <p:nvPicPr>
          <p:cNvPr id="7" name="Picture 6">
            <a:extLst>
              <a:ext uri="{FF2B5EF4-FFF2-40B4-BE49-F238E27FC236}">
                <a16:creationId xmlns:a16="http://schemas.microsoft.com/office/drawing/2014/main" id="{EDE36370-932E-411A-BCD5-132F83EED61B}"/>
              </a:ext>
            </a:extLst>
          </p:cNvPr>
          <p:cNvPicPr>
            <a:picLocks noChangeAspect="1"/>
          </p:cNvPicPr>
          <p:nvPr/>
        </p:nvPicPr>
        <p:blipFill>
          <a:blip r:embed="rId6"/>
          <a:stretch>
            <a:fillRect/>
          </a:stretch>
        </p:blipFill>
        <p:spPr>
          <a:xfrm>
            <a:off x="4259712" y="3716765"/>
            <a:ext cx="3553321" cy="2457793"/>
          </a:xfrm>
          <a:prstGeom prst="rect">
            <a:avLst/>
          </a:prstGeom>
          <a:effectLst>
            <a:outerShdw blurRad="50800" dist="38100" algn="l" rotWithShape="0">
              <a:prstClr val="black">
                <a:alpha val="40000"/>
              </a:prstClr>
            </a:outerShdw>
          </a:effectLst>
        </p:spPr>
      </p:pic>
      <p:pic>
        <p:nvPicPr>
          <p:cNvPr id="8" name="Picture 7">
            <a:extLst>
              <a:ext uri="{FF2B5EF4-FFF2-40B4-BE49-F238E27FC236}">
                <a16:creationId xmlns:a16="http://schemas.microsoft.com/office/drawing/2014/main" id="{5E3DCDF7-F287-443B-B998-8A7DA727EA9F}"/>
              </a:ext>
            </a:extLst>
          </p:cNvPr>
          <p:cNvPicPr>
            <a:picLocks noChangeAspect="1"/>
          </p:cNvPicPr>
          <p:nvPr/>
        </p:nvPicPr>
        <p:blipFill>
          <a:blip r:embed="rId7"/>
          <a:stretch>
            <a:fillRect/>
          </a:stretch>
        </p:blipFill>
        <p:spPr>
          <a:xfrm>
            <a:off x="8106658" y="3707239"/>
            <a:ext cx="3781953" cy="246731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81594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CTV/OTT &amp; YouTube (:30 and :15 sec)</a:t>
            </a:r>
          </a:p>
        </p:txBody>
      </p:sp>
      <p:sp>
        <p:nvSpPr>
          <p:cNvPr id="3" name="Rectangle 2">
            <a:extLst>
              <a:ext uri="{FF2B5EF4-FFF2-40B4-BE49-F238E27FC236}">
                <a16:creationId xmlns:a16="http://schemas.microsoft.com/office/drawing/2014/main" id="{771F9B0A-A9D8-4DD2-86C1-0E89C0B46889}"/>
              </a:ext>
            </a:extLst>
          </p:cNvPr>
          <p:cNvSpPr/>
          <p:nvPr/>
        </p:nvSpPr>
        <p:spPr>
          <a:xfrm>
            <a:off x="564037" y="1444966"/>
            <a:ext cx="4710260" cy="3170099"/>
          </a:xfrm>
          <a:prstGeom prst="rect">
            <a:avLst/>
          </a:prstGeom>
        </p:spPr>
        <p:txBody>
          <a:bodyPr wrap="square">
            <a:spAutoFit/>
          </a:bodyPr>
          <a:lstStyle/>
          <a:p>
            <a:endParaRPr lang="en-US" sz="2000" dirty="0">
              <a:solidFill>
                <a:srgbClr val="000000"/>
              </a:solidFill>
              <a:latin typeface="Sherman Sans Book" pitchFamily="50" charset="0"/>
              <a:ea typeface="Sherman Sans Book" pitchFamily="50" charset="0"/>
            </a:endParaRPr>
          </a:p>
          <a:p>
            <a:r>
              <a:rPr lang="en-US" b="1" dirty="0">
                <a:solidFill>
                  <a:srgbClr val="000000"/>
                </a:solidFill>
                <a:latin typeface="Sherman Sans Book" pitchFamily="50" charset="0"/>
                <a:ea typeface="Sherman Sans Book" pitchFamily="50" charset="0"/>
              </a:rPr>
              <a:t>Title: </a:t>
            </a:r>
            <a:r>
              <a:rPr lang="en-US" dirty="0">
                <a:solidFill>
                  <a:srgbClr val="000000"/>
                </a:solidFill>
                <a:latin typeface="Sherman Sans Book" pitchFamily="50" charset="0"/>
                <a:ea typeface="Sherman Sans Book" pitchFamily="50" charset="0"/>
              </a:rPr>
              <a:t>What it Means to #BeOrange </a:t>
            </a:r>
          </a:p>
          <a:p>
            <a:endParaRPr lang="en-US" dirty="0">
              <a:solidFill>
                <a:srgbClr val="000000"/>
              </a:solidFill>
              <a:latin typeface="Sherman Sans Book" pitchFamily="50" charset="0"/>
              <a:ea typeface="Sherman Sans Book" pitchFamily="50" charset="0"/>
            </a:endParaRPr>
          </a:p>
          <a:p>
            <a:r>
              <a:rPr lang="en-US" b="1" dirty="0">
                <a:solidFill>
                  <a:srgbClr val="000000"/>
                </a:solidFill>
                <a:latin typeface="Sherman Sans Book" pitchFamily="50" charset="0"/>
                <a:ea typeface="Sherman Sans Book" pitchFamily="50" charset="0"/>
              </a:rPr>
              <a:t>Description: </a:t>
            </a:r>
            <a:r>
              <a:rPr lang="en-US" dirty="0">
                <a:solidFill>
                  <a:srgbClr val="000000"/>
                </a:solidFill>
                <a:latin typeface="Sherman Sans Book" pitchFamily="50" charset="0"/>
                <a:ea typeface="Sherman Sans Book" pitchFamily="50" charset="0"/>
              </a:rPr>
              <a:t>At Syracuse University, orange is more than just a color. Orange is bright, bold and unafraid to change the world. If that sounds like you, come check us out. You can be anything you want to in life. Deciding to #BeOrange is a great way to start. </a:t>
            </a:r>
          </a:p>
          <a:p>
            <a:endParaRPr lang="en-US" dirty="0">
              <a:solidFill>
                <a:srgbClr val="000000"/>
              </a:solidFill>
              <a:latin typeface="Sherman Sans Book" pitchFamily="50" charset="0"/>
              <a:ea typeface="Sherman Sans Book" pitchFamily="50" charset="0"/>
            </a:endParaRPr>
          </a:p>
          <a:p>
            <a:r>
              <a:rPr lang="en-US" dirty="0">
                <a:solidFill>
                  <a:srgbClr val="000000"/>
                </a:solidFill>
                <a:latin typeface="Sherman Sans Book" pitchFamily="50" charset="0"/>
                <a:ea typeface="Sherman Sans Book" pitchFamily="50" charset="0"/>
              </a:rPr>
              <a:t>Learn more at: </a:t>
            </a:r>
            <a:r>
              <a:rPr lang="en-US" dirty="0">
                <a:solidFill>
                  <a:srgbClr val="0000FF"/>
                </a:solidFill>
                <a:latin typeface="Sherman Sans Book" pitchFamily="50" charset="0"/>
                <a:ea typeface="Sherman Sans Book" pitchFamily="50" charset="0"/>
              </a:rPr>
              <a:t>https://www.syracuse.edu/about/ </a:t>
            </a:r>
          </a:p>
          <a:p>
            <a:endParaRPr lang="en-US" dirty="0">
              <a:solidFill>
                <a:srgbClr val="0000FF"/>
              </a:solidFill>
              <a:latin typeface="Sherman Sans Book" pitchFamily="50" charset="0"/>
              <a:ea typeface="Sherman Sans Book" pitchFamily="50" charset="0"/>
            </a:endParaRPr>
          </a:p>
        </p:txBody>
      </p:sp>
      <p:pic>
        <p:nvPicPr>
          <p:cNvPr id="4" name="Picture 3">
            <a:extLst>
              <a:ext uri="{FF2B5EF4-FFF2-40B4-BE49-F238E27FC236}">
                <a16:creationId xmlns:a16="http://schemas.microsoft.com/office/drawing/2014/main" id="{971B7A68-BF1E-4B0B-8A7D-A04AE759F00E}"/>
              </a:ext>
            </a:extLst>
          </p:cNvPr>
          <p:cNvPicPr>
            <a:picLocks noChangeAspect="1"/>
          </p:cNvPicPr>
          <p:nvPr/>
        </p:nvPicPr>
        <p:blipFill>
          <a:blip r:embed="rId2"/>
          <a:stretch>
            <a:fillRect/>
          </a:stretch>
        </p:blipFill>
        <p:spPr>
          <a:xfrm>
            <a:off x="5683970" y="1648914"/>
            <a:ext cx="3672932" cy="206602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4E74A172-38F6-4BCE-A4E9-32C4814EC3FA}"/>
              </a:ext>
            </a:extLst>
          </p:cNvPr>
          <p:cNvSpPr/>
          <p:nvPr/>
        </p:nvSpPr>
        <p:spPr>
          <a:xfrm>
            <a:off x="9551707" y="2541922"/>
            <a:ext cx="2743987" cy="276999"/>
          </a:xfrm>
          <a:prstGeom prst="rect">
            <a:avLst/>
          </a:prstGeom>
        </p:spPr>
        <p:txBody>
          <a:bodyPr wrap="square">
            <a:spAutoFit/>
          </a:bodyPr>
          <a:lstStyle/>
          <a:p>
            <a:r>
              <a:rPr lang="en-US" sz="1200" u="sng" dirty="0">
                <a:solidFill>
                  <a:srgbClr val="0000FF"/>
                </a:solidFill>
                <a:latin typeface="Arial" panose="020B0604020202020204" pitchFamily="34" charset="0"/>
                <a:hlinkClick r:id="rId3"/>
              </a:rPr>
              <a:t>https://youtu.be/JainYaRaBjo</a:t>
            </a:r>
            <a:r>
              <a:rPr lang="en-US" sz="1200" dirty="0"/>
              <a:t> </a:t>
            </a:r>
          </a:p>
        </p:txBody>
      </p:sp>
      <p:pic>
        <p:nvPicPr>
          <p:cNvPr id="6" name="image38.png" title="Image">
            <a:extLst>
              <a:ext uri="{FF2B5EF4-FFF2-40B4-BE49-F238E27FC236}">
                <a16:creationId xmlns:a16="http://schemas.microsoft.com/office/drawing/2014/main" id="{00000000-0008-0000-0500-000003000000}"/>
              </a:ext>
            </a:extLst>
          </p:cNvPr>
          <p:cNvPicPr preferRelativeResize="0"/>
          <p:nvPr/>
        </p:nvPicPr>
        <p:blipFill>
          <a:blip r:embed="rId4" cstate="print"/>
          <a:stretch>
            <a:fillRect/>
          </a:stretch>
        </p:blipFill>
        <p:spPr>
          <a:xfrm>
            <a:off x="5683969" y="4176074"/>
            <a:ext cx="3771115" cy="182102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23DC635C-E101-406C-B952-8A7150AF8DE9}"/>
              </a:ext>
            </a:extLst>
          </p:cNvPr>
          <p:cNvSpPr/>
          <p:nvPr/>
        </p:nvSpPr>
        <p:spPr>
          <a:xfrm>
            <a:off x="9574174" y="4892063"/>
            <a:ext cx="2332690" cy="276999"/>
          </a:xfrm>
          <a:prstGeom prst="rect">
            <a:avLst/>
          </a:prstGeom>
        </p:spPr>
        <p:txBody>
          <a:bodyPr wrap="none">
            <a:spAutoFit/>
          </a:bodyPr>
          <a:lstStyle/>
          <a:p>
            <a:r>
              <a:rPr lang="en-US" sz="1200" u="sng" dirty="0">
                <a:solidFill>
                  <a:srgbClr val="0000FF"/>
                </a:solidFill>
                <a:latin typeface="Arial" panose="020B0604020202020204" pitchFamily="34" charset="0"/>
                <a:hlinkClick r:id="rId5"/>
              </a:rPr>
              <a:t>https://youtu.be/Sg3YOz3k4zE</a:t>
            </a:r>
            <a:r>
              <a:rPr lang="en-US" sz="1200" dirty="0"/>
              <a:t> </a:t>
            </a:r>
          </a:p>
        </p:txBody>
      </p:sp>
    </p:spTree>
    <p:extLst>
      <p:ext uri="{BB962C8B-B14F-4D97-AF65-F5344CB8AC3E}">
        <p14:creationId xmlns:p14="http://schemas.microsoft.com/office/powerpoint/2010/main" val="168525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YouTube Pre-Roll (:6 sec)</a:t>
            </a:r>
          </a:p>
        </p:txBody>
      </p:sp>
      <p:pic>
        <p:nvPicPr>
          <p:cNvPr id="3" name="image24.jpg" title="Image">
            <a:extLst>
              <a:ext uri="{FF2B5EF4-FFF2-40B4-BE49-F238E27FC236}">
                <a16:creationId xmlns:a16="http://schemas.microsoft.com/office/drawing/2014/main" id="{00000000-0008-0000-0400-000002000000}"/>
              </a:ext>
            </a:extLst>
          </p:cNvPr>
          <p:cNvPicPr preferRelativeResize="0"/>
          <p:nvPr/>
        </p:nvPicPr>
        <p:blipFill>
          <a:blip r:embed="rId2" cstate="print"/>
          <a:stretch>
            <a:fillRect/>
          </a:stretch>
        </p:blipFill>
        <p:spPr>
          <a:xfrm>
            <a:off x="743932" y="1318916"/>
            <a:ext cx="4162425" cy="2171700"/>
          </a:xfrm>
          <a:prstGeom prst="rect">
            <a:avLst/>
          </a:prstGeom>
          <a:noFill/>
        </p:spPr>
      </p:pic>
      <p:pic>
        <p:nvPicPr>
          <p:cNvPr id="4" name="image31.jpg" title="Image">
            <a:extLst>
              <a:ext uri="{FF2B5EF4-FFF2-40B4-BE49-F238E27FC236}">
                <a16:creationId xmlns:a16="http://schemas.microsoft.com/office/drawing/2014/main" id="{00000000-0008-0000-0400-000003000000}"/>
              </a:ext>
            </a:extLst>
          </p:cNvPr>
          <p:cNvPicPr preferRelativeResize="0"/>
          <p:nvPr/>
        </p:nvPicPr>
        <p:blipFill>
          <a:blip r:embed="rId3" cstate="print"/>
          <a:stretch>
            <a:fillRect/>
          </a:stretch>
        </p:blipFill>
        <p:spPr>
          <a:xfrm>
            <a:off x="5758745" y="1257300"/>
            <a:ext cx="4162425" cy="2171700"/>
          </a:xfrm>
          <a:prstGeom prst="rect">
            <a:avLst/>
          </a:prstGeom>
          <a:noFill/>
        </p:spPr>
      </p:pic>
      <p:pic>
        <p:nvPicPr>
          <p:cNvPr id="5" name="image30.jpg" title="Image">
            <a:extLst>
              <a:ext uri="{FF2B5EF4-FFF2-40B4-BE49-F238E27FC236}">
                <a16:creationId xmlns:a16="http://schemas.microsoft.com/office/drawing/2014/main" id="{00000000-0008-0000-0400-000004000000}"/>
              </a:ext>
            </a:extLst>
          </p:cNvPr>
          <p:cNvPicPr preferRelativeResize="0"/>
          <p:nvPr/>
        </p:nvPicPr>
        <p:blipFill>
          <a:blip r:embed="rId4" cstate="print"/>
          <a:stretch>
            <a:fillRect/>
          </a:stretch>
        </p:blipFill>
        <p:spPr>
          <a:xfrm>
            <a:off x="3392618" y="3913562"/>
            <a:ext cx="4162425" cy="2171700"/>
          </a:xfrm>
          <a:prstGeom prst="rect">
            <a:avLst/>
          </a:prstGeom>
          <a:noFill/>
        </p:spPr>
      </p:pic>
      <p:sp>
        <p:nvSpPr>
          <p:cNvPr id="6" name="Rectangle 5">
            <a:extLst>
              <a:ext uri="{FF2B5EF4-FFF2-40B4-BE49-F238E27FC236}">
                <a16:creationId xmlns:a16="http://schemas.microsoft.com/office/drawing/2014/main" id="{418634B1-1750-4DE9-AC66-B802039B65D9}"/>
              </a:ext>
            </a:extLst>
          </p:cNvPr>
          <p:cNvSpPr/>
          <p:nvPr/>
        </p:nvSpPr>
        <p:spPr>
          <a:xfrm>
            <a:off x="668517" y="3495538"/>
            <a:ext cx="6096000" cy="246221"/>
          </a:xfrm>
          <a:prstGeom prst="rect">
            <a:avLst/>
          </a:prstGeom>
        </p:spPr>
        <p:txBody>
          <a:bodyPr>
            <a:spAutoFit/>
          </a:bodyPr>
          <a:lstStyle/>
          <a:p>
            <a:r>
              <a:rPr lang="en-US" sz="1000" u="sng" dirty="0">
                <a:solidFill>
                  <a:srgbClr val="0000FF"/>
                </a:solidFill>
                <a:latin typeface="Arial" panose="020B0604020202020204" pitchFamily="34" charset="0"/>
                <a:hlinkClick r:id="rId5"/>
              </a:rPr>
              <a:t>LINK: https://www.youtube.com/watch?v=PvH7jAOc_vc&amp;feature=youtu.be</a:t>
            </a:r>
            <a:r>
              <a:rPr lang="en-US" sz="1000" dirty="0"/>
              <a:t> </a:t>
            </a:r>
          </a:p>
        </p:txBody>
      </p:sp>
      <p:sp>
        <p:nvSpPr>
          <p:cNvPr id="7" name="Rectangle 6">
            <a:extLst>
              <a:ext uri="{FF2B5EF4-FFF2-40B4-BE49-F238E27FC236}">
                <a16:creationId xmlns:a16="http://schemas.microsoft.com/office/drawing/2014/main" id="{9E9EC4B6-CCBD-4A08-A020-1C61C51E2EDF}"/>
              </a:ext>
            </a:extLst>
          </p:cNvPr>
          <p:cNvSpPr/>
          <p:nvPr/>
        </p:nvSpPr>
        <p:spPr>
          <a:xfrm>
            <a:off x="5655297" y="3429000"/>
            <a:ext cx="6096000" cy="246221"/>
          </a:xfrm>
          <a:prstGeom prst="rect">
            <a:avLst/>
          </a:prstGeom>
        </p:spPr>
        <p:txBody>
          <a:bodyPr>
            <a:spAutoFit/>
          </a:bodyPr>
          <a:lstStyle/>
          <a:p>
            <a:r>
              <a:rPr lang="en-US" sz="1000" u="sng" dirty="0">
                <a:solidFill>
                  <a:srgbClr val="0000FF"/>
                </a:solidFill>
                <a:latin typeface="Arial" panose="020B0604020202020204" pitchFamily="34" charset="0"/>
                <a:hlinkClick r:id="rId6"/>
              </a:rPr>
              <a:t>LINK: https://www.youtube.com/watch?v=FKNJgTtE0sI&amp;feature=youtu.be</a:t>
            </a:r>
            <a:r>
              <a:rPr lang="en-US" sz="1000" dirty="0"/>
              <a:t> </a:t>
            </a:r>
          </a:p>
        </p:txBody>
      </p:sp>
      <p:sp>
        <p:nvSpPr>
          <p:cNvPr id="8" name="Rectangle 7">
            <a:extLst>
              <a:ext uri="{FF2B5EF4-FFF2-40B4-BE49-F238E27FC236}">
                <a16:creationId xmlns:a16="http://schemas.microsoft.com/office/drawing/2014/main" id="{D35715CA-D115-4C64-981B-8A8188F22F7C}"/>
              </a:ext>
            </a:extLst>
          </p:cNvPr>
          <p:cNvSpPr/>
          <p:nvPr/>
        </p:nvSpPr>
        <p:spPr>
          <a:xfrm>
            <a:off x="3318478" y="6085262"/>
            <a:ext cx="6096000" cy="246221"/>
          </a:xfrm>
          <a:prstGeom prst="rect">
            <a:avLst/>
          </a:prstGeom>
        </p:spPr>
        <p:txBody>
          <a:bodyPr>
            <a:spAutoFit/>
          </a:bodyPr>
          <a:lstStyle/>
          <a:p>
            <a:r>
              <a:rPr lang="en-US" sz="1000" u="sng" dirty="0">
                <a:solidFill>
                  <a:srgbClr val="0000FF"/>
                </a:solidFill>
                <a:latin typeface="Arial" panose="020B0604020202020204" pitchFamily="34" charset="0"/>
                <a:hlinkClick r:id="rId7"/>
              </a:rPr>
              <a:t>LINK: https://www.youtube.com/watch?v=M2M-u20F1YY&amp;feature=youtu.be</a:t>
            </a:r>
            <a:r>
              <a:rPr lang="en-US" sz="1000" dirty="0"/>
              <a:t> </a:t>
            </a:r>
          </a:p>
        </p:txBody>
      </p:sp>
    </p:spTree>
    <p:extLst>
      <p:ext uri="{BB962C8B-B14F-4D97-AF65-F5344CB8AC3E}">
        <p14:creationId xmlns:p14="http://schemas.microsoft.com/office/powerpoint/2010/main" val="222837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U.S. News and World Report Rankings Issue Digital</a:t>
            </a:r>
          </a:p>
        </p:txBody>
      </p:sp>
      <p:pic>
        <p:nvPicPr>
          <p:cNvPr id="3" name="Picture 2">
            <a:extLst>
              <a:ext uri="{FF2B5EF4-FFF2-40B4-BE49-F238E27FC236}">
                <a16:creationId xmlns:a16="http://schemas.microsoft.com/office/drawing/2014/main" id="{B2425D85-7E57-4682-9739-31E2BD2518FF}"/>
              </a:ext>
            </a:extLst>
          </p:cNvPr>
          <p:cNvPicPr>
            <a:picLocks noChangeAspect="1"/>
          </p:cNvPicPr>
          <p:nvPr/>
        </p:nvPicPr>
        <p:blipFill>
          <a:blip r:embed="rId2"/>
          <a:stretch>
            <a:fillRect/>
          </a:stretch>
        </p:blipFill>
        <p:spPr>
          <a:xfrm>
            <a:off x="7175565" y="1102936"/>
            <a:ext cx="4681081" cy="277054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E4DCD0C-02FD-461B-84BD-BBB23E5249A1}"/>
              </a:ext>
            </a:extLst>
          </p:cNvPr>
          <p:cNvPicPr>
            <a:picLocks noChangeAspect="1"/>
          </p:cNvPicPr>
          <p:nvPr/>
        </p:nvPicPr>
        <p:blipFill rotWithShape="1">
          <a:blip r:embed="rId3"/>
          <a:srcRect l="15137" t="2602" r="20613" b="1697"/>
          <a:stretch/>
        </p:blipFill>
        <p:spPr>
          <a:xfrm>
            <a:off x="8119900" y="3193337"/>
            <a:ext cx="3594141" cy="29555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E19671F-1328-46F6-8594-9F97AF4E0326}"/>
              </a:ext>
            </a:extLst>
          </p:cNvPr>
          <p:cNvPicPr>
            <a:picLocks noChangeAspect="1"/>
          </p:cNvPicPr>
          <p:nvPr/>
        </p:nvPicPr>
        <p:blipFill rotWithShape="1">
          <a:blip r:embed="rId4"/>
          <a:srcRect l="484" r="19971"/>
          <a:stretch/>
        </p:blipFill>
        <p:spPr>
          <a:xfrm>
            <a:off x="4525759" y="3754342"/>
            <a:ext cx="3594141" cy="246020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AAB1D54-1DCA-4578-B044-297D12804567}"/>
              </a:ext>
            </a:extLst>
          </p:cNvPr>
          <p:cNvPicPr>
            <a:picLocks noChangeAspect="1"/>
          </p:cNvPicPr>
          <p:nvPr/>
        </p:nvPicPr>
        <p:blipFill rotWithShape="1">
          <a:blip r:embed="rId5"/>
          <a:srcRect l="17428" r="19962"/>
          <a:stretch/>
        </p:blipFill>
        <p:spPr>
          <a:xfrm>
            <a:off x="251649" y="1404332"/>
            <a:ext cx="3186262" cy="277054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406F3CB-89F0-4CE1-80D9-D9EFBA071959}"/>
              </a:ext>
            </a:extLst>
          </p:cNvPr>
          <p:cNvPicPr>
            <a:picLocks noChangeAspect="1"/>
          </p:cNvPicPr>
          <p:nvPr/>
        </p:nvPicPr>
        <p:blipFill>
          <a:blip r:embed="rId6"/>
          <a:stretch>
            <a:fillRect/>
          </a:stretch>
        </p:blipFill>
        <p:spPr>
          <a:xfrm>
            <a:off x="190072" y="3873483"/>
            <a:ext cx="4177517" cy="227540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7219749-6B75-421B-8267-84E5F6809A65}"/>
              </a:ext>
            </a:extLst>
          </p:cNvPr>
          <p:cNvPicPr>
            <a:picLocks noChangeAspect="1"/>
          </p:cNvPicPr>
          <p:nvPr/>
        </p:nvPicPr>
        <p:blipFill rotWithShape="1">
          <a:blip r:embed="rId7"/>
          <a:srcRect b="1863"/>
          <a:stretch/>
        </p:blipFill>
        <p:spPr>
          <a:xfrm>
            <a:off x="3895560" y="1304892"/>
            <a:ext cx="3298562" cy="27512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9B25CAB-8A28-4B76-921C-9C6F510E4F5D}"/>
              </a:ext>
            </a:extLst>
          </p:cNvPr>
          <p:cNvPicPr>
            <a:picLocks noChangeAspect="1"/>
          </p:cNvPicPr>
          <p:nvPr/>
        </p:nvPicPr>
        <p:blipFill>
          <a:blip r:embed="rId8"/>
          <a:stretch>
            <a:fillRect/>
          </a:stretch>
        </p:blipFill>
        <p:spPr>
          <a:xfrm>
            <a:off x="10332570" y="619374"/>
            <a:ext cx="1381471" cy="417904"/>
          </a:xfrm>
          <a:prstGeom prst="rect">
            <a:avLst/>
          </a:prstGeom>
        </p:spPr>
      </p:pic>
      <p:pic>
        <p:nvPicPr>
          <p:cNvPr id="10" name="Picture 9">
            <a:extLst>
              <a:ext uri="{FF2B5EF4-FFF2-40B4-BE49-F238E27FC236}">
                <a16:creationId xmlns:a16="http://schemas.microsoft.com/office/drawing/2014/main" id="{0607CF1D-4330-4D2D-8580-09160F59BD8C}"/>
              </a:ext>
            </a:extLst>
          </p:cNvPr>
          <p:cNvPicPr>
            <a:picLocks noChangeAspect="1"/>
          </p:cNvPicPr>
          <p:nvPr/>
        </p:nvPicPr>
        <p:blipFill>
          <a:blip r:embed="rId9"/>
          <a:stretch>
            <a:fillRect/>
          </a:stretch>
        </p:blipFill>
        <p:spPr>
          <a:xfrm>
            <a:off x="8750099" y="3924312"/>
            <a:ext cx="1473567" cy="2039572"/>
          </a:xfrm>
          <a:prstGeom prst="rect">
            <a:avLst/>
          </a:prstGeom>
        </p:spPr>
      </p:pic>
    </p:spTree>
    <p:extLst>
      <p:ext uri="{BB962C8B-B14F-4D97-AF65-F5344CB8AC3E}">
        <p14:creationId xmlns:p14="http://schemas.microsoft.com/office/powerpoint/2010/main" val="137738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OOH Billboard</a:t>
            </a:r>
          </a:p>
        </p:txBody>
      </p:sp>
      <p:pic>
        <p:nvPicPr>
          <p:cNvPr id="4" name="Picture 3" descr="A large red sign with white text&#10;&#10;Description automatically generated">
            <a:extLst>
              <a:ext uri="{FF2B5EF4-FFF2-40B4-BE49-F238E27FC236}">
                <a16:creationId xmlns:a16="http://schemas.microsoft.com/office/drawing/2014/main" id="{7CCC369B-4558-4D84-B3C3-B32657D1184E}"/>
              </a:ext>
            </a:extLst>
          </p:cNvPr>
          <p:cNvPicPr>
            <a:picLocks noChangeAspect="1"/>
          </p:cNvPicPr>
          <p:nvPr/>
        </p:nvPicPr>
        <p:blipFill>
          <a:blip r:embed="rId2"/>
          <a:stretch>
            <a:fillRect/>
          </a:stretch>
        </p:blipFill>
        <p:spPr>
          <a:xfrm>
            <a:off x="505906" y="1385741"/>
            <a:ext cx="6246830" cy="468512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D3442D-976E-4F58-8C78-00C668FDA190}"/>
              </a:ext>
            </a:extLst>
          </p:cNvPr>
          <p:cNvPicPr>
            <a:picLocks noChangeAspect="1"/>
          </p:cNvPicPr>
          <p:nvPr/>
        </p:nvPicPr>
        <p:blipFill>
          <a:blip r:embed="rId3"/>
          <a:stretch>
            <a:fillRect/>
          </a:stretch>
        </p:blipFill>
        <p:spPr>
          <a:xfrm>
            <a:off x="6972692" y="3051126"/>
            <a:ext cx="4348899" cy="1197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626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r>
              <a:rPr lang="en-US" dirty="0"/>
              <a:t>In order to broadly share the defining strengths of Syracuse University (SU) across schools and programs, to clarify what Syracuse University stands for, how it’s different, and to amplify Syracuse University’s expressions and experiences for greater recognition, relevance, revenue and reach coinciding with our brand launch, this campaign looks an integrated brand campaign for Syracuse University (SU). </a:t>
            </a:r>
          </a:p>
        </p:txBody>
      </p:sp>
    </p:spTree>
    <p:extLst>
      <p:ext uri="{BB962C8B-B14F-4D97-AF65-F5344CB8AC3E}">
        <p14:creationId xmlns:p14="http://schemas.microsoft.com/office/powerpoint/2010/main" val="2178992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Campaign Summary Results</a:t>
            </a:r>
          </a:p>
        </p:txBody>
      </p:sp>
      <p:sp>
        <p:nvSpPr>
          <p:cNvPr id="3" name="Rectangle 2">
            <a:extLst>
              <a:ext uri="{FF2B5EF4-FFF2-40B4-BE49-F238E27FC236}">
                <a16:creationId xmlns:a16="http://schemas.microsoft.com/office/drawing/2014/main" id="{1DB8AF94-D953-4C45-86EF-2C355EE8BA7A}"/>
              </a:ext>
            </a:extLst>
          </p:cNvPr>
          <p:cNvSpPr/>
          <p:nvPr/>
        </p:nvSpPr>
        <p:spPr>
          <a:xfrm>
            <a:off x="735291" y="1395421"/>
            <a:ext cx="10746556" cy="430322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accent1"/>
                </a:solidFill>
                <a:latin typeface="Sherman Sans Book" pitchFamily="2" charset="77"/>
                <a:ea typeface="Sherman Sans Book" pitchFamily="2" charset="77"/>
              </a:rPr>
              <a:t>Truly integrated multi-channel campaign include: Syracuse.edu Website, CTV, Google Search, Instagram, Snapchat, Facebook, LinkedIn, YouTube Pre-Roll and Bumper Ads, Programmatic Display, Airport/OOH, Wall Street Journal, US News and World Report, Forbes, Fortune, Business Week, The Week, Entrepreneur, Delta Sky Mag and more.</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accent1"/>
                </a:solidFill>
                <a:latin typeface="Sherman Sans Book" pitchFamily="2" charset="77"/>
                <a:ea typeface="Sherman Sans Book" pitchFamily="2" charset="77"/>
              </a:rPr>
              <a:t>Total of nearly 40 Million impressions have been delivered across all channels, highest ever for Syracuse University, for a 3-month campaign.</a:t>
            </a:r>
          </a:p>
          <a:p>
            <a:pPr marL="342900" indent="-342900">
              <a:lnSpc>
                <a:spcPct val="107000"/>
              </a:lnSpc>
              <a:buFont typeface="Symbol" panose="05050102010706020507" pitchFamily="18" charset="2"/>
              <a:buChar char=""/>
            </a:pPr>
            <a:r>
              <a:rPr lang="en-US" sz="2000" dirty="0">
                <a:solidFill>
                  <a:schemeClr val="accent1"/>
                </a:solidFill>
                <a:latin typeface="Sherman Sans Book" pitchFamily="2" charset="77"/>
                <a:ea typeface="Sherman Sans Book" pitchFamily="2" charset="77"/>
              </a:rPr>
              <a:t>Digital campaign showed 22% higher impressions compared to prior phases and over 100% growth in clicks.</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accent1"/>
                </a:solidFill>
                <a:latin typeface="Sherman Sans Book" pitchFamily="2" charset="77"/>
                <a:ea typeface="Sherman Sans Book" pitchFamily="2" charset="77"/>
              </a:rPr>
              <a:t>Digital placements have results in nearly 100K clicks to our website with a above benchmark CTR of 0.25%.</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accent1"/>
                </a:solidFill>
                <a:latin typeface="Sherman Sans Book" pitchFamily="2" charset="77"/>
                <a:ea typeface="Sherman Sans Book" pitchFamily="2" charset="77"/>
              </a:rPr>
              <a:t>Almost all digital platforms performed on or above industry benchmarks. A/B testing provided actionable insights for future campaigns and made for on the spot optimizations. </a:t>
            </a:r>
          </a:p>
          <a:p>
            <a:pPr marL="342900" marR="0" lvl="0" indent="-342900">
              <a:lnSpc>
                <a:spcPct val="115000"/>
              </a:lnSpc>
              <a:spcBef>
                <a:spcPts val="0"/>
              </a:spcBef>
              <a:spcAft>
                <a:spcPts val="0"/>
              </a:spcAft>
              <a:buFont typeface="Symbol" panose="05050102010706020507" pitchFamily="18" charset="2"/>
              <a:buChar char=""/>
            </a:pPr>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8680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ED1F-B1F3-A546-A5B1-D62E87F77A20}"/>
              </a:ext>
            </a:extLst>
          </p:cNvPr>
          <p:cNvSpPr>
            <a:spLocks noGrp="1"/>
          </p:cNvSpPr>
          <p:nvPr>
            <p:ph type="title"/>
          </p:nvPr>
        </p:nvSpPr>
        <p:spPr/>
        <p:txBody>
          <a:bodyPr>
            <a:noAutofit/>
          </a:bodyPr>
          <a:lstStyle/>
          <a:p>
            <a:r>
              <a:rPr lang="en-US" dirty="0"/>
              <a:t>Thank you!</a:t>
            </a:r>
          </a:p>
        </p:txBody>
      </p:sp>
      <p:sp>
        <p:nvSpPr>
          <p:cNvPr id="5" name="TextBox 2">
            <a:extLst>
              <a:ext uri="{FF2B5EF4-FFF2-40B4-BE49-F238E27FC236}">
                <a16:creationId xmlns:a16="http://schemas.microsoft.com/office/drawing/2014/main" id="{88FECA49-8363-484E-8180-9995EF7E4F71}"/>
              </a:ext>
            </a:extLst>
          </p:cNvPr>
          <p:cNvSpPr txBox="1"/>
          <p:nvPr/>
        </p:nvSpPr>
        <p:spPr>
          <a:xfrm>
            <a:off x="740664" y="4190828"/>
            <a:ext cx="3064429" cy="1200329"/>
          </a:xfrm>
          <a:prstGeom prst="rect">
            <a:avLst/>
          </a:prstGeom>
          <a:noFill/>
        </p:spPr>
        <p:txBody>
          <a:bodyPr wrap="none" rtlCol="0">
            <a:spAutoFit/>
          </a:bodyPr>
          <a:lstStyle/>
          <a:p>
            <a:r>
              <a:rPr lang="en-US" sz="2400" dirty="0">
                <a:latin typeface="Sherman Sans Book" pitchFamily="2" charset="77"/>
                <a:ea typeface="Sherman Sans Book" pitchFamily="2" charset="77"/>
                <a:cs typeface="Verdana" panose="020B0604030504040204" pitchFamily="34" charset="0"/>
              </a:rPr>
              <a:t>Sid Bhattacharya</a:t>
            </a:r>
          </a:p>
          <a:p>
            <a:r>
              <a:rPr lang="en-US" sz="2400" dirty="0">
                <a:latin typeface="Sherman Sans Book" pitchFamily="2" charset="77"/>
                <a:ea typeface="Sherman Sans Book" pitchFamily="2" charset="77"/>
                <a:cs typeface="Verdana" panose="020B0604030504040204" pitchFamily="34" charset="0"/>
              </a:rPr>
              <a:t>AVP, Marketing Strategy</a:t>
            </a:r>
          </a:p>
          <a:p>
            <a:r>
              <a:rPr lang="en-US" sz="2400" dirty="0">
                <a:latin typeface="Sherman Sans Book" pitchFamily="2" charset="77"/>
                <a:ea typeface="Sherman Sans Book" pitchFamily="2" charset="77"/>
                <a:cs typeface="Verdana" panose="020B0604030504040204" pitchFamily="34" charset="0"/>
              </a:rPr>
              <a:t>sibhatta@syr.edu</a:t>
            </a:r>
          </a:p>
        </p:txBody>
      </p:sp>
    </p:spTree>
    <p:extLst>
      <p:ext uri="{BB962C8B-B14F-4D97-AF65-F5344CB8AC3E}">
        <p14:creationId xmlns:p14="http://schemas.microsoft.com/office/powerpoint/2010/main" val="136749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Brand Campaign Goals</a:t>
            </a:r>
            <a:endParaRPr lang="en-US" sz="3600" dirty="0"/>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lnSpcReduction="10000"/>
          </a:bodyPr>
          <a:lstStyle/>
          <a:p>
            <a:pPr marL="342900" indent="-342900">
              <a:lnSpc>
                <a:spcPct val="120000"/>
              </a:lnSpc>
              <a:buFont typeface="Arial" panose="020B0604020202020204" pitchFamily="34" charset="0"/>
              <a:buChar char="•"/>
            </a:pPr>
            <a:r>
              <a:rPr lang="en-US" sz="2400" b="1" dirty="0"/>
              <a:t>The overall marketing goal is increasing the University brand reputation by targeting specific audiences by focusing on recruitment, retention, and alumni and donor support.</a:t>
            </a:r>
          </a:p>
          <a:p>
            <a:pPr marL="342900" indent="-342900">
              <a:lnSpc>
                <a:spcPct val="120000"/>
              </a:lnSpc>
              <a:buFont typeface="Arial" panose="020B0604020202020204" pitchFamily="34" charset="0"/>
              <a:buChar char="•"/>
            </a:pPr>
            <a:r>
              <a:rPr lang="en-US" sz="2400" b="1" dirty="0"/>
              <a:t>Measurement focus: </a:t>
            </a:r>
            <a:r>
              <a:rPr lang="en-US" sz="2400" dirty="0"/>
              <a:t>comparison to historical and industry benchmarks (e.g., CTRs, CPCs, CPM, video views/viewability, website traffic and swipe ups), website traffic, audience growth rate, and applause rate.</a:t>
            </a:r>
          </a:p>
          <a:p>
            <a:pPr marL="342900" indent="-342900">
              <a:lnSpc>
                <a:spcPct val="120000"/>
              </a:lnSpc>
              <a:buFont typeface="Arial" panose="020B0604020202020204" pitchFamily="34" charset="0"/>
              <a:buChar char="•"/>
            </a:pPr>
            <a:r>
              <a:rPr lang="en-US" sz="2400" b="1" dirty="0"/>
              <a:t>Target audiences: </a:t>
            </a:r>
            <a:r>
              <a:rPr lang="en-US" sz="2400" dirty="0"/>
              <a:t>prospective students and parents/families of prospective students, high school counselors (recruitment), current students and parents/families of current students (retention), and alumni and donors (donations and support).</a:t>
            </a:r>
          </a:p>
          <a:p>
            <a:endParaRPr lang="en-US" sz="2400" dirty="0"/>
          </a:p>
        </p:txBody>
      </p:sp>
    </p:spTree>
    <p:extLst>
      <p:ext uri="{BB962C8B-B14F-4D97-AF65-F5344CB8AC3E}">
        <p14:creationId xmlns:p14="http://schemas.microsoft.com/office/powerpoint/2010/main" val="380497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0176-5617-42D9-90C5-17EA9A37E806}"/>
              </a:ext>
            </a:extLst>
          </p:cNvPr>
          <p:cNvSpPr>
            <a:spLocks noGrp="1"/>
          </p:cNvSpPr>
          <p:nvPr>
            <p:ph type="title"/>
          </p:nvPr>
        </p:nvSpPr>
        <p:spPr/>
        <p:txBody>
          <a:bodyPr/>
          <a:lstStyle/>
          <a:p>
            <a:r>
              <a:rPr lang="en-US" dirty="0"/>
              <a:t>Visual Identity</a:t>
            </a:r>
          </a:p>
        </p:txBody>
      </p:sp>
      <p:sp>
        <p:nvSpPr>
          <p:cNvPr id="3" name="Content Placeholder 2">
            <a:extLst>
              <a:ext uri="{FF2B5EF4-FFF2-40B4-BE49-F238E27FC236}">
                <a16:creationId xmlns:a16="http://schemas.microsoft.com/office/drawing/2014/main" id="{C0E179D9-E80E-45F0-ABA6-F02985ACA578}"/>
              </a:ext>
            </a:extLst>
          </p:cNvPr>
          <p:cNvSpPr>
            <a:spLocks noGrp="1"/>
          </p:cNvSpPr>
          <p:nvPr>
            <p:ph idx="1"/>
          </p:nvPr>
        </p:nvSpPr>
        <p:spPr>
          <a:xfrm>
            <a:off x="838199" y="1825625"/>
            <a:ext cx="5987903" cy="4667250"/>
          </a:xfrm>
        </p:spPr>
        <p:txBody>
          <a:bodyPr>
            <a:normAutofit fontScale="85000" lnSpcReduction="20000"/>
          </a:bodyPr>
          <a:lstStyle/>
          <a:p>
            <a:r>
              <a:rPr lang="en-US" sz="3100" dirty="0"/>
              <a:t>Syracuse University embarked on a University-wide initiative to clarify what we stand for, how we’re different and why audiences should engage with us.</a:t>
            </a:r>
            <a:br>
              <a:rPr lang="en-US" sz="3100" dirty="0"/>
            </a:br>
            <a:endParaRPr lang="en-US" sz="3100" dirty="0"/>
          </a:p>
          <a:p>
            <a:r>
              <a:rPr lang="en-US" sz="3100" dirty="0"/>
              <a:t>As we look to the future of Syracuse University, we are all responsible for telling our story in a clear, compelling and cohesive way.</a:t>
            </a:r>
            <a:br>
              <a:rPr lang="en-US" sz="3100" dirty="0"/>
            </a:br>
            <a:endParaRPr lang="en-US" sz="3100" dirty="0"/>
          </a:p>
          <a:p>
            <a:r>
              <a:rPr lang="en-US" sz="3100" dirty="0"/>
              <a:t>Shared resources can help us all understand, own and implement our identity with consistency, so we can realize our One University vision – and the full potential of the entire Syracuse University community.</a:t>
            </a:r>
          </a:p>
          <a:p>
            <a:endParaRPr lang="en-US" dirty="0"/>
          </a:p>
        </p:txBody>
      </p:sp>
      <p:pic>
        <p:nvPicPr>
          <p:cNvPr id="4" name="Picture 3" descr="Syracuse University is presented next to a block S in orange on a navy background." title="Syracuse University Logo">
            <a:extLst>
              <a:ext uri="{FF2B5EF4-FFF2-40B4-BE49-F238E27FC236}">
                <a16:creationId xmlns:a16="http://schemas.microsoft.com/office/drawing/2014/main" id="{2D9B96E8-A159-4813-A03D-97C1F6D4AB8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98981" y="1685372"/>
            <a:ext cx="3300984" cy="621792"/>
          </a:xfrm>
          <a:prstGeom prst="rect">
            <a:avLst/>
          </a:prstGeom>
        </p:spPr>
      </p:pic>
      <p:pic>
        <p:nvPicPr>
          <p:cNvPr id="5" name="Picture 4">
            <a:extLst>
              <a:ext uri="{FF2B5EF4-FFF2-40B4-BE49-F238E27FC236}">
                <a16:creationId xmlns:a16="http://schemas.microsoft.com/office/drawing/2014/main" id="{B76B7772-C03F-4566-92F7-4C6D441AA54C}"/>
              </a:ext>
            </a:extLst>
          </p:cNvPr>
          <p:cNvPicPr>
            <a:picLocks noChangeAspect="1"/>
          </p:cNvPicPr>
          <p:nvPr/>
        </p:nvPicPr>
        <p:blipFill>
          <a:blip r:embed="rId3"/>
          <a:stretch>
            <a:fillRect/>
          </a:stretch>
        </p:blipFill>
        <p:spPr>
          <a:xfrm>
            <a:off x="7918175" y="3084883"/>
            <a:ext cx="3081790" cy="2236060"/>
          </a:xfrm>
          <a:prstGeom prst="rect">
            <a:avLst/>
          </a:prstGeom>
        </p:spPr>
      </p:pic>
    </p:spTree>
    <p:extLst>
      <p:ext uri="{BB962C8B-B14F-4D97-AF65-F5344CB8AC3E}">
        <p14:creationId xmlns:p14="http://schemas.microsoft.com/office/powerpoint/2010/main" val="342999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78FC-601F-47EC-913D-D99BE8D94AAD}"/>
              </a:ext>
            </a:extLst>
          </p:cNvPr>
          <p:cNvSpPr>
            <a:spLocks noGrp="1"/>
          </p:cNvSpPr>
          <p:nvPr>
            <p:ph type="title"/>
          </p:nvPr>
        </p:nvSpPr>
        <p:spPr/>
        <p:txBody>
          <a:bodyPr/>
          <a:lstStyle/>
          <a:p>
            <a:r>
              <a:rPr lang="en-US" dirty="0"/>
              <a:t>Campaign Strategy</a:t>
            </a:r>
          </a:p>
        </p:txBody>
      </p:sp>
      <p:sp>
        <p:nvSpPr>
          <p:cNvPr id="3" name="Content Placeholder 2">
            <a:extLst>
              <a:ext uri="{FF2B5EF4-FFF2-40B4-BE49-F238E27FC236}">
                <a16:creationId xmlns:a16="http://schemas.microsoft.com/office/drawing/2014/main" id="{33FD7112-EBBC-4DDD-8D8F-D27484F62D97}"/>
              </a:ext>
            </a:extLst>
          </p:cNvPr>
          <p:cNvSpPr>
            <a:spLocks noGrp="1"/>
          </p:cNvSpPr>
          <p:nvPr>
            <p:ph idx="1"/>
          </p:nvPr>
        </p:nvSpPr>
        <p:spPr>
          <a:xfrm>
            <a:off x="838200" y="1489435"/>
            <a:ext cx="10515600" cy="4687528"/>
          </a:xfrm>
        </p:spPr>
        <p:txBody>
          <a:bodyPr>
            <a:normAutofit lnSpcReduction="10000"/>
          </a:bodyPr>
          <a:lstStyle/>
          <a:p>
            <a:r>
              <a:rPr lang="en-US" sz="1600" dirty="0"/>
              <a:t>To achieve our campaign goals, we will leverage a mix of online and offline channels, targeting specific audience demographics and interests, allowing for a multi-touchpoint strategy.</a:t>
            </a:r>
          </a:p>
          <a:p>
            <a:pPr marL="285750" lvl="0" indent="-285750">
              <a:buFont typeface="Arial" panose="020B0604020202020204" pitchFamily="34" charset="0"/>
              <a:buChar char="•"/>
            </a:pPr>
            <a:r>
              <a:rPr lang="en-US" sz="1600" b="1" dirty="0"/>
              <a:t>Paid Social (Facebook, Instagram, YouTube, Twitter, Snapchat, LinkedIn):</a:t>
            </a:r>
            <a:r>
              <a:rPr lang="en-US" sz="1600" dirty="0"/>
              <a:t> High reach to increase position understanding among the identified target audiences. Different platforms will be used to target specific targets, e.g., Snapchat for high school students.</a:t>
            </a:r>
          </a:p>
          <a:p>
            <a:pPr marL="285750" lvl="0" indent="-285750">
              <a:buFont typeface="Arial" panose="020B0604020202020204" pitchFamily="34" charset="0"/>
              <a:buChar char="•"/>
            </a:pPr>
            <a:r>
              <a:rPr lang="en-US" sz="1600" b="1" dirty="0"/>
              <a:t>Digital Display Advertising</a:t>
            </a:r>
            <a:r>
              <a:rPr lang="en-US" sz="1600" dirty="0"/>
              <a:t>: High reach, high frequency to build top-of-mind brand position and understanding among the target groups.</a:t>
            </a:r>
          </a:p>
          <a:p>
            <a:pPr marL="285750" lvl="0" indent="-285750">
              <a:buFont typeface="Arial" panose="020B0604020202020204" pitchFamily="34" charset="0"/>
              <a:buChar char="•"/>
            </a:pPr>
            <a:r>
              <a:rPr lang="en-US" sz="1600" b="1" dirty="0"/>
              <a:t>Paid Search (Google):</a:t>
            </a:r>
            <a:r>
              <a:rPr lang="en-US" sz="1600" dirty="0"/>
              <a:t> Strong channel for hyper-targeting prospects in specific geographies who are actively searching for majors/minors or other programs.</a:t>
            </a:r>
          </a:p>
          <a:p>
            <a:pPr marL="285750" lvl="0" indent="-285750">
              <a:buFont typeface="Arial" panose="020B0604020202020204" pitchFamily="34" charset="0"/>
              <a:buChar char="•"/>
            </a:pPr>
            <a:r>
              <a:rPr lang="en-US" sz="1600" b="1" dirty="0"/>
              <a:t>Out-of-Home (Syracuse Airport Advertising):</a:t>
            </a:r>
            <a:r>
              <a:rPr lang="en-US" sz="1600" dirty="0"/>
              <a:t> High traffic channel for reaching mass audiences and building exposure to the SU brand and message, especially in the local SYR Airport.</a:t>
            </a:r>
          </a:p>
          <a:p>
            <a:pPr marL="285750" lvl="0" indent="-285750">
              <a:buFont typeface="Arial" panose="020B0604020202020204" pitchFamily="34" charset="0"/>
              <a:buChar char="•"/>
            </a:pPr>
            <a:r>
              <a:rPr lang="en-US" sz="1600" b="1" dirty="0"/>
              <a:t>Print:</a:t>
            </a:r>
            <a:r>
              <a:rPr lang="en-US" sz="1600" dirty="0"/>
              <a:t> To reach and build awareness for the alumni/donor target group across specific geographies and utilizing MNI’s Business Network package.</a:t>
            </a:r>
          </a:p>
          <a:p>
            <a:pPr marL="285750" lvl="0" indent="-285750">
              <a:buFont typeface="Arial" panose="020B0604020202020204" pitchFamily="34" charset="0"/>
              <a:buChar char="•"/>
            </a:pPr>
            <a:r>
              <a:rPr lang="en-US" sz="1600" b="1" dirty="0"/>
              <a:t>Video:</a:t>
            </a:r>
            <a:r>
              <a:rPr lang="en-US" sz="1600" dirty="0"/>
              <a:t> Our video strategy would lean heavily on :06 bumpers and :15 pre-roll ads on YouTube targeting students and parents and be complemented by a small :30 digital TV buy to target parents and broader audiences.</a:t>
            </a:r>
          </a:p>
          <a:p>
            <a:pPr marL="285750" lvl="0" indent="-285750">
              <a:buFont typeface="Arial" panose="020B0604020202020204" pitchFamily="34" charset="0"/>
              <a:buChar char="•"/>
            </a:pPr>
            <a:r>
              <a:rPr lang="en-US" sz="1600" b="1" dirty="0"/>
              <a:t>CTV/OTT: </a:t>
            </a:r>
            <a:r>
              <a:rPr lang="en-US" sz="1600" dirty="0"/>
              <a:t>Similar to traditional expensive television buys in terms of coverage, CTV/OTT is a more cost-effective way to reach targeted audiences for high impressions.</a:t>
            </a:r>
          </a:p>
          <a:p>
            <a:endParaRPr lang="en-US" sz="1600" dirty="0"/>
          </a:p>
        </p:txBody>
      </p:sp>
    </p:spTree>
    <p:extLst>
      <p:ext uri="{BB962C8B-B14F-4D97-AF65-F5344CB8AC3E}">
        <p14:creationId xmlns:p14="http://schemas.microsoft.com/office/powerpoint/2010/main" val="375764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68C60-E101-420B-A9E5-0E069352F727}"/>
              </a:ext>
            </a:extLst>
          </p:cNvPr>
          <p:cNvPicPr>
            <a:picLocks noChangeAspect="1"/>
          </p:cNvPicPr>
          <p:nvPr/>
        </p:nvPicPr>
        <p:blipFill>
          <a:blip r:embed="rId2"/>
          <a:stretch>
            <a:fillRect/>
          </a:stretch>
        </p:blipFill>
        <p:spPr>
          <a:xfrm rot="1433227">
            <a:off x="6236519" y="1781668"/>
            <a:ext cx="5034613" cy="3470322"/>
          </a:xfrm>
          <a:prstGeom prst="rect">
            <a:avLst/>
          </a:prstGeom>
        </p:spPr>
      </p:pic>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Print Ads (Fortune, The Week, Entrepreneur, Bloomberg Business Week) </a:t>
            </a:r>
          </a:p>
        </p:txBody>
      </p:sp>
      <p:pic>
        <p:nvPicPr>
          <p:cNvPr id="6" name="Picture 5">
            <a:extLst>
              <a:ext uri="{FF2B5EF4-FFF2-40B4-BE49-F238E27FC236}">
                <a16:creationId xmlns:a16="http://schemas.microsoft.com/office/drawing/2014/main" id="{C13C40F5-7D5B-4406-A2F3-8B11269A97B3}"/>
              </a:ext>
            </a:extLst>
          </p:cNvPr>
          <p:cNvPicPr>
            <a:picLocks noChangeAspect="1"/>
          </p:cNvPicPr>
          <p:nvPr/>
        </p:nvPicPr>
        <p:blipFill>
          <a:blip r:embed="rId3"/>
          <a:stretch>
            <a:fillRect/>
          </a:stretch>
        </p:blipFill>
        <p:spPr>
          <a:xfrm>
            <a:off x="1511431" y="1404594"/>
            <a:ext cx="3813312" cy="4756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69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Student Profile Stories on Syracuse.edu/About</a:t>
            </a:r>
          </a:p>
        </p:txBody>
      </p:sp>
      <p:pic>
        <p:nvPicPr>
          <p:cNvPr id="11" name="Picture 10">
            <a:hlinkClick r:id="rId2"/>
            <a:extLst>
              <a:ext uri="{FF2B5EF4-FFF2-40B4-BE49-F238E27FC236}">
                <a16:creationId xmlns:a16="http://schemas.microsoft.com/office/drawing/2014/main" id="{FE176BD8-74AD-4929-B44E-EC15FDA15CEF}"/>
              </a:ext>
            </a:extLst>
          </p:cNvPr>
          <p:cNvPicPr>
            <a:picLocks noChangeAspect="1"/>
          </p:cNvPicPr>
          <p:nvPr/>
        </p:nvPicPr>
        <p:blipFill rotWithShape="1">
          <a:blip r:embed="rId3"/>
          <a:srcRect t="11727" b="9429"/>
          <a:stretch/>
        </p:blipFill>
        <p:spPr>
          <a:xfrm>
            <a:off x="5462360" y="3704972"/>
            <a:ext cx="4329339" cy="2450793"/>
          </a:xfrm>
          <a:prstGeom prst="rect">
            <a:avLst/>
          </a:prstGeom>
        </p:spPr>
      </p:pic>
      <p:pic>
        <p:nvPicPr>
          <p:cNvPr id="12" name="Picture 11">
            <a:hlinkClick r:id="rId4"/>
            <a:extLst>
              <a:ext uri="{FF2B5EF4-FFF2-40B4-BE49-F238E27FC236}">
                <a16:creationId xmlns:a16="http://schemas.microsoft.com/office/drawing/2014/main" id="{34CCBA82-D664-4FF0-9F18-5A3F0BD13FF4}"/>
              </a:ext>
            </a:extLst>
          </p:cNvPr>
          <p:cNvPicPr>
            <a:picLocks noChangeAspect="1"/>
          </p:cNvPicPr>
          <p:nvPr/>
        </p:nvPicPr>
        <p:blipFill rotWithShape="1">
          <a:blip r:embed="rId5"/>
          <a:srcRect l="1497" t="8860" r="2874" b="8165"/>
          <a:stretch/>
        </p:blipFill>
        <p:spPr>
          <a:xfrm>
            <a:off x="988643" y="1285138"/>
            <a:ext cx="4156014" cy="2381984"/>
          </a:xfrm>
          <a:prstGeom prst="rect">
            <a:avLst/>
          </a:prstGeom>
          <a:ln>
            <a:noFill/>
          </a:ln>
          <a:effectLst/>
        </p:spPr>
      </p:pic>
      <p:pic>
        <p:nvPicPr>
          <p:cNvPr id="13" name="Picture 12">
            <a:hlinkClick r:id="rId6"/>
            <a:extLst>
              <a:ext uri="{FF2B5EF4-FFF2-40B4-BE49-F238E27FC236}">
                <a16:creationId xmlns:a16="http://schemas.microsoft.com/office/drawing/2014/main" id="{BDF01D0A-DB5F-4CA5-9BB7-E260993EB322}"/>
              </a:ext>
            </a:extLst>
          </p:cNvPr>
          <p:cNvPicPr>
            <a:picLocks noChangeAspect="1"/>
          </p:cNvPicPr>
          <p:nvPr/>
        </p:nvPicPr>
        <p:blipFill rotWithShape="1">
          <a:blip r:embed="rId7"/>
          <a:srcRect l="1312" t="10700" r="921" b="1836"/>
          <a:stretch/>
        </p:blipFill>
        <p:spPr>
          <a:xfrm>
            <a:off x="5462360" y="1279012"/>
            <a:ext cx="4156014" cy="2388109"/>
          </a:xfrm>
          <a:prstGeom prst="rect">
            <a:avLst/>
          </a:prstGeom>
        </p:spPr>
      </p:pic>
      <p:pic>
        <p:nvPicPr>
          <p:cNvPr id="14" name="Picture 13">
            <a:hlinkClick r:id="rId8"/>
            <a:extLst>
              <a:ext uri="{FF2B5EF4-FFF2-40B4-BE49-F238E27FC236}">
                <a16:creationId xmlns:a16="http://schemas.microsoft.com/office/drawing/2014/main" id="{3A48528D-439E-41CD-934D-5D0C99B00B39}"/>
              </a:ext>
            </a:extLst>
          </p:cNvPr>
          <p:cNvPicPr>
            <a:picLocks noChangeAspect="1"/>
          </p:cNvPicPr>
          <p:nvPr/>
        </p:nvPicPr>
        <p:blipFill rotWithShape="1">
          <a:blip r:embed="rId9"/>
          <a:srcRect l="1783" t="7238" r="3077" b="2821"/>
          <a:stretch/>
        </p:blipFill>
        <p:spPr>
          <a:xfrm>
            <a:off x="999325" y="3724274"/>
            <a:ext cx="4145332" cy="2372181"/>
          </a:xfrm>
          <a:prstGeom prst="rect">
            <a:avLst/>
          </a:prstGeom>
        </p:spPr>
      </p:pic>
      <p:sp>
        <p:nvSpPr>
          <p:cNvPr id="3" name="TextBox 2">
            <a:extLst>
              <a:ext uri="{FF2B5EF4-FFF2-40B4-BE49-F238E27FC236}">
                <a16:creationId xmlns:a16="http://schemas.microsoft.com/office/drawing/2014/main" id="{662156D7-F2E4-4080-BC76-D0D450CD3100}"/>
              </a:ext>
            </a:extLst>
          </p:cNvPr>
          <p:cNvSpPr txBox="1"/>
          <p:nvPr/>
        </p:nvSpPr>
        <p:spPr>
          <a:xfrm>
            <a:off x="440117" y="2242233"/>
            <a:ext cx="1097051" cy="461665"/>
          </a:xfrm>
          <a:prstGeom prst="rect">
            <a:avLst/>
          </a:prstGeom>
          <a:noFill/>
        </p:spPr>
        <p:txBody>
          <a:bodyPr wrap="square" rtlCol="0">
            <a:spAutoFit/>
          </a:bodyPr>
          <a:lstStyle/>
          <a:p>
            <a:r>
              <a:rPr lang="en-US" sz="2400" dirty="0">
                <a:solidFill>
                  <a:schemeClr val="tx2"/>
                </a:solidFill>
                <a:latin typeface="Sherman Sans Book" pitchFamily="2" charset="77"/>
                <a:ea typeface="Sherman Sans Book" pitchFamily="2" charset="77"/>
                <a:hlinkClick r:id="rId4"/>
              </a:rPr>
              <a:t>LINK</a:t>
            </a:r>
            <a:endParaRPr lang="en-US" sz="2400" dirty="0">
              <a:solidFill>
                <a:schemeClr val="tx2"/>
              </a:solidFill>
              <a:latin typeface="Sherman Sans Book" pitchFamily="2" charset="77"/>
              <a:ea typeface="Sherman Sans Book" pitchFamily="2" charset="77"/>
            </a:endParaRPr>
          </a:p>
        </p:txBody>
      </p:sp>
      <p:sp>
        <p:nvSpPr>
          <p:cNvPr id="8" name="TextBox 7">
            <a:extLst>
              <a:ext uri="{FF2B5EF4-FFF2-40B4-BE49-F238E27FC236}">
                <a16:creationId xmlns:a16="http://schemas.microsoft.com/office/drawing/2014/main" id="{9CCD8806-6741-4190-BA3F-D37B08C5BA5D}"/>
              </a:ext>
            </a:extLst>
          </p:cNvPr>
          <p:cNvSpPr txBox="1"/>
          <p:nvPr/>
        </p:nvSpPr>
        <p:spPr>
          <a:xfrm>
            <a:off x="9641096" y="4512613"/>
            <a:ext cx="1097051" cy="461665"/>
          </a:xfrm>
          <a:prstGeom prst="rect">
            <a:avLst/>
          </a:prstGeom>
          <a:noFill/>
        </p:spPr>
        <p:txBody>
          <a:bodyPr wrap="square" rtlCol="0">
            <a:spAutoFit/>
          </a:bodyPr>
          <a:lstStyle/>
          <a:p>
            <a:r>
              <a:rPr lang="en-US" sz="2400" dirty="0">
                <a:solidFill>
                  <a:schemeClr val="tx2"/>
                </a:solidFill>
                <a:latin typeface="Sherman Sans Book" pitchFamily="2" charset="77"/>
                <a:ea typeface="Sherman Sans Book" pitchFamily="2" charset="77"/>
                <a:hlinkClick r:id="rId2"/>
              </a:rPr>
              <a:t>LINK</a:t>
            </a:r>
            <a:endParaRPr lang="en-US" sz="2400" dirty="0">
              <a:solidFill>
                <a:schemeClr val="tx2"/>
              </a:solidFill>
              <a:latin typeface="Sherman Sans Book" pitchFamily="2" charset="77"/>
              <a:ea typeface="Sherman Sans Book" pitchFamily="2" charset="77"/>
            </a:endParaRPr>
          </a:p>
        </p:txBody>
      </p:sp>
      <p:sp>
        <p:nvSpPr>
          <p:cNvPr id="9" name="TextBox 8">
            <a:extLst>
              <a:ext uri="{FF2B5EF4-FFF2-40B4-BE49-F238E27FC236}">
                <a16:creationId xmlns:a16="http://schemas.microsoft.com/office/drawing/2014/main" id="{401F99AA-9A79-474C-96EF-2BCA350FF1D1}"/>
              </a:ext>
            </a:extLst>
          </p:cNvPr>
          <p:cNvSpPr txBox="1"/>
          <p:nvPr/>
        </p:nvSpPr>
        <p:spPr>
          <a:xfrm>
            <a:off x="459170" y="4675280"/>
            <a:ext cx="1097051" cy="461665"/>
          </a:xfrm>
          <a:prstGeom prst="rect">
            <a:avLst/>
          </a:prstGeom>
          <a:noFill/>
        </p:spPr>
        <p:txBody>
          <a:bodyPr wrap="square" rtlCol="0">
            <a:spAutoFit/>
          </a:bodyPr>
          <a:lstStyle/>
          <a:p>
            <a:r>
              <a:rPr lang="en-US" sz="2400" dirty="0">
                <a:solidFill>
                  <a:schemeClr val="tx2"/>
                </a:solidFill>
                <a:latin typeface="Sherman Sans Book" pitchFamily="2" charset="77"/>
                <a:ea typeface="Sherman Sans Book" pitchFamily="2" charset="77"/>
                <a:hlinkClick r:id="rId8"/>
              </a:rPr>
              <a:t>LINK</a:t>
            </a:r>
            <a:endParaRPr lang="en-US" sz="2400" dirty="0">
              <a:solidFill>
                <a:schemeClr val="tx2"/>
              </a:solidFill>
              <a:latin typeface="Sherman Sans Book" pitchFamily="2" charset="77"/>
              <a:ea typeface="Sherman Sans Book" pitchFamily="2" charset="77"/>
            </a:endParaRPr>
          </a:p>
        </p:txBody>
      </p:sp>
      <p:sp>
        <p:nvSpPr>
          <p:cNvPr id="10" name="TextBox 9">
            <a:extLst>
              <a:ext uri="{FF2B5EF4-FFF2-40B4-BE49-F238E27FC236}">
                <a16:creationId xmlns:a16="http://schemas.microsoft.com/office/drawing/2014/main" id="{2CD14854-A12B-4328-9555-4641486FD507}"/>
              </a:ext>
            </a:extLst>
          </p:cNvPr>
          <p:cNvSpPr txBox="1"/>
          <p:nvPr/>
        </p:nvSpPr>
        <p:spPr>
          <a:xfrm>
            <a:off x="9618374" y="2114554"/>
            <a:ext cx="1097051" cy="461665"/>
          </a:xfrm>
          <a:prstGeom prst="rect">
            <a:avLst/>
          </a:prstGeom>
          <a:noFill/>
        </p:spPr>
        <p:txBody>
          <a:bodyPr wrap="square" rtlCol="0">
            <a:spAutoFit/>
          </a:bodyPr>
          <a:lstStyle/>
          <a:p>
            <a:r>
              <a:rPr lang="en-US" sz="2400" dirty="0">
                <a:solidFill>
                  <a:schemeClr val="tx2"/>
                </a:solidFill>
                <a:latin typeface="Sherman Sans Book" pitchFamily="2" charset="77"/>
                <a:ea typeface="Sherman Sans Book" pitchFamily="2" charset="77"/>
                <a:hlinkClick r:id="rId6"/>
              </a:rPr>
              <a:t>LINK</a:t>
            </a:r>
            <a:endParaRPr lang="en-US" sz="2400" dirty="0">
              <a:solidFill>
                <a:schemeClr val="tx2"/>
              </a:solidFill>
              <a:latin typeface="Sherman Sans Book" pitchFamily="2" charset="77"/>
              <a:ea typeface="Sherman Sans Book" pitchFamily="2" charset="77"/>
            </a:endParaRPr>
          </a:p>
        </p:txBody>
      </p:sp>
    </p:spTree>
    <p:extLst>
      <p:ext uri="{BB962C8B-B14F-4D97-AF65-F5344CB8AC3E}">
        <p14:creationId xmlns:p14="http://schemas.microsoft.com/office/powerpoint/2010/main" val="264434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Print Ads (Delta Sky Magazine) </a:t>
            </a:r>
          </a:p>
        </p:txBody>
      </p:sp>
      <p:pic>
        <p:nvPicPr>
          <p:cNvPr id="3" name="Picture 2">
            <a:extLst>
              <a:ext uri="{FF2B5EF4-FFF2-40B4-BE49-F238E27FC236}">
                <a16:creationId xmlns:a16="http://schemas.microsoft.com/office/drawing/2014/main" id="{ABEDB041-8AE5-46A6-ACAF-9B24D96837A9}"/>
              </a:ext>
            </a:extLst>
          </p:cNvPr>
          <p:cNvPicPr>
            <a:picLocks noChangeAspect="1"/>
          </p:cNvPicPr>
          <p:nvPr/>
        </p:nvPicPr>
        <p:blipFill>
          <a:blip r:embed="rId2"/>
          <a:stretch>
            <a:fillRect/>
          </a:stretch>
        </p:blipFill>
        <p:spPr>
          <a:xfrm>
            <a:off x="1662260" y="1488010"/>
            <a:ext cx="3286584" cy="4191585"/>
          </a:xfrm>
          <a:prstGeom prst="rect">
            <a:avLst/>
          </a:prstGeom>
        </p:spPr>
      </p:pic>
      <p:pic>
        <p:nvPicPr>
          <p:cNvPr id="5" name="Picture 4">
            <a:extLst>
              <a:ext uri="{FF2B5EF4-FFF2-40B4-BE49-F238E27FC236}">
                <a16:creationId xmlns:a16="http://schemas.microsoft.com/office/drawing/2014/main" id="{A898F41F-7BD3-4814-BC19-0192F0B06E74}"/>
              </a:ext>
            </a:extLst>
          </p:cNvPr>
          <p:cNvPicPr>
            <a:picLocks noChangeAspect="1"/>
          </p:cNvPicPr>
          <p:nvPr/>
        </p:nvPicPr>
        <p:blipFill>
          <a:blip r:embed="rId3"/>
          <a:stretch>
            <a:fillRect/>
          </a:stretch>
        </p:blipFill>
        <p:spPr>
          <a:xfrm>
            <a:off x="6849533" y="1418422"/>
            <a:ext cx="3667637" cy="4429743"/>
          </a:xfrm>
          <a:prstGeom prst="rect">
            <a:avLst/>
          </a:prstGeom>
        </p:spPr>
      </p:pic>
    </p:spTree>
    <p:extLst>
      <p:ext uri="{BB962C8B-B14F-4D97-AF65-F5344CB8AC3E}">
        <p14:creationId xmlns:p14="http://schemas.microsoft.com/office/powerpoint/2010/main" val="298277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261428"/>
            <a:ext cx="9691540" cy="1325563"/>
          </a:xfrm>
        </p:spPr>
        <p:txBody>
          <a:bodyPr>
            <a:noAutofit/>
          </a:bodyPr>
          <a:lstStyle/>
          <a:p>
            <a:r>
              <a:rPr lang="en-US" dirty="0"/>
              <a:t>Facebook</a:t>
            </a:r>
          </a:p>
        </p:txBody>
      </p:sp>
      <p:pic>
        <p:nvPicPr>
          <p:cNvPr id="3" name="Picture 2">
            <a:extLst>
              <a:ext uri="{FF2B5EF4-FFF2-40B4-BE49-F238E27FC236}">
                <a16:creationId xmlns:a16="http://schemas.microsoft.com/office/drawing/2014/main" id="{ED9B14F0-8C71-4EA5-9902-002E98F2C351}"/>
              </a:ext>
            </a:extLst>
          </p:cNvPr>
          <p:cNvPicPr>
            <a:picLocks noChangeAspect="1"/>
          </p:cNvPicPr>
          <p:nvPr/>
        </p:nvPicPr>
        <p:blipFill>
          <a:blip r:embed="rId2"/>
          <a:stretch>
            <a:fillRect/>
          </a:stretch>
        </p:blipFill>
        <p:spPr>
          <a:xfrm>
            <a:off x="838200" y="1323041"/>
            <a:ext cx="3168192" cy="360627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C27D3AC-527E-4431-B4BC-AF7F119CE103}"/>
              </a:ext>
            </a:extLst>
          </p:cNvPr>
          <p:cNvPicPr>
            <a:picLocks noChangeAspect="1"/>
          </p:cNvPicPr>
          <p:nvPr/>
        </p:nvPicPr>
        <p:blipFill>
          <a:blip r:embed="rId3"/>
          <a:stretch>
            <a:fillRect/>
          </a:stretch>
        </p:blipFill>
        <p:spPr>
          <a:xfrm>
            <a:off x="4534781" y="1404594"/>
            <a:ext cx="2961707" cy="35247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877504F-9996-422C-A9B6-4D74E49C82B4}"/>
              </a:ext>
            </a:extLst>
          </p:cNvPr>
          <p:cNvPicPr>
            <a:picLocks noChangeAspect="1"/>
          </p:cNvPicPr>
          <p:nvPr/>
        </p:nvPicPr>
        <p:blipFill>
          <a:blip r:embed="rId4"/>
          <a:stretch>
            <a:fillRect/>
          </a:stretch>
        </p:blipFill>
        <p:spPr>
          <a:xfrm>
            <a:off x="8024877" y="1404594"/>
            <a:ext cx="2866323" cy="3524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096010"/>
      </p:ext>
    </p:extLst>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13572</TotalTime>
  <Words>954</Words>
  <Application>Microsoft Office PowerPoint</Application>
  <PresentationFormat>Widescreen</PresentationFormat>
  <Paragraphs>63</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Sherman Sans</vt:lpstr>
      <vt:lpstr>Sherman Sans Book</vt:lpstr>
      <vt:lpstr>Sherman Serif Book</vt:lpstr>
      <vt:lpstr>Symbol</vt:lpstr>
      <vt:lpstr>System Font Regular</vt:lpstr>
      <vt:lpstr>Verdana</vt:lpstr>
      <vt:lpstr>Wingdings</vt:lpstr>
      <vt:lpstr>Office Theme</vt:lpstr>
      <vt:lpstr>Syracuse University Brand Image Campaign</vt:lpstr>
      <vt:lpstr>Overview</vt:lpstr>
      <vt:lpstr>Brand Campaign Goals</vt:lpstr>
      <vt:lpstr>Visual Identity</vt:lpstr>
      <vt:lpstr>Campaign Strategy</vt:lpstr>
      <vt:lpstr>Print Ads (Fortune, The Week, Entrepreneur, Bloomberg Business Week) </vt:lpstr>
      <vt:lpstr>Student Profile Stories on Syracuse.edu/About</vt:lpstr>
      <vt:lpstr>Print Ads (Delta Sky Magazine) </vt:lpstr>
      <vt:lpstr>Facebook</vt:lpstr>
      <vt:lpstr>Instagram</vt:lpstr>
      <vt:lpstr>LinkedIn</vt:lpstr>
      <vt:lpstr>Snapchat</vt:lpstr>
      <vt:lpstr>Programmatic Display Banner Ads</vt:lpstr>
      <vt:lpstr>Wall Street Journal Paid Ads</vt:lpstr>
      <vt:lpstr>Airport (Syracuse Hancock International Airport)</vt:lpstr>
      <vt:lpstr>CTV/OTT &amp; YouTube (:30 and :15 sec)</vt:lpstr>
      <vt:lpstr>YouTube Pre-Roll (:6 sec)</vt:lpstr>
      <vt:lpstr>U.S. News and World Report Rankings Issue Digital</vt:lpstr>
      <vt:lpstr>OOH Billboard</vt:lpstr>
      <vt:lpstr>Campaign Summary Results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Christopher Aguirre</cp:lastModifiedBy>
  <cp:revision>208</cp:revision>
  <cp:lastPrinted>2020-02-06T18:13:58Z</cp:lastPrinted>
  <dcterms:created xsi:type="dcterms:W3CDTF">2019-07-05T14:23:44Z</dcterms:created>
  <dcterms:modified xsi:type="dcterms:W3CDTF">2020-04-30T12:57:08Z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5298335</vt:lpwstr>
  </property>
  <property fmtid="{D5CDD505-2E9C-101B-9397-08002B2CF9AE}" pid="3" name="NXPowerLiteSettings">
    <vt:lpwstr>C700052003A000</vt:lpwstr>
  </property>
  <property fmtid="{D5CDD505-2E9C-101B-9397-08002B2CF9AE}" pid="4" name="NXPowerLiteVersion">
    <vt:lpwstr>D8.0.4</vt:lpwstr>
  </property>
</Properties>
</file>