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58" r:id="rId2"/>
    <p:sldMasterId id="2147483659" r:id="rId3"/>
    <p:sldMasterId id="2147483660" r:id="rId4"/>
    <p:sldMasterId id="2147483661" r:id="rId5"/>
    <p:sldMasterId id="2147483662" r:id="rId6"/>
    <p:sldMasterId id="2147483663" r:id="rId7"/>
    <p:sldMasterId id="2147483664" r:id="rId8"/>
    <p:sldMasterId id="2147483665" r:id="rId9"/>
  </p:sldMasterIdLst>
  <p:notesMasterIdLst>
    <p:notesMasterId r:id="rId24"/>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4A2B18-EB16-4190-8798-A8F71C3DE207}">
  <a:tblStyle styleId="{884A2B18-EB16-4190-8798-A8F71C3DE20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B5FD72A-266C-448C-BA1D-D02BE3318D4E}"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8" name="Google Shape;11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5" name="Google Shape;125;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 name="Google Shape;131;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3" name="Google Shape;8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0" name="Google Shape;9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5218544" y="2849709"/>
            <a:ext cx="6901873"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8"/>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
        <p:cNvGrpSpPr/>
        <p:nvPr/>
      </p:nvGrpSpPr>
      <p:grpSpPr>
        <a:xfrm>
          <a:off x="0" y="0"/>
          <a:ext cx="0" cy="0"/>
          <a:chOff x="0" y="0"/>
          <a:chExt cx="0" cy="0"/>
        </a:xfrm>
      </p:grpSpPr>
      <p:sp>
        <p:nvSpPr>
          <p:cNvPr id="39" name="Google Shape;39;p14"/>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2"/>
        <p:cNvGrpSpPr/>
        <p:nvPr/>
      </p:nvGrpSpPr>
      <p:grpSpPr>
        <a:xfrm>
          <a:off x="0" y="0"/>
          <a:ext cx="0" cy="0"/>
          <a:chOff x="0" y="0"/>
          <a:chExt cx="0" cy="0"/>
        </a:xfrm>
      </p:grpSpPr>
      <p:sp>
        <p:nvSpPr>
          <p:cNvPr id="43" name="Google Shape;43;p16"/>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sp>
        <p:nvSpPr>
          <p:cNvPr id="47" name="Google Shape;47;p18"/>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
        <p:cNvGrpSpPr/>
        <p:nvPr/>
      </p:nvGrpSpPr>
      <p:grpSpPr>
        <a:xfrm>
          <a:off x="0" y="0"/>
          <a:ext cx="0" cy="0"/>
          <a:chOff x="0" y="0"/>
          <a:chExt cx="0" cy="0"/>
        </a:xfrm>
      </p:grpSpPr>
      <p:sp>
        <p:nvSpPr>
          <p:cNvPr id="17" name="Google Shape;17;p5"/>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
        <p:cNvGrpSpPr/>
        <p:nvPr/>
      </p:nvGrpSpPr>
      <p:grpSpPr>
        <a:xfrm>
          <a:off x="0" y="0"/>
          <a:ext cx="0" cy="0"/>
          <a:chOff x="0" y="0"/>
          <a:chExt cx="0" cy="0"/>
        </a:xfrm>
      </p:grpSpPr>
      <p:sp>
        <p:nvSpPr>
          <p:cNvPr id="21" name="Google Shape;21;p7"/>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
        <p:cNvGrpSpPr/>
        <p:nvPr/>
      </p:nvGrpSpPr>
      <p:grpSpPr>
        <a:xfrm>
          <a:off x="0" y="0"/>
          <a:ext cx="0" cy="0"/>
          <a:chOff x="0" y="0"/>
          <a:chExt cx="0" cy="0"/>
        </a:xfrm>
      </p:grpSpPr>
      <p:sp>
        <p:nvSpPr>
          <p:cNvPr id="31" name="Google Shape;3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
        <p:cNvGrpSpPr/>
        <p:nvPr/>
      </p:nvGrpSpPr>
      <p:grpSpPr>
        <a:xfrm>
          <a:off x="0" y="0"/>
          <a:ext cx="0" cy="0"/>
          <a:chOff x="0" y="0"/>
          <a:chExt cx="0" cy="0"/>
        </a:xfrm>
      </p:grpSpPr>
      <p:sp>
        <p:nvSpPr>
          <p:cNvPr id="37" name="Google Shape;37;p13"/>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
        <p:cNvGrpSpPr/>
        <p:nvPr/>
      </p:nvGrpSpPr>
      <p:grpSpPr>
        <a:xfrm>
          <a:off x="0" y="0"/>
          <a:ext cx="0" cy="0"/>
          <a:chOff x="0" y="0"/>
          <a:chExt cx="0" cy="0"/>
        </a:xfrm>
      </p:grpSpPr>
      <p:sp>
        <p:nvSpPr>
          <p:cNvPr id="41" name="Google Shape;41;p15"/>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
        <p:cNvGrpSpPr/>
        <p:nvPr/>
      </p:nvGrpSpPr>
      <p:grpSpPr>
        <a:xfrm>
          <a:off x="0" y="0"/>
          <a:ext cx="0" cy="0"/>
          <a:chOff x="0" y="0"/>
          <a:chExt cx="0" cy="0"/>
        </a:xfrm>
      </p:grpSpPr>
      <p:sp>
        <p:nvSpPr>
          <p:cNvPr id="45" name="Google Shape;45;p17"/>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5221116" y="1728276"/>
            <a:ext cx="6901873"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lt1"/>
                </a:solidFill>
              </a:rPr>
              <a:t>- 2020 -</a:t>
            </a:r>
            <a:r>
              <a:rPr lang="en-US" sz="4800" b="1">
                <a:solidFill>
                  <a:schemeClr val="lt1"/>
                </a:solidFill>
              </a:rPr>
              <a:t/>
            </a:r>
            <a:br>
              <a:rPr lang="en-US" sz="4800" b="1">
                <a:solidFill>
                  <a:schemeClr val="lt1"/>
                </a:solidFill>
              </a:rPr>
            </a:br>
            <a:r>
              <a:rPr lang="en-US" sz="4800" b="1">
                <a:solidFill>
                  <a:schemeClr val="lt1"/>
                </a:solidFill>
              </a:rPr>
              <a:t>Sponsorship &amp; Exhibitor</a:t>
            </a:r>
            <a:br>
              <a:rPr lang="en-US" sz="4800" b="1">
                <a:solidFill>
                  <a:schemeClr val="lt1"/>
                </a:solidFill>
              </a:rPr>
            </a:br>
            <a:r>
              <a:rPr lang="en-US" sz="4800" b="1">
                <a:solidFill>
                  <a:schemeClr val="lt1"/>
                </a:solidFill>
              </a:rPr>
              <a:t>Opportunities</a:t>
            </a:r>
            <a:endParaRPr sz="48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8"/>
          <p:cNvSpPr txBox="1">
            <a:spLocks noGrp="1"/>
          </p:cNvSpPr>
          <p:nvPr>
            <p:ph type="body" idx="1"/>
          </p:nvPr>
        </p:nvSpPr>
        <p:spPr>
          <a:xfrm>
            <a:off x="838200" y="1825625"/>
            <a:ext cx="10626306" cy="12540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Exemplify your skills and grow your client base with this sponsorship specifically created for small shops looking to increase their presence with this important market.</a:t>
            </a:r>
            <a:endParaRPr/>
          </a:p>
          <a:p>
            <a:pPr marL="0" lvl="0" indent="0" algn="l" rtl="0">
              <a:lnSpc>
                <a:spcPct val="90000"/>
              </a:lnSpc>
              <a:spcBef>
                <a:spcPts val="1000"/>
              </a:spcBef>
              <a:spcAft>
                <a:spcPts val="0"/>
              </a:spcAft>
              <a:buClr>
                <a:schemeClr val="dk1"/>
              </a:buClr>
              <a:buSzPts val="2800"/>
              <a:buNone/>
            </a:pPr>
            <a:endParaRPr>
              <a:solidFill>
                <a:schemeClr val="accent2"/>
              </a:solidFill>
            </a:endParaRPr>
          </a:p>
        </p:txBody>
      </p:sp>
      <p:sp>
        <p:nvSpPr>
          <p:cNvPr id="114" name="Google Shape;11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Calibri"/>
              <a:buNone/>
            </a:pPr>
            <a:r>
              <a:rPr lang="en-US" b="1">
                <a:solidFill>
                  <a:schemeClr val="accent2"/>
                </a:solidFill>
              </a:rPr>
              <a:t>Bronze Sponsor | $2,500 </a:t>
            </a:r>
            <a:r>
              <a:rPr lang="en-US" b="1" baseline="30000">
                <a:solidFill>
                  <a:schemeClr val="accent2"/>
                </a:solidFill>
              </a:rPr>
              <a:t>CASE Educational Partners</a:t>
            </a:r>
            <a:r>
              <a:rPr lang="en-US" b="1">
                <a:solidFill>
                  <a:schemeClr val="accent2"/>
                </a:solidFill>
              </a:rPr>
              <a:t/>
            </a:r>
            <a:br>
              <a:rPr lang="en-US" b="1">
                <a:solidFill>
                  <a:schemeClr val="accent2"/>
                </a:solidFill>
              </a:rPr>
            </a:br>
            <a:r>
              <a:rPr lang="en-US" sz="2800" b="1">
                <a:solidFill>
                  <a:schemeClr val="accent2"/>
                </a:solidFill>
              </a:rPr>
              <a:t>[ten available]	</a:t>
            </a:r>
            <a:r>
              <a:rPr lang="en-US" b="1">
                <a:solidFill>
                  <a:schemeClr val="accent2"/>
                </a:solidFill>
              </a:rPr>
              <a:t>$2,700 </a:t>
            </a:r>
            <a:r>
              <a:rPr lang="en-US" b="1" baseline="30000">
                <a:solidFill>
                  <a:schemeClr val="accent2"/>
                </a:solidFill>
              </a:rPr>
              <a:t>non-CASE Educational Partners</a:t>
            </a:r>
            <a:endParaRPr b="1">
              <a:solidFill>
                <a:schemeClr val="accent2"/>
              </a:solidFill>
            </a:endParaRPr>
          </a:p>
        </p:txBody>
      </p:sp>
      <p:graphicFrame>
        <p:nvGraphicFramePr>
          <p:cNvPr id="115" name="Google Shape;115;p28"/>
          <p:cNvGraphicFramePr/>
          <p:nvPr/>
        </p:nvGraphicFramePr>
        <p:xfrm>
          <a:off x="838200" y="3079630"/>
          <a:ext cx="10515600" cy="1788210"/>
        </p:xfrm>
        <a:graphic>
          <a:graphicData uri="http://schemas.openxmlformats.org/drawingml/2006/table">
            <a:tbl>
              <a:tblPr firstRow="1" bandRow="1">
                <a:noFill/>
                <a:tableStyleId>{884A2B18-EB16-4190-8798-A8F71C3DE207}</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50">
                <a:tc gridSpan="2">
                  <a:txBody>
                    <a:bodyPr/>
                    <a:lstStyle/>
                    <a:p>
                      <a:pPr marL="0" marR="0" lvl="0" indent="0" algn="l" rtl="0">
                        <a:spcBef>
                          <a:spcPts val="0"/>
                        </a:spcBef>
                        <a:spcAft>
                          <a:spcPts val="0"/>
                        </a:spcAft>
                        <a:buNone/>
                      </a:pPr>
                      <a:r>
                        <a:rPr lang="en-US" sz="1800"/>
                        <a:t>BRONZE SPONSOR BENEFITS</a:t>
                      </a:r>
                      <a:endParaRPr sz="1800"/>
                    </a:p>
                  </a:txBody>
                  <a:tcPr marL="91450" marR="91450" marT="45725" marB="45725">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247225">
                <a:tc>
                  <a:txBody>
                    <a:bodyPr/>
                    <a:lstStyle/>
                    <a:p>
                      <a:pPr marL="285750" marR="0" lvl="0" indent="-285750" algn="l" rtl="0">
                        <a:lnSpc>
                          <a:spcPct val="100000"/>
                        </a:lnSpc>
                        <a:spcBef>
                          <a:spcPts val="0"/>
                        </a:spcBef>
                        <a:spcAft>
                          <a:spcPts val="0"/>
                        </a:spcAft>
                        <a:buClr>
                          <a:schemeClr val="dk1"/>
                        </a:buClr>
                        <a:buSzPts val="1400"/>
                        <a:buFont typeface="Noto Sans Symbols"/>
                        <a:buChar char="✔"/>
                      </a:pPr>
                      <a:r>
                        <a:rPr lang="en-US" sz="1400"/>
                        <a:t>Standard Benefits (as listed on page 3)</a:t>
                      </a:r>
                      <a:endParaRPr sz="1400"/>
                    </a:p>
                  </a:txBody>
                  <a:tcPr marL="91450" marR="91450" marT="45725" marB="45725" anchor="ctr"/>
                </a:tc>
                <a:tc>
                  <a:txBody>
                    <a:bodyPr/>
                    <a:lstStyle/>
                    <a:p>
                      <a:pPr marL="0" marR="0" lvl="0" indent="0" algn="l" rtl="0">
                        <a:spcBef>
                          <a:spcPts val="0"/>
                        </a:spcBef>
                        <a:spcAft>
                          <a:spcPts val="0"/>
                        </a:spcAft>
                        <a:buClr>
                          <a:schemeClr val="dk1"/>
                        </a:buClr>
                        <a:buSzPts val="1400"/>
                        <a:buFont typeface="Noto Sans Symbols"/>
                        <a:buNone/>
                      </a:pPr>
                      <a:endParaRPr sz="1400"/>
                    </a:p>
                  </a:txBody>
                  <a:tcPr marL="91450" marR="91450" marT="45725" marB="45725" anchor="ctr"/>
                </a:tc>
                <a:extLst>
                  <a:ext uri="{0D108BD9-81ED-4DB2-BD59-A6C34878D82A}">
                    <a16:rowId xmlns:a16="http://schemas.microsoft.com/office/drawing/2014/main" val="10001"/>
                  </a:ext>
                </a:extLst>
              </a:tr>
              <a:tr h="370850">
                <a:tc gridSpan="2">
                  <a:txBody>
                    <a:bodyPr/>
                    <a:lstStyle/>
                    <a:p>
                      <a:pPr marL="0" marR="0" lvl="0" indent="0" algn="l" rtl="0">
                        <a:spcBef>
                          <a:spcPts val="0"/>
                        </a:spcBef>
                        <a:spcAft>
                          <a:spcPts val="0"/>
                        </a:spcAft>
                        <a:buClr>
                          <a:schemeClr val="dk1"/>
                        </a:buClr>
                        <a:buSzPts val="1400"/>
                        <a:buFont typeface="Noto Sans Symbols"/>
                        <a:buNone/>
                      </a:pPr>
                      <a:r>
                        <a:rPr lang="en-US" sz="1400" b="1"/>
                        <a:t>Choice of One (1):</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2"/>
                  </a:ext>
                </a:extLst>
              </a:tr>
              <a:tr h="370850">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Complimentary Marketplace exhibit booth</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3"/>
                  </a:ext>
                </a:extLst>
              </a:tr>
              <a:tr h="370850">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Two (2) full conference registrations (</a:t>
                      </a:r>
                      <a:r>
                        <a:rPr lang="en-US" sz="1100"/>
                        <a:t>includes meals and special events)</a:t>
                      </a:r>
                      <a:endParaRPr sz="1200"/>
                    </a:p>
                  </a:txBody>
                  <a:tcPr marL="91450" marR="91450" marT="45725" marB="45725" anchor="ct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9"/>
          <p:cNvSpPr txBox="1">
            <a:spLocks noGrp="1"/>
          </p:cNvSpPr>
          <p:nvPr>
            <p:ph type="body" idx="1"/>
          </p:nvPr>
        </p:nvSpPr>
        <p:spPr>
          <a:xfrm>
            <a:off x="829574" y="1558206"/>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We are happy to work on a case-by-case basis with companies interested in gift-in-kind sponsorship opportunities. Sponsor benefits for GIK sponsors may differ from those listed for cash sponsor.</a:t>
            </a:r>
            <a:endParaRPr/>
          </a:p>
        </p:txBody>
      </p:sp>
      <p:sp>
        <p:nvSpPr>
          <p:cNvPr id="121" name="Google Shape;12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030A0"/>
              </a:buClr>
              <a:buSzPts val="4400"/>
              <a:buFont typeface="Calibri"/>
              <a:buNone/>
            </a:pPr>
            <a:r>
              <a:rPr lang="en-US" b="1">
                <a:solidFill>
                  <a:srgbClr val="7030A0"/>
                </a:solidFill>
              </a:rPr>
              <a:t>Gift-in-Kind Sponsorship Opportunities</a:t>
            </a:r>
            <a:br>
              <a:rPr lang="en-US" b="1">
                <a:solidFill>
                  <a:srgbClr val="7030A0"/>
                </a:solidFill>
              </a:rPr>
            </a:br>
            <a:r>
              <a:rPr lang="en-US" sz="2800" b="1">
                <a:solidFill>
                  <a:srgbClr val="7030A0"/>
                </a:solidFill>
              </a:rPr>
              <a:t>[multiple available]</a:t>
            </a:r>
            <a:endParaRPr sz="2800" b="1">
              <a:solidFill>
                <a:srgbClr val="7030A0"/>
              </a:solidFill>
            </a:endParaRPr>
          </a:p>
        </p:txBody>
      </p:sp>
      <p:graphicFrame>
        <p:nvGraphicFramePr>
          <p:cNvPr id="122" name="Google Shape;122;p29"/>
          <p:cNvGraphicFramePr/>
          <p:nvPr>
            <p:extLst>
              <p:ext uri="{D42A27DB-BD31-4B8C-83A1-F6EECF244321}">
                <p14:modId xmlns:p14="http://schemas.microsoft.com/office/powerpoint/2010/main" val="2228209564"/>
              </p:ext>
            </p:extLst>
          </p:nvPr>
        </p:nvGraphicFramePr>
        <p:xfrm>
          <a:off x="829574" y="2883769"/>
          <a:ext cx="10515600" cy="1590090"/>
        </p:xfrm>
        <a:graphic>
          <a:graphicData uri="http://schemas.openxmlformats.org/drawingml/2006/table">
            <a:tbl>
              <a:tblPr firstRow="1" bandRow="1">
                <a:noFill/>
                <a:tableStyleId>{884A2B18-EB16-4190-8798-A8F71C3DE207}</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50">
                <a:tc gridSpan="2">
                  <a:txBody>
                    <a:bodyPr/>
                    <a:lstStyle/>
                    <a:p>
                      <a:pPr marL="0" marR="0" lvl="0" indent="0" algn="l" rtl="0">
                        <a:spcBef>
                          <a:spcPts val="0"/>
                        </a:spcBef>
                        <a:spcAft>
                          <a:spcPts val="0"/>
                        </a:spcAft>
                        <a:buNone/>
                      </a:pPr>
                      <a:r>
                        <a:rPr lang="en-US" sz="1800"/>
                        <a:t>POSSIBLE GIFT-IN-KIND SPONSOR OPPORTUNITIES</a:t>
                      </a:r>
                      <a:endParaRPr sz="1800"/>
                    </a:p>
                  </a:txBody>
                  <a:tcPr marL="91450" marR="91450" marT="45725" marB="45725">
                    <a:solidFill>
                      <a:srgbClr val="7030A0"/>
                    </a:solidFill>
                  </a:tcPr>
                </a:tc>
                <a:tc hMerge="1">
                  <a:txBody>
                    <a:bodyPr/>
                    <a:lstStyle/>
                    <a:p>
                      <a:endParaRPr lang="en-US"/>
                    </a:p>
                  </a:txBody>
                  <a:tcPr/>
                </a:tc>
                <a:extLst>
                  <a:ext uri="{0D108BD9-81ED-4DB2-BD59-A6C34878D82A}">
                    <a16:rowId xmlns:a16="http://schemas.microsoft.com/office/drawing/2014/main" val="10000"/>
                  </a:ext>
                </a:extLst>
              </a:tr>
              <a:tr h="297875">
                <a:tc>
                  <a:txBody>
                    <a:bodyPr/>
                    <a:lstStyle/>
                    <a:p>
                      <a:pPr marL="285750" marR="0" lvl="0" indent="-285750" algn="l" rtl="0">
                        <a:spcBef>
                          <a:spcPts val="0"/>
                        </a:spcBef>
                        <a:spcAft>
                          <a:spcPts val="0"/>
                        </a:spcAft>
                        <a:buClr>
                          <a:schemeClr val="dk1"/>
                        </a:buClr>
                        <a:buSzPts val="1400"/>
                        <a:buFont typeface="Noto Sans Symbols"/>
                        <a:buChar char="❑"/>
                      </a:pPr>
                      <a:r>
                        <a:rPr lang="en-US" sz="1400"/>
                        <a:t>Event Production of Awards &amp; Accolades Luncheon</a:t>
                      </a:r>
                      <a:endParaRPr sz="140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a:t>Speaker Gifts</a:t>
                      </a:r>
                      <a:endParaRPr sz="1400"/>
                    </a:p>
                  </a:txBody>
                  <a:tcPr marL="91450" marR="91450" marT="45725" marB="45725" anchor="ctr"/>
                </a:tc>
                <a:extLst>
                  <a:ext uri="{0D108BD9-81ED-4DB2-BD59-A6C34878D82A}">
                    <a16:rowId xmlns:a16="http://schemas.microsoft.com/office/drawing/2014/main" val="10001"/>
                  </a:ext>
                </a:extLst>
              </a:tr>
              <a:tr h="297875">
                <a:tc>
                  <a:txBody>
                    <a:bodyPr/>
                    <a:lstStyle/>
                    <a:p>
                      <a:pPr marL="285750" marR="0" lvl="0" indent="-285750" algn="l" rtl="0">
                        <a:spcBef>
                          <a:spcPts val="0"/>
                        </a:spcBef>
                        <a:spcAft>
                          <a:spcPts val="0"/>
                        </a:spcAft>
                        <a:buClr>
                          <a:schemeClr val="dk1"/>
                        </a:buClr>
                        <a:buSzPts val="1400"/>
                        <a:buFont typeface="Noto Sans Symbols"/>
                        <a:buChar char="✔"/>
                      </a:pPr>
                      <a:r>
                        <a:rPr lang="en-US" sz="1400" strike="sngStrike" dirty="0"/>
                        <a:t>Conference Mobile App</a:t>
                      </a:r>
                      <a:r>
                        <a:rPr lang="en-US" sz="1400" strike="noStrike" dirty="0"/>
                        <a:t>  </a:t>
                      </a:r>
                      <a:r>
                        <a:rPr lang="en-US" sz="1400" b="1" strike="noStrike" dirty="0"/>
                        <a:t>[Claimed]</a:t>
                      </a:r>
                      <a:endParaRPr sz="1400" b="1" strike="sngStrike" dirty="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a:t>Attendee Gifts</a:t>
                      </a:r>
                      <a:endParaRPr sz="1400"/>
                    </a:p>
                  </a:txBody>
                  <a:tcPr marL="91450" marR="91450" marT="45725" marB="45725" anchor="ctr"/>
                </a:tc>
                <a:extLst>
                  <a:ext uri="{0D108BD9-81ED-4DB2-BD59-A6C34878D82A}">
                    <a16:rowId xmlns:a16="http://schemas.microsoft.com/office/drawing/2014/main" val="10002"/>
                  </a:ext>
                </a:extLst>
              </a:tr>
              <a:tr h="297875">
                <a:tc>
                  <a:txBody>
                    <a:bodyPr/>
                    <a:lstStyle/>
                    <a:p>
                      <a:pPr marL="285750" marR="0" lvl="0" indent="-285750" algn="l" rtl="0">
                        <a:spcBef>
                          <a:spcPts val="0"/>
                        </a:spcBef>
                        <a:spcAft>
                          <a:spcPts val="0"/>
                        </a:spcAft>
                        <a:buClr>
                          <a:schemeClr val="dk1"/>
                        </a:buClr>
                        <a:buSzPts val="1400"/>
                        <a:buFont typeface="Noto Sans Symbols"/>
                        <a:buChar char="❑"/>
                      </a:pPr>
                      <a:r>
                        <a:rPr lang="en-US" sz="1400"/>
                        <a:t>Awards and Special Recognition</a:t>
                      </a:r>
                      <a:endParaRPr sz="140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a:t>Print Materials</a:t>
                      </a:r>
                      <a:endParaRPr sz="1400"/>
                    </a:p>
                  </a:txBody>
                  <a:tcPr marL="91450" marR="91450" marT="45725" marB="45725" anchor="ctr"/>
                </a:tc>
                <a:extLst>
                  <a:ext uri="{0D108BD9-81ED-4DB2-BD59-A6C34878D82A}">
                    <a16:rowId xmlns:a16="http://schemas.microsoft.com/office/drawing/2014/main" val="10003"/>
                  </a:ext>
                </a:extLst>
              </a:tr>
              <a:tr h="297875">
                <a:tc>
                  <a:txBody>
                    <a:bodyPr/>
                    <a:lstStyle/>
                    <a:p>
                      <a:pPr marL="285750" marR="0" lvl="0" indent="-285750" algn="l" rtl="0">
                        <a:spcBef>
                          <a:spcPts val="0"/>
                        </a:spcBef>
                        <a:spcAft>
                          <a:spcPts val="0"/>
                        </a:spcAft>
                        <a:buClr>
                          <a:schemeClr val="dk1"/>
                        </a:buClr>
                        <a:buSzPts val="1400"/>
                        <a:buFont typeface="Noto Sans Symbols"/>
                        <a:buChar char="❑"/>
                      </a:pPr>
                      <a:r>
                        <a:rPr lang="en-US" sz="1400" strike="sngStrike" dirty="0"/>
                        <a:t>Video Production </a:t>
                      </a:r>
                      <a:r>
                        <a:rPr lang="en-US" sz="1400" strike="sngStrike" dirty="0" smtClean="0"/>
                        <a:t>Service </a:t>
                      </a:r>
                      <a:r>
                        <a:rPr lang="en-US" sz="1400" b="1" dirty="0" smtClean="0"/>
                        <a:t>[Claimed]</a:t>
                      </a:r>
                      <a:endParaRPr sz="1400" b="1" dirty="0"/>
                    </a:p>
                  </a:txBody>
                  <a:tcPr marL="91450" marR="91450" marT="45725" marB="45725" anchor="ctr"/>
                </a:tc>
                <a:tc>
                  <a:txBody>
                    <a:bodyPr/>
                    <a:lstStyle/>
                    <a:p>
                      <a:pPr marL="285750" marR="0" lvl="0" indent="-196850" algn="l" rtl="0">
                        <a:spcBef>
                          <a:spcPts val="0"/>
                        </a:spcBef>
                        <a:spcAft>
                          <a:spcPts val="0"/>
                        </a:spcAft>
                        <a:buClr>
                          <a:schemeClr val="dk1"/>
                        </a:buClr>
                        <a:buSzPts val="1400"/>
                        <a:buFont typeface="Noto Sans Symbols"/>
                        <a:buNone/>
                      </a:pPr>
                      <a:endParaRPr sz="1400" dirty="0"/>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0"/>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a:t>CASE D2 Marketplace Exhibitor</a:t>
            </a:r>
            <a:endParaRPr/>
          </a:p>
          <a:p>
            <a:pPr marL="0" lvl="0" indent="0" algn="ctr" rtl="0">
              <a:lnSpc>
                <a:spcPct val="90000"/>
              </a:lnSpc>
              <a:spcBef>
                <a:spcPts val="1000"/>
              </a:spcBef>
              <a:spcAft>
                <a:spcPts val="0"/>
              </a:spcAft>
              <a:buClr>
                <a:schemeClr val="dk1"/>
              </a:buClr>
              <a:buSzPts val="2400"/>
              <a:buNone/>
            </a:pPr>
            <a:r>
              <a:rPr lang="en-US" sz="2400"/>
              <a:t>$1,800 for CASE Educational Partners | $2,000 for non-CASE Educational Partners</a:t>
            </a:r>
            <a:endParaRPr/>
          </a:p>
          <a:p>
            <a:pPr marL="0" lvl="0" indent="0" algn="l" rtl="0">
              <a:lnSpc>
                <a:spcPct val="90000"/>
              </a:lnSpc>
              <a:spcBef>
                <a:spcPts val="1000"/>
              </a:spcBef>
              <a:spcAft>
                <a:spcPts val="0"/>
              </a:spcAft>
              <a:buClr>
                <a:schemeClr val="dk1"/>
              </a:buClr>
              <a:buSzPts val="1100"/>
              <a:buNone/>
            </a:pPr>
            <a:endParaRPr sz="1100"/>
          </a:p>
          <a:p>
            <a:pPr marL="0" lvl="0" indent="0" algn="ctr" rtl="0">
              <a:lnSpc>
                <a:spcPct val="90000"/>
              </a:lnSpc>
              <a:spcBef>
                <a:spcPts val="1000"/>
              </a:spcBef>
              <a:spcAft>
                <a:spcPts val="0"/>
              </a:spcAft>
              <a:buClr>
                <a:schemeClr val="dk1"/>
              </a:buClr>
              <a:buSzPts val="2400"/>
              <a:buNone/>
            </a:pPr>
            <a:r>
              <a:rPr lang="en-US" sz="2400"/>
              <a:t>The Marketplace at the 2020 CASE District II conference will be the central hub of conference activities. Located on the primary floor of conference activities—plenary sessions, registration, networking events, coffee breaks, and more— the Marketplace will be the place to see and be seen.</a:t>
            </a:r>
            <a:endParaRPr sz="2400"/>
          </a:p>
          <a:p>
            <a:pPr marL="0" lvl="0" indent="0" algn="ctr"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en-US" sz="2400"/>
              <a:t/>
            </a:r>
            <a:br>
              <a:rPr lang="en-US" sz="2400"/>
            </a:br>
            <a:endParaRPr sz="1600"/>
          </a:p>
          <a:p>
            <a:pPr marL="0" lvl="0" indent="0" algn="ctr" rtl="0">
              <a:lnSpc>
                <a:spcPct val="90000"/>
              </a:lnSpc>
              <a:spcBef>
                <a:spcPts val="1000"/>
              </a:spcBef>
              <a:spcAft>
                <a:spcPts val="0"/>
              </a:spcAft>
              <a:buClr>
                <a:schemeClr val="dk1"/>
              </a:buClr>
              <a:buSzPts val="1800"/>
              <a:buNone/>
            </a:pPr>
            <a:endParaRPr sz="1800" i="1"/>
          </a:p>
          <a:p>
            <a:pPr marL="0" lvl="0" indent="0" algn="ctr" rtl="0">
              <a:lnSpc>
                <a:spcPct val="90000"/>
              </a:lnSpc>
              <a:spcBef>
                <a:spcPts val="1000"/>
              </a:spcBef>
              <a:spcAft>
                <a:spcPts val="0"/>
              </a:spcAft>
              <a:buClr>
                <a:schemeClr val="dk1"/>
              </a:buClr>
              <a:buSzPts val="1800"/>
              <a:buNone/>
            </a:pPr>
            <a:endParaRPr sz="1800" i="1"/>
          </a:p>
        </p:txBody>
      </p:sp>
      <p:graphicFrame>
        <p:nvGraphicFramePr>
          <p:cNvPr id="128" name="Google Shape;128;p30"/>
          <p:cNvGraphicFramePr/>
          <p:nvPr/>
        </p:nvGraphicFramePr>
        <p:xfrm>
          <a:off x="838200" y="4888146"/>
          <a:ext cx="10515600" cy="883940"/>
        </p:xfrm>
        <a:graphic>
          <a:graphicData uri="http://schemas.openxmlformats.org/drawingml/2006/table">
            <a:tbl>
              <a:tblPr firstRow="1" bandRow="1">
                <a:noFill/>
                <a:tableStyleId>{884A2B18-EB16-4190-8798-A8F71C3DE207}</a:tableStyleId>
              </a:tblPr>
              <a:tblGrid>
                <a:gridCol w="10515600">
                  <a:extLst>
                    <a:ext uri="{9D8B030D-6E8A-4147-A177-3AD203B41FA5}">
                      <a16:colId xmlns:a16="http://schemas.microsoft.com/office/drawing/2014/main" val="20000"/>
                    </a:ext>
                  </a:extLst>
                </a:gridCol>
              </a:tblGrid>
              <a:tr h="291900">
                <a:tc>
                  <a:txBody>
                    <a:bodyPr/>
                    <a:lstStyle/>
                    <a:p>
                      <a:pPr marL="0" marR="0" lvl="0" indent="0" algn="ctr" rtl="0">
                        <a:spcBef>
                          <a:spcPts val="0"/>
                        </a:spcBef>
                        <a:spcAft>
                          <a:spcPts val="0"/>
                        </a:spcAft>
                        <a:buNone/>
                      </a:pPr>
                      <a:r>
                        <a:rPr lang="en-US" sz="1800" u="none" strike="noStrike" cap="none"/>
                        <a:t>UPGRADE TO A BRONZE SPONSORSHIP FOR ONLY $700 MORE</a:t>
                      </a:r>
                      <a:endParaRPr sz="1800" i="1"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400" b="1" u="none" strike="noStrike" cap="none"/>
                        <a:t>Upgrade from Exhibitor to Bronze Sponsor and receive sponsorship recognition as well as the attendee list, including attendee names, titles, institutions, and mailing addresses. Check the Bronze Sponsorship page for more information. Limited Availability. </a:t>
                      </a:r>
                      <a:endParaRPr sz="1400" b="1"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1"/>
          <p:cNvSpPr txBox="1">
            <a:spLocks noGrp="1"/>
          </p:cNvSpPr>
          <p:nvPr>
            <p:ph type="body" idx="1"/>
          </p:nvPr>
        </p:nvSpPr>
        <p:spPr>
          <a:xfrm>
            <a:off x="838200" y="1930399"/>
            <a:ext cx="10515600" cy="34193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Frequently Asked Questions</a:t>
            </a:r>
            <a:endParaRPr/>
          </a:p>
          <a:p>
            <a:pPr marL="0" lvl="0" indent="0" algn="l" rtl="0">
              <a:lnSpc>
                <a:spcPct val="90000"/>
              </a:lnSpc>
              <a:spcBef>
                <a:spcPts val="1000"/>
              </a:spcBef>
              <a:spcAft>
                <a:spcPts val="0"/>
              </a:spcAft>
              <a:buClr>
                <a:srgbClr val="DD4A91"/>
              </a:buClr>
              <a:buSzPts val="2000"/>
              <a:buNone/>
            </a:pPr>
            <a:r>
              <a:rPr lang="en-US" sz="2000" b="1">
                <a:solidFill>
                  <a:srgbClr val="DD4A91"/>
                </a:solidFill>
              </a:rPr>
              <a:t>What information will sponsors receive in the pre- and post- conference attendee lists? </a:t>
            </a:r>
            <a:r>
              <a:rPr lang="en-US" sz="2000"/>
              <a:t>Per CASE privacy standards, attendee lists will include attendees’ names, institutions, and mailing addresses.</a:t>
            </a:r>
            <a:endParaRPr/>
          </a:p>
          <a:p>
            <a:pPr marL="0" lvl="0" indent="0" algn="l" rtl="0">
              <a:lnSpc>
                <a:spcPct val="90000"/>
              </a:lnSpc>
              <a:spcBef>
                <a:spcPts val="1000"/>
              </a:spcBef>
              <a:spcAft>
                <a:spcPts val="0"/>
              </a:spcAft>
              <a:buClr>
                <a:srgbClr val="DD4A91"/>
              </a:buClr>
              <a:buSzPts val="2000"/>
              <a:buNone/>
            </a:pPr>
            <a:r>
              <a:rPr lang="en-US" sz="2000" b="1">
                <a:solidFill>
                  <a:srgbClr val="DD4A91"/>
                </a:solidFill>
              </a:rPr>
              <a:t>When will I receive the pre- and post- conference attendee lists? </a:t>
            </a:r>
            <a:r>
              <a:rPr lang="en-US" sz="2000"/>
              <a:t>The pre-conference list will be sent no less than five weeks from the first day of the conference. The post-conference list will be sent no more than two weeks from the last day of the conference.</a:t>
            </a:r>
            <a:endParaRPr sz="2000"/>
          </a:p>
          <a:p>
            <a:pPr marL="0" lvl="0" indent="0" algn="l" rtl="0">
              <a:lnSpc>
                <a:spcPct val="90000"/>
              </a:lnSpc>
              <a:spcBef>
                <a:spcPts val="1000"/>
              </a:spcBef>
              <a:spcAft>
                <a:spcPts val="0"/>
              </a:spcAft>
              <a:buClr>
                <a:srgbClr val="DD4A91"/>
              </a:buClr>
              <a:buSzPts val="2000"/>
              <a:buNone/>
            </a:pPr>
            <a:r>
              <a:rPr lang="en-US" sz="2000" b="1">
                <a:solidFill>
                  <a:srgbClr val="DD4A91"/>
                </a:solidFill>
              </a:rPr>
              <a:t>Who will be invited to the Key Influencers Reception? </a:t>
            </a:r>
            <a:r>
              <a:rPr lang="en-US" sz="2000"/>
              <a:t>The guest list for the Key Influencers Reception will include district board members and conference volunteers, as well as conference attendees who are mid- and senior-level at their respective institutions.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2"/>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170"/>
              <a:buNone/>
            </a:pPr>
            <a:r>
              <a:rPr lang="en-US" sz="2170" b="1"/>
              <a:t>Ready to sponsor or exhibit at the CASE District II Annual Conference?</a:t>
            </a:r>
            <a:br>
              <a:rPr lang="en-US" sz="2170" b="1"/>
            </a:br>
            <a:r>
              <a:rPr lang="en-US" sz="2170" b="1"/>
              <a:t>We look forward to hearing from you!</a:t>
            </a:r>
            <a:endParaRPr/>
          </a:p>
          <a:p>
            <a:pPr marL="0" lvl="0" indent="0" algn="ctr" rtl="0">
              <a:lnSpc>
                <a:spcPct val="80000"/>
              </a:lnSpc>
              <a:spcBef>
                <a:spcPts val="0"/>
              </a:spcBef>
              <a:spcAft>
                <a:spcPts val="0"/>
              </a:spcAft>
              <a:buClr>
                <a:schemeClr val="dk1"/>
              </a:buClr>
              <a:buSzPts val="2170"/>
              <a:buNone/>
            </a:pPr>
            <a:endParaRPr sz="2170" b="1" cap="none"/>
          </a:p>
          <a:p>
            <a:pPr marL="0" lvl="0" indent="0" algn="ctr" rtl="0">
              <a:lnSpc>
                <a:spcPct val="80000"/>
              </a:lnSpc>
              <a:spcBef>
                <a:spcPts val="0"/>
              </a:spcBef>
              <a:spcAft>
                <a:spcPts val="0"/>
              </a:spcAft>
              <a:buClr>
                <a:schemeClr val="dk1"/>
              </a:buClr>
              <a:buSzPts val="2170"/>
              <a:buNone/>
            </a:pPr>
            <a:r>
              <a:rPr lang="en-US" sz="2170" b="1" cap="none"/>
              <a:t>2020 EXHIBITOR &amp; SPONSOR TEAM</a:t>
            </a:r>
            <a:endParaRPr/>
          </a:p>
          <a:p>
            <a:pPr marL="0" lvl="0" indent="0" algn="ctr" rtl="0">
              <a:lnSpc>
                <a:spcPct val="80000"/>
              </a:lnSpc>
              <a:spcBef>
                <a:spcPts val="0"/>
              </a:spcBef>
              <a:spcAft>
                <a:spcPts val="0"/>
              </a:spcAft>
              <a:buClr>
                <a:schemeClr val="dk1"/>
              </a:buClr>
              <a:buSzPts val="1860"/>
              <a:buNone/>
            </a:pPr>
            <a:endParaRPr sz="1860" b="1"/>
          </a:p>
          <a:p>
            <a:pPr marL="0" lvl="0" indent="0" algn="ctr" rtl="0">
              <a:lnSpc>
                <a:spcPct val="80000"/>
              </a:lnSpc>
              <a:spcBef>
                <a:spcPts val="0"/>
              </a:spcBef>
              <a:spcAft>
                <a:spcPts val="0"/>
              </a:spcAft>
              <a:buClr>
                <a:schemeClr val="dk1"/>
              </a:buClr>
              <a:buSzPts val="1395"/>
              <a:buNone/>
            </a:pPr>
            <a:r>
              <a:rPr lang="en-US" sz="1395"/>
              <a:t>Patrick Sanders | psanders@gwu.edu // 202-994-4196</a:t>
            </a:r>
            <a:endParaRPr/>
          </a:p>
          <a:p>
            <a:pPr marL="0" lvl="0" indent="0" algn="ctr" rtl="0">
              <a:lnSpc>
                <a:spcPct val="80000"/>
              </a:lnSpc>
              <a:spcBef>
                <a:spcPts val="0"/>
              </a:spcBef>
              <a:spcAft>
                <a:spcPts val="0"/>
              </a:spcAft>
              <a:buClr>
                <a:schemeClr val="dk1"/>
              </a:buClr>
              <a:buSzPts val="1395"/>
              <a:buNone/>
            </a:pPr>
            <a:r>
              <a:rPr lang="en-US" sz="1395"/>
              <a:t>Jamie Seward | jseward@jhu.edu // 410-516-5235</a:t>
            </a:r>
            <a:endParaRPr sz="1395"/>
          </a:p>
          <a:p>
            <a:pPr marL="0" lvl="0" indent="0" algn="ctr" rtl="0">
              <a:lnSpc>
                <a:spcPct val="80000"/>
              </a:lnSpc>
              <a:spcBef>
                <a:spcPts val="0"/>
              </a:spcBef>
              <a:spcAft>
                <a:spcPts val="0"/>
              </a:spcAft>
              <a:buClr>
                <a:schemeClr val="dk1"/>
              </a:buClr>
              <a:buSzPts val="1395"/>
              <a:buNone/>
            </a:pPr>
            <a:r>
              <a:rPr lang="en-US" sz="1395"/>
              <a:t>Mary McCabe | mccabe.mary@jhu.edu // 410-516-6631</a:t>
            </a:r>
            <a:endParaRPr sz="1395"/>
          </a:p>
          <a:p>
            <a:pPr marL="0" lvl="0" indent="0" algn="ctr" rtl="0">
              <a:lnSpc>
                <a:spcPct val="80000"/>
              </a:lnSpc>
              <a:spcBef>
                <a:spcPts val="0"/>
              </a:spcBef>
              <a:spcAft>
                <a:spcPts val="0"/>
              </a:spcAft>
              <a:buClr>
                <a:schemeClr val="dk1"/>
              </a:buClr>
              <a:buSzPts val="1395"/>
              <a:buNone/>
            </a:pPr>
            <a:endParaRPr sz="1395"/>
          </a:p>
          <a:p>
            <a:pPr marL="0" lvl="0" indent="0" algn="ctr" rtl="0">
              <a:lnSpc>
                <a:spcPct val="80000"/>
              </a:lnSpc>
              <a:spcBef>
                <a:spcPts val="0"/>
              </a:spcBef>
              <a:spcAft>
                <a:spcPts val="0"/>
              </a:spcAft>
              <a:buClr>
                <a:schemeClr val="dk1"/>
              </a:buClr>
              <a:buSzPts val="1395"/>
              <a:buNone/>
            </a:pPr>
            <a:endParaRPr sz="1395" b="1"/>
          </a:p>
          <a:p>
            <a:pPr marL="0" lvl="0" indent="0" algn="ctr" rtl="0">
              <a:lnSpc>
                <a:spcPct val="80000"/>
              </a:lnSpc>
              <a:spcBef>
                <a:spcPts val="0"/>
              </a:spcBef>
              <a:spcAft>
                <a:spcPts val="0"/>
              </a:spcAft>
              <a:buClr>
                <a:schemeClr val="dk1"/>
              </a:buClr>
              <a:buSzPts val="1395"/>
              <a:buNone/>
            </a:pPr>
            <a:r>
              <a:rPr lang="en-US" sz="1395" b="1"/>
              <a:t>HOTEL</a:t>
            </a:r>
            <a:endParaRPr/>
          </a:p>
          <a:p>
            <a:pPr marL="0" lvl="0" indent="0" algn="ctr" rtl="0">
              <a:lnSpc>
                <a:spcPct val="80000"/>
              </a:lnSpc>
              <a:spcBef>
                <a:spcPts val="0"/>
              </a:spcBef>
              <a:spcAft>
                <a:spcPts val="0"/>
              </a:spcAft>
              <a:buClr>
                <a:schemeClr val="dk1"/>
              </a:buClr>
              <a:buSzPts val="1395"/>
              <a:buNone/>
            </a:pPr>
            <a:r>
              <a:rPr lang="en-US" sz="1395"/>
              <a:t>Marriott Baltimore Waterfront</a:t>
            </a:r>
            <a:br>
              <a:rPr lang="en-US" sz="1395"/>
            </a:br>
            <a:r>
              <a:rPr lang="en-US" sz="1395"/>
              <a:t>700 Aliceanna Street, Baltimore, MD 21202</a:t>
            </a:r>
            <a:endParaRPr/>
          </a:p>
          <a:p>
            <a:pPr marL="0" lvl="0" indent="0" algn="ctr" rtl="0">
              <a:lnSpc>
                <a:spcPct val="80000"/>
              </a:lnSpc>
              <a:spcBef>
                <a:spcPts val="0"/>
              </a:spcBef>
              <a:spcAft>
                <a:spcPts val="0"/>
              </a:spcAft>
              <a:buClr>
                <a:schemeClr val="dk1"/>
              </a:buClr>
              <a:buSzPts val="1395"/>
              <a:buNone/>
            </a:pPr>
            <a:endParaRPr sz="1395" i="1"/>
          </a:p>
          <a:p>
            <a:pPr marL="0" lvl="0" indent="0" algn="ctr" rtl="0">
              <a:lnSpc>
                <a:spcPct val="80000"/>
              </a:lnSpc>
              <a:spcBef>
                <a:spcPts val="0"/>
              </a:spcBef>
              <a:spcAft>
                <a:spcPts val="0"/>
              </a:spcAft>
              <a:buClr>
                <a:schemeClr val="dk1"/>
              </a:buClr>
              <a:buSzPts val="1395"/>
              <a:buNone/>
            </a:pPr>
            <a:r>
              <a:rPr lang="en-US" sz="1395" b="1"/>
              <a:t>EXHIBITOR SERVICES</a:t>
            </a:r>
            <a:endParaRPr/>
          </a:p>
          <a:p>
            <a:pPr marL="0" lvl="0" indent="0" algn="ctr" rtl="0">
              <a:lnSpc>
                <a:spcPct val="80000"/>
              </a:lnSpc>
              <a:spcBef>
                <a:spcPts val="0"/>
              </a:spcBef>
              <a:spcAft>
                <a:spcPts val="0"/>
              </a:spcAft>
              <a:buClr>
                <a:schemeClr val="dk1"/>
              </a:buClr>
              <a:buSzPts val="1395"/>
              <a:buNone/>
            </a:pPr>
            <a:r>
              <a:rPr lang="en-US" sz="1395"/>
              <a:t>Vista Convention Services</a:t>
            </a:r>
            <a:endParaRPr/>
          </a:p>
          <a:p>
            <a:pPr marL="0" lvl="0" indent="0" algn="ctr" rtl="0">
              <a:lnSpc>
                <a:spcPct val="80000"/>
              </a:lnSpc>
              <a:spcBef>
                <a:spcPts val="0"/>
              </a:spcBef>
              <a:spcAft>
                <a:spcPts val="0"/>
              </a:spcAft>
              <a:buClr>
                <a:schemeClr val="dk1"/>
              </a:buClr>
              <a:buSzPts val="1395"/>
              <a:buNone/>
            </a:pPr>
            <a:endParaRPr sz="1395" i="1"/>
          </a:p>
          <a:p>
            <a:pPr marL="0" lvl="0" indent="0" algn="ctr" rtl="0">
              <a:lnSpc>
                <a:spcPct val="80000"/>
              </a:lnSpc>
              <a:spcBef>
                <a:spcPts val="0"/>
              </a:spcBef>
              <a:spcAft>
                <a:spcPts val="0"/>
              </a:spcAft>
              <a:buClr>
                <a:schemeClr val="dk1"/>
              </a:buClr>
              <a:buSzPts val="1395"/>
              <a:buNone/>
            </a:pPr>
            <a:r>
              <a:rPr lang="en-US" sz="1395" b="1"/>
              <a:t>EXHIBITOR AND SPONSOR REGISTRATION</a:t>
            </a:r>
            <a:endParaRPr/>
          </a:p>
          <a:p>
            <a:pPr marL="0" lvl="0" indent="0" algn="ctr" rtl="0">
              <a:lnSpc>
                <a:spcPct val="80000"/>
              </a:lnSpc>
              <a:spcBef>
                <a:spcPts val="0"/>
              </a:spcBef>
              <a:spcAft>
                <a:spcPts val="0"/>
              </a:spcAft>
              <a:buClr>
                <a:schemeClr val="dk1"/>
              </a:buClr>
              <a:buSzPts val="1395"/>
              <a:buNone/>
            </a:pPr>
            <a:r>
              <a:rPr lang="en-US" sz="1395"/>
              <a:t>Event Rebels</a:t>
            </a:r>
            <a:endParaRPr sz="1395"/>
          </a:p>
          <a:p>
            <a:pPr marL="0" lvl="0" indent="0" algn="ctr" rtl="0">
              <a:lnSpc>
                <a:spcPct val="80000"/>
              </a:lnSpc>
              <a:spcBef>
                <a:spcPts val="0"/>
              </a:spcBef>
              <a:spcAft>
                <a:spcPts val="0"/>
              </a:spcAft>
              <a:buClr>
                <a:schemeClr val="dk1"/>
              </a:buClr>
              <a:buSzPts val="1085"/>
              <a:buNone/>
            </a:pPr>
            <a:endParaRPr sz="1085" b="1"/>
          </a:p>
          <a:p>
            <a:pPr marL="0" lvl="0" indent="0" algn="ctr" rtl="0">
              <a:lnSpc>
                <a:spcPct val="80000"/>
              </a:lnSpc>
              <a:spcBef>
                <a:spcPts val="0"/>
              </a:spcBef>
              <a:spcAft>
                <a:spcPts val="0"/>
              </a:spcAft>
              <a:buClr>
                <a:schemeClr val="dk1"/>
              </a:buClr>
              <a:buSzPts val="1085"/>
              <a:buNone/>
            </a:pPr>
            <a:endParaRPr sz="1085" b="1"/>
          </a:p>
          <a:p>
            <a:pPr marL="0" lvl="0" indent="0" algn="ctr" rtl="0">
              <a:lnSpc>
                <a:spcPct val="80000"/>
              </a:lnSpc>
              <a:spcBef>
                <a:spcPts val="0"/>
              </a:spcBef>
              <a:spcAft>
                <a:spcPts val="0"/>
              </a:spcAft>
              <a:buClr>
                <a:schemeClr val="dk1"/>
              </a:buClr>
              <a:buSzPts val="1085"/>
              <a:buNone/>
            </a:pPr>
            <a:endParaRPr sz="1085" b="1"/>
          </a:p>
          <a:p>
            <a:pPr marL="0" lvl="0" indent="0" algn="ctr" rtl="0">
              <a:lnSpc>
                <a:spcPct val="70000"/>
              </a:lnSpc>
              <a:spcBef>
                <a:spcPts val="1000"/>
              </a:spcBef>
              <a:spcAft>
                <a:spcPts val="0"/>
              </a:spcAft>
              <a:buClr>
                <a:schemeClr val="dk1"/>
              </a:buClr>
              <a:buSzPts val="1395"/>
              <a:buNone/>
            </a:pPr>
            <a:endParaRPr sz="1395"/>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0"/>
          <p:cNvSpPr txBox="1">
            <a:spLocks noGrp="1"/>
          </p:cNvSpPr>
          <p:nvPr>
            <p:ph type="body" idx="1"/>
          </p:nvPr>
        </p:nvSpPr>
        <p:spPr>
          <a:xfrm>
            <a:off x="838200" y="1930399"/>
            <a:ext cx="10515600" cy="4017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None/>
            </a:pPr>
            <a:r>
              <a:rPr lang="en-US" b="1"/>
              <a:t>SPONSOR | EXHIBIT | ADVERTISE</a:t>
            </a:r>
            <a:endParaRPr/>
          </a:p>
          <a:p>
            <a:pPr marL="0" lvl="0" indent="0" algn="ctr" rtl="0">
              <a:lnSpc>
                <a:spcPct val="100000"/>
              </a:lnSpc>
              <a:spcBef>
                <a:spcPts val="0"/>
              </a:spcBef>
              <a:spcAft>
                <a:spcPts val="0"/>
              </a:spcAft>
              <a:buClr>
                <a:schemeClr val="dk1"/>
              </a:buClr>
              <a:buSzPts val="1400"/>
              <a:buNone/>
            </a:pPr>
            <a:endParaRPr sz="1400" b="1"/>
          </a:p>
          <a:p>
            <a:pPr marL="0" lvl="0" indent="0" algn="ctr" rtl="0">
              <a:lnSpc>
                <a:spcPct val="90000"/>
              </a:lnSpc>
              <a:spcBef>
                <a:spcPts val="1000"/>
              </a:spcBef>
              <a:spcAft>
                <a:spcPts val="0"/>
              </a:spcAft>
              <a:buClr>
                <a:schemeClr val="dk1"/>
              </a:buClr>
              <a:buSzPts val="1800"/>
              <a:buNone/>
            </a:pPr>
            <a:r>
              <a:rPr lang="en-US" sz="1800"/>
              <a:t>It’s the most cost-effective, efficient way to be face-to-face with the people who matter most to your business. More than </a:t>
            </a:r>
            <a:r>
              <a:rPr lang="en-US" sz="1800" b="1"/>
              <a:t>700 advancement professionals </a:t>
            </a:r>
            <a:r>
              <a:rPr lang="en-US" sz="1800"/>
              <a:t>from DC to New York and Puerto Rico to Ontario gather annually at the CASE District II Conference.</a:t>
            </a:r>
            <a:endParaRPr/>
          </a:p>
          <a:p>
            <a:pPr marL="0" lvl="0" indent="0" algn="ctr" rtl="0">
              <a:lnSpc>
                <a:spcPct val="90000"/>
              </a:lnSpc>
              <a:spcBef>
                <a:spcPts val="1000"/>
              </a:spcBef>
              <a:spcAft>
                <a:spcPts val="0"/>
              </a:spcAft>
              <a:buClr>
                <a:schemeClr val="dk1"/>
              </a:buClr>
              <a:buSzPts val="1800"/>
              <a:buNone/>
            </a:pPr>
            <a:r>
              <a:rPr lang="en-US" sz="1800"/>
              <a:t>Your loyal clients and most promising prospects attend this engaging industry conference designed by and for advancement professionals focused on collaborating and sharing best-practices in a peer-to-peer format.</a:t>
            </a:r>
            <a:endParaRPr/>
          </a:p>
          <a:p>
            <a:pPr marL="0" lvl="0" indent="0" algn="ctr" rtl="0">
              <a:lnSpc>
                <a:spcPct val="90000"/>
              </a:lnSpc>
              <a:spcBef>
                <a:spcPts val="1000"/>
              </a:spcBef>
              <a:spcAft>
                <a:spcPts val="0"/>
              </a:spcAft>
              <a:buClr>
                <a:schemeClr val="dk1"/>
              </a:buClr>
              <a:buSzPts val="1800"/>
              <a:buNone/>
            </a:pPr>
            <a:r>
              <a:rPr lang="en-US" sz="1800"/>
              <a:t>The 2020 CASE District II Conference in Baltimore will </a:t>
            </a:r>
            <a:r>
              <a:rPr lang="en-US" sz="1800" b="1">
                <a:solidFill>
                  <a:srgbClr val="DD4A91"/>
                </a:solidFill>
              </a:rPr>
              <a:t>UNITE</a:t>
            </a:r>
            <a:r>
              <a:rPr lang="en-US" sz="1800"/>
              <a:t>, </a:t>
            </a:r>
            <a:r>
              <a:rPr lang="en-US" sz="1800" b="1">
                <a:solidFill>
                  <a:srgbClr val="DD4A91"/>
                </a:solidFill>
              </a:rPr>
              <a:t>IGNITE</a:t>
            </a:r>
            <a:r>
              <a:rPr lang="en-US" sz="1800"/>
              <a:t>, and </a:t>
            </a:r>
            <a:r>
              <a:rPr lang="en-US" sz="1800" b="1">
                <a:solidFill>
                  <a:srgbClr val="DD4A91"/>
                </a:solidFill>
              </a:rPr>
              <a:t>EXCITE</a:t>
            </a:r>
            <a:r>
              <a:rPr lang="en-US" sz="1800"/>
              <a:t> attendees in idea-packed sessions, impromptu hallway meetings and conversations at receptions and during breaks—valuable face time you will not want to miss. </a:t>
            </a:r>
            <a:endParaRPr sz="1800"/>
          </a:p>
          <a:p>
            <a:pPr marL="0" lvl="0" indent="0" algn="ctr" rtl="0">
              <a:lnSpc>
                <a:spcPct val="90000"/>
              </a:lnSpc>
              <a:spcBef>
                <a:spcPts val="1000"/>
              </a:spcBef>
              <a:spcAft>
                <a:spcPts val="0"/>
              </a:spcAft>
              <a:buClr>
                <a:schemeClr val="dk1"/>
              </a:buClr>
              <a:buSzPts val="1800"/>
              <a:buNone/>
            </a:pPr>
            <a:endParaRPr sz="1800"/>
          </a:p>
        </p:txBody>
      </p:sp>
      <p:graphicFrame>
        <p:nvGraphicFramePr>
          <p:cNvPr id="58" name="Google Shape;58;p20"/>
          <p:cNvGraphicFramePr/>
          <p:nvPr/>
        </p:nvGraphicFramePr>
        <p:xfrm>
          <a:off x="838200" y="5145017"/>
          <a:ext cx="3000000" cy="3000000"/>
        </p:xfrm>
        <a:graphic>
          <a:graphicData uri="http://schemas.openxmlformats.org/drawingml/2006/table">
            <a:tbl>
              <a:tblPr firstRow="1" bandRow="1">
                <a:noFill/>
                <a:tableStyleId>{884A2B18-EB16-4190-8798-A8F71C3DE207}</a:tableStyleId>
              </a:tblPr>
              <a:tblGrid>
                <a:gridCol w="10515600">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u="none" strike="noStrike" cap="none"/>
                        <a:t>CASE District II </a:t>
                      </a:r>
                      <a:r>
                        <a:rPr lang="en-US" sz="1800" i="1" u="none" strike="noStrike" cap="none"/>
                        <a:t>by the numbers</a:t>
                      </a:r>
                      <a:endParaRPr sz="1800" i="1"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400" b="1" u="none" strike="noStrike" cap="none"/>
                        <a:t>700 member institutions | 1,500 institutional decision-makers</a:t>
                      </a:r>
                      <a:br>
                        <a:rPr lang="en-US" sz="1400" b="1" u="none" strike="noStrike" cap="none"/>
                      </a:br>
                      <a:r>
                        <a:rPr lang="en-US" sz="1400" b="1" u="none" strike="noStrike" cap="none"/>
                        <a:t>13,000 individual advancement professionals | Average annual budget of CASE institution is $100 million</a:t>
                      </a:r>
                      <a:endParaRPr sz="1400" b="1"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1"/>
          <p:cNvSpPr txBox="1"/>
          <p:nvPr/>
        </p:nvSpPr>
        <p:spPr>
          <a:xfrm>
            <a:off x="77637" y="1891315"/>
            <a:ext cx="3769743" cy="40971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C93C6"/>
              </a:buClr>
              <a:buSzPts val="2800"/>
              <a:buFont typeface="Arial"/>
              <a:buNone/>
            </a:pPr>
            <a:r>
              <a:rPr lang="en-US" sz="2800" b="1" i="0" u="none" strike="noStrike" cap="none">
                <a:solidFill>
                  <a:srgbClr val="5C93C6"/>
                </a:solidFill>
                <a:latin typeface="Calibri"/>
                <a:ea typeface="Calibri"/>
                <a:cs typeface="Calibri"/>
                <a:sym typeface="Calibri"/>
              </a:rPr>
              <a:t>Schedule-At-A-Glance</a:t>
            </a:r>
            <a:r>
              <a:rPr lang="en-US" sz="2800" b="0" i="0" u="none" strike="noStrike" cap="none">
                <a:solidFill>
                  <a:srgbClr val="5C93C6"/>
                </a:solidFill>
                <a:latin typeface="Calibri"/>
                <a:ea typeface="Calibri"/>
                <a:cs typeface="Calibri"/>
                <a:sym typeface="Calibri"/>
              </a:rPr>
              <a:t/>
            </a:r>
            <a:br>
              <a:rPr lang="en-US" sz="2800" b="0" i="0" u="none" strike="noStrike" cap="none">
                <a:solidFill>
                  <a:srgbClr val="5C93C6"/>
                </a:solidFill>
                <a:latin typeface="Calibri"/>
                <a:ea typeface="Calibri"/>
                <a:cs typeface="Calibri"/>
                <a:sym typeface="Calibri"/>
              </a:rPr>
            </a:br>
            <a:r>
              <a:rPr lang="en-US" sz="1200" b="0" i="0" u="none" strike="noStrike" cap="none">
                <a:solidFill>
                  <a:srgbClr val="5C93C6"/>
                </a:solidFill>
                <a:latin typeface="Calibri"/>
                <a:ea typeface="Calibri"/>
                <a:cs typeface="Calibri"/>
                <a:sym typeface="Calibri"/>
              </a:rPr>
              <a:t>select programs highlighted | subject to change</a:t>
            </a:r>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In addition to the Marketplace and Special Events, attendees will have the opportunity to choose from more than 60 sessions over seven different break-out times. </a:t>
            </a:r>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Sessions will focus on one or more of the following tracks: Fundraising, Alumni Relations, Marketing &amp; Communications, and Donor Relations &amp; Advancement Services.</a:t>
            </a:r>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Questions? Ask our Committee Chairs (see page 14).</a:t>
            </a:r>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5C93C6"/>
              </a:solidFill>
              <a:latin typeface="Calibri"/>
              <a:ea typeface="Calibri"/>
              <a:cs typeface="Calibri"/>
              <a:sym typeface="Calibri"/>
            </a:endParaRPr>
          </a:p>
        </p:txBody>
      </p:sp>
      <p:graphicFrame>
        <p:nvGraphicFramePr>
          <p:cNvPr id="64" name="Google Shape;64;p21"/>
          <p:cNvGraphicFramePr/>
          <p:nvPr/>
        </p:nvGraphicFramePr>
        <p:xfrm>
          <a:off x="4097547" y="1745328"/>
          <a:ext cx="3000000" cy="3000000"/>
        </p:xfrm>
        <a:graphic>
          <a:graphicData uri="http://schemas.openxmlformats.org/drawingml/2006/table">
            <a:tbl>
              <a:tblPr firstRow="1" bandRow="1">
                <a:noFill/>
                <a:tableStyleId>{884A2B18-EB16-4190-8798-A8F71C3DE207}</a:tableStyleId>
              </a:tblPr>
              <a:tblGrid>
                <a:gridCol w="2698150">
                  <a:extLst>
                    <a:ext uri="{9D8B030D-6E8A-4147-A177-3AD203B41FA5}">
                      <a16:colId xmlns:a16="http://schemas.microsoft.com/office/drawing/2014/main" val="20000"/>
                    </a:ext>
                  </a:extLst>
                </a:gridCol>
                <a:gridCol w="2698150">
                  <a:extLst>
                    <a:ext uri="{9D8B030D-6E8A-4147-A177-3AD203B41FA5}">
                      <a16:colId xmlns:a16="http://schemas.microsoft.com/office/drawing/2014/main" val="20001"/>
                    </a:ext>
                  </a:extLst>
                </a:gridCol>
                <a:gridCol w="2698150">
                  <a:extLst>
                    <a:ext uri="{9D8B030D-6E8A-4147-A177-3AD203B41FA5}">
                      <a16:colId xmlns:a16="http://schemas.microsoft.com/office/drawing/2014/main" val="20002"/>
                    </a:ext>
                  </a:extLst>
                </a:gridCol>
              </a:tblGrid>
              <a:tr h="190850">
                <a:tc>
                  <a:txBody>
                    <a:bodyPr/>
                    <a:lstStyle/>
                    <a:p>
                      <a:pPr marL="0" marR="0" lvl="0" indent="0" algn="ctr" rtl="0">
                        <a:spcBef>
                          <a:spcPts val="0"/>
                        </a:spcBef>
                        <a:spcAft>
                          <a:spcPts val="0"/>
                        </a:spcAft>
                        <a:buNone/>
                      </a:pPr>
                      <a:r>
                        <a:rPr lang="en-US" sz="1400" u="none" strike="noStrike" cap="none">
                          <a:solidFill>
                            <a:srgbClr val="E35D24"/>
                          </a:solidFill>
                        </a:rPr>
                        <a:t>SUNDAY</a:t>
                      </a:r>
                      <a:endParaRPr sz="1400" u="none" strike="noStrike" cap="none">
                        <a:solidFill>
                          <a:srgbClr val="E35D24"/>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solidFill>
                            <a:srgbClr val="E35D24"/>
                          </a:solidFill>
                        </a:rPr>
                        <a:t>MONDAY</a:t>
                      </a:r>
                      <a:endParaRPr sz="1400" u="none" strike="noStrike" cap="none">
                        <a:solidFill>
                          <a:srgbClr val="E35D24"/>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solidFill>
                            <a:srgbClr val="E35D24"/>
                          </a:solidFill>
                        </a:rPr>
                        <a:t>TUESDAY</a:t>
                      </a:r>
                      <a:endParaRPr sz="1400" u="none" strike="noStrike" cap="none">
                        <a:solidFill>
                          <a:srgbClr val="E35D24"/>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42000">
                <a:tc>
                  <a:txBody>
                    <a:bodyPr/>
                    <a:lstStyle/>
                    <a:p>
                      <a:pPr marL="0" marR="0" lvl="0" indent="0" algn="l" rtl="0">
                        <a:spcBef>
                          <a:spcPts val="0"/>
                        </a:spcBef>
                        <a:spcAft>
                          <a:spcPts val="0"/>
                        </a:spcAft>
                        <a:buNone/>
                      </a:pPr>
                      <a:r>
                        <a:rPr lang="en-US" sz="1200" b="1" u="none" strike="noStrike" cap="none">
                          <a:solidFill>
                            <a:srgbClr val="E35D24"/>
                          </a:solidFill>
                        </a:rPr>
                        <a:t>8:00 AM – 12:00 PM Exhibitor Move-In</a:t>
                      </a:r>
                      <a:endParaRPr/>
                    </a:p>
                    <a:p>
                      <a:pPr marL="0" marR="0" lvl="0" indent="0" algn="l" rtl="0">
                        <a:spcBef>
                          <a:spcPts val="0"/>
                        </a:spcBef>
                        <a:spcAft>
                          <a:spcPts val="0"/>
                        </a:spcAft>
                        <a:buNone/>
                      </a:pPr>
                      <a:r>
                        <a:rPr lang="en-US" sz="1200" b="0">
                          <a:solidFill>
                            <a:srgbClr val="E35D24"/>
                          </a:solidFill>
                        </a:rPr>
                        <a:t>[Marketplace]</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35D24"/>
                        </a:buClr>
                        <a:buSzPts val="1200"/>
                        <a:buFont typeface="Calibri"/>
                        <a:buNone/>
                      </a:pPr>
                      <a:r>
                        <a:rPr lang="en-US" sz="1200" b="1">
                          <a:solidFill>
                            <a:srgbClr val="E35D24"/>
                          </a:solidFill>
                        </a:rPr>
                        <a:t>8:00 AM – 6:00 PM Marketplace Open</a:t>
                      </a:r>
                      <a:endParaRPr/>
                    </a:p>
                    <a:p>
                      <a:pPr marL="0" marR="0" lvl="0" indent="0" algn="l" rtl="0">
                        <a:spcBef>
                          <a:spcPts val="0"/>
                        </a:spcBef>
                        <a:spcAft>
                          <a:spcPts val="0"/>
                        </a:spcAft>
                        <a:buNone/>
                      </a:pPr>
                      <a:r>
                        <a:rPr lang="en-US" sz="1200" b="0">
                          <a:solidFill>
                            <a:srgbClr val="E35D24"/>
                          </a:solidFill>
                          <a:latin typeface="Calibri"/>
                          <a:ea typeface="Calibri"/>
                          <a:cs typeface="Calibri"/>
                          <a:sym typeface="Calibri"/>
                        </a:rPr>
                        <a:t>[Marketplace]</a:t>
                      </a:r>
                      <a:endParaRPr sz="1200" b="0">
                        <a:solidFill>
                          <a:srgbClr val="E35D24"/>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8:00 – 10:00 AM Marketplace Open </a:t>
                      </a:r>
                      <a:r>
                        <a:rPr lang="en-US" sz="1200" b="0">
                          <a:solidFill>
                            <a:srgbClr val="E35D24"/>
                          </a:solidFill>
                          <a:latin typeface="Calibri"/>
                          <a:ea typeface="Calibri"/>
                          <a:cs typeface="Calibri"/>
                          <a:sym typeface="Calibri"/>
                        </a:rPr>
                        <a:t>[Marketplace]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42000">
                <a:tc>
                  <a:txBody>
                    <a:bodyPr/>
                    <a:lstStyle/>
                    <a:p>
                      <a:pPr marL="0" marR="0" lvl="0" indent="0" algn="l" rtl="0">
                        <a:spcBef>
                          <a:spcPts val="0"/>
                        </a:spcBef>
                        <a:spcAft>
                          <a:spcPts val="0"/>
                        </a:spcAft>
                        <a:buNone/>
                      </a:pPr>
                      <a:r>
                        <a:rPr lang="en-US" sz="1200" b="1">
                          <a:solidFill>
                            <a:srgbClr val="E35D24"/>
                          </a:solidFill>
                          <a:latin typeface="Calibri"/>
                          <a:ea typeface="Calibri"/>
                          <a:cs typeface="Calibri"/>
                          <a:sym typeface="Calibri"/>
                        </a:rPr>
                        <a:t>8:00 AM – 12:30 PM Pre-Conference</a:t>
                      </a:r>
                      <a:endParaRPr/>
                    </a:p>
                    <a:p>
                      <a:pPr marL="0" marR="0" lvl="0" indent="0" algn="l" rtl="0">
                        <a:spcBef>
                          <a:spcPts val="0"/>
                        </a:spcBef>
                        <a:spcAft>
                          <a:spcPts val="0"/>
                        </a:spcAft>
                        <a:buNone/>
                      </a:pPr>
                      <a:r>
                        <a:rPr lang="en-US" sz="1200" b="0">
                          <a:solidFill>
                            <a:srgbClr val="E35D24"/>
                          </a:solidFill>
                          <a:latin typeface="Calibri"/>
                          <a:ea typeface="Calibri"/>
                          <a:cs typeface="Calibri"/>
                          <a:sym typeface="Calibri"/>
                        </a:rPr>
                        <a:t>[On-site TBD]</a:t>
                      </a:r>
                      <a:endParaRPr sz="1200" b="0">
                        <a:solidFill>
                          <a:srgbClr val="E35D24"/>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8:00 – 9:00 AM Breakfast Roundtables</a:t>
                      </a:r>
                      <a:endParaRPr/>
                    </a:p>
                    <a:p>
                      <a:pPr marL="0" marR="0" lvl="0" indent="0" algn="l" rtl="0">
                        <a:spcBef>
                          <a:spcPts val="0"/>
                        </a:spcBef>
                        <a:spcAft>
                          <a:spcPts val="0"/>
                        </a:spcAft>
                        <a:buNone/>
                      </a:pPr>
                      <a:r>
                        <a:rPr lang="en-US" sz="1200" b="0">
                          <a:solidFill>
                            <a:srgbClr val="E35D24"/>
                          </a:solidFill>
                        </a:rPr>
                        <a:t>[On-site TBD]</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8:00 AM – 9:00 AM CASE Cafe</a:t>
                      </a:r>
                      <a:endParaRPr/>
                    </a:p>
                    <a:p>
                      <a:pPr marL="0" marR="0" lvl="0" indent="0" algn="l" rtl="0">
                        <a:spcBef>
                          <a:spcPts val="0"/>
                        </a:spcBef>
                        <a:spcAft>
                          <a:spcPts val="0"/>
                        </a:spcAft>
                        <a:buNone/>
                      </a:pPr>
                      <a:r>
                        <a:rPr lang="en-US" sz="1200" b="0">
                          <a:solidFill>
                            <a:srgbClr val="E35D24"/>
                          </a:solidFill>
                        </a:rPr>
                        <a:t>[Marketplace]</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42000">
                <a:tc>
                  <a:txBody>
                    <a:bodyPr/>
                    <a:lstStyle/>
                    <a:p>
                      <a:pPr marL="0" marR="0" lvl="0" indent="0" algn="l" rtl="0">
                        <a:lnSpc>
                          <a:spcPct val="100000"/>
                        </a:lnSpc>
                        <a:spcBef>
                          <a:spcPts val="0"/>
                        </a:spcBef>
                        <a:spcAft>
                          <a:spcPts val="0"/>
                        </a:spcAft>
                        <a:buClr>
                          <a:srgbClr val="E35D24"/>
                        </a:buClr>
                        <a:buSzPts val="1200"/>
                        <a:buFont typeface="Calibri"/>
                        <a:buNone/>
                      </a:pPr>
                      <a:r>
                        <a:rPr lang="en-US" sz="1200" b="1">
                          <a:solidFill>
                            <a:srgbClr val="E35D24"/>
                          </a:solidFill>
                        </a:rPr>
                        <a:t>12:00 – 6:00 PM Registration Open</a:t>
                      </a:r>
                      <a:endParaRPr/>
                    </a:p>
                    <a:p>
                      <a:pPr marL="0" marR="0" lvl="0" indent="0" algn="l" rtl="0">
                        <a:spcBef>
                          <a:spcPts val="0"/>
                        </a:spcBef>
                        <a:spcAft>
                          <a:spcPts val="0"/>
                        </a:spcAft>
                        <a:buNone/>
                      </a:pPr>
                      <a:r>
                        <a:rPr lang="en-US" sz="1200" b="0">
                          <a:solidFill>
                            <a:srgbClr val="E35D24"/>
                          </a:solidFill>
                          <a:latin typeface="Calibri"/>
                          <a:ea typeface="Calibri"/>
                          <a:cs typeface="Calibri"/>
                          <a:sym typeface="Calibri"/>
                        </a:rPr>
                        <a:t>[On-site Registration Desk]</a:t>
                      </a:r>
                      <a:endParaRPr sz="1200" b="0">
                        <a:solidFill>
                          <a:srgbClr val="E35D24"/>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9:50 – 10:10 AM Networking Break I</a:t>
                      </a:r>
                      <a:endParaRPr/>
                    </a:p>
                    <a:p>
                      <a:pPr marL="0" marR="0" lvl="0" indent="0" algn="l" rtl="0">
                        <a:spcBef>
                          <a:spcPts val="0"/>
                        </a:spcBef>
                        <a:spcAft>
                          <a:spcPts val="0"/>
                        </a:spcAft>
                        <a:buNone/>
                      </a:pPr>
                      <a:r>
                        <a:rPr lang="en-US" sz="1200" b="0">
                          <a:solidFill>
                            <a:srgbClr val="E35D24"/>
                          </a:solidFill>
                        </a:rPr>
                        <a:t>[Marketplace]</a:t>
                      </a:r>
                      <a:endParaRPr sz="120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10:15 – 11:30 PM Closing Brunch</a:t>
                      </a:r>
                      <a:endParaRPr/>
                    </a:p>
                    <a:p>
                      <a:pPr marL="0" marR="0" lvl="0" indent="0" algn="l" rtl="0">
                        <a:spcBef>
                          <a:spcPts val="0"/>
                        </a:spcBef>
                        <a:spcAft>
                          <a:spcPts val="0"/>
                        </a:spcAft>
                        <a:buNone/>
                      </a:pPr>
                      <a:r>
                        <a:rPr lang="en-US" sz="1200" b="0">
                          <a:solidFill>
                            <a:srgbClr val="E35D24"/>
                          </a:solidFill>
                        </a:rPr>
                        <a:t>[Grand Ballroom]</a:t>
                      </a:r>
                      <a:endParaRPr sz="120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42000">
                <a:tc>
                  <a:txBody>
                    <a:bodyPr/>
                    <a:lstStyle/>
                    <a:p>
                      <a:pPr marL="0" marR="0" lvl="0" indent="0" algn="l" rtl="0">
                        <a:lnSpc>
                          <a:spcPct val="100000"/>
                        </a:lnSpc>
                        <a:spcBef>
                          <a:spcPts val="0"/>
                        </a:spcBef>
                        <a:spcAft>
                          <a:spcPts val="0"/>
                        </a:spcAft>
                        <a:buClr>
                          <a:srgbClr val="E35D24"/>
                        </a:buClr>
                        <a:buSzPts val="1200"/>
                        <a:buFont typeface="Calibri"/>
                        <a:buNone/>
                      </a:pPr>
                      <a:r>
                        <a:rPr lang="en-US" sz="1200" b="1">
                          <a:solidFill>
                            <a:srgbClr val="E35D24"/>
                          </a:solidFill>
                          <a:latin typeface="Calibri"/>
                          <a:ea typeface="Calibri"/>
                          <a:cs typeface="Calibri"/>
                          <a:sym typeface="Calibri"/>
                        </a:rPr>
                        <a:t>12:00 – 6:00 PM Marketplace Open</a:t>
                      </a:r>
                      <a:endParaRPr/>
                    </a:p>
                    <a:p>
                      <a:pPr marL="0" marR="0" lvl="0" indent="0" algn="l" rtl="0">
                        <a:spcBef>
                          <a:spcPts val="0"/>
                        </a:spcBef>
                        <a:spcAft>
                          <a:spcPts val="0"/>
                        </a:spcAft>
                        <a:buNone/>
                      </a:pPr>
                      <a:r>
                        <a:rPr lang="en-US" sz="1200">
                          <a:solidFill>
                            <a:srgbClr val="E35D24"/>
                          </a:solidFill>
                        </a:rPr>
                        <a:t>[Marketplace]</a:t>
                      </a:r>
                      <a:endParaRPr sz="120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10:10 – 11:15 AM Leadership Plenary</a:t>
                      </a:r>
                      <a:endParaRPr/>
                    </a:p>
                    <a:p>
                      <a:pPr marL="0" marR="0" lvl="0" indent="0" algn="l" rtl="0">
                        <a:spcBef>
                          <a:spcPts val="0"/>
                        </a:spcBef>
                        <a:spcAft>
                          <a:spcPts val="0"/>
                        </a:spcAft>
                        <a:buNone/>
                      </a:pPr>
                      <a:r>
                        <a:rPr lang="en-US" sz="1200" b="0">
                          <a:solidFill>
                            <a:srgbClr val="E35D24"/>
                          </a:solidFill>
                        </a:rPr>
                        <a:t>[Grand Ballroom]</a:t>
                      </a:r>
                      <a:endParaRPr sz="120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10:00 AM – 12:00 PM Exhibitor Move-Out </a:t>
                      </a:r>
                      <a:r>
                        <a:rPr lang="en-US" sz="1200" b="0">
                          <a:solidFill>
                            <a:srgbClr val="E35D24"/>
                          </a:solidFill>
                        </a:rPr>
                        <a:t>[Marketplace]</a:t>
                      </a:r>
                      <a:endParaRPr sz="120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42000">
                <a:tc>
                  <a:txBody>
                    <a:bodyPr/>
                    <a:lstStyle/>
                    <a:p>
                      <a:pPr marL="0" marR="0" lvl="0" indent="0" algn="l" rtl="0">
                        <a:spcBef>
                          <a:spcPts val="0"/>
                        </a:spcBef>
                        <a:spcAft>
                          <a:spcPts val="0"/>
                        </a:spcAft>
                        <a:buNone/>
                      </a:pPr>
                      <a:r>
                        <a:rPr lang="en-US" sz="1200" b="1">
                          <a:solidFill>
                            <a:srgbClr val="E35D24"/>
                          </a:solidFill>
                        </a:rPr>
                        <a:t>3:00 – 4:30 PM Opening Keynote</a:t>
                      </a:r>
                      <a:endParaRPr/>
                    </a:p>
                    <a:p>
                      <a:pPr marL="0" marR="0" lvl="0" indent="0" algn="l" rtl="0">
                        <a:spcBef>
                          <a:spcPts val="0"/>
                        </a:spcBef>
                        <a:spcAft>
                          <a:spcPts val="0"/>
                        </a:spcAft>
                        <a:buNone/>
                      </a:pPr>
                      <a:r>
                        <a:rPr lang="en-US" sz="1200" b="0">
                          <a:solidFill>
                            <a:srgbClr val="E35D24"/>
                          </a:solidFill>
                        </a:rPr>
                        <a:t>[Grand Ballroom]</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12:15 – 2:00 PM Awards &amp; Accolades Luncheon </a:t>
                      </a:r>
                      <a:r>
                        <a:rPr lang="en-US" sz="1200" b="0">
                          <a:solidFill>
                            <a:srgbClr val="E35D24"/>
                          </a:solidFill>
                        </a:rPr>
                        <a:t>[Grand Ballroom]</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42000">
                <a:tc>
                  <a:txBody>
                    <a:bodyPr/>
                    <a:lstStyle/>
                    <a:p>
                      <a:pPr marL="0" marR="0" lvl="0" indent="0" algn="l" rtl="0">
                        <a:spcBef>
                          <a:spcPts val="0"/>
                        </a:spcBef>
                        <a:spcAft>
                          <a:spcPts val="0"/>
                        </a:spcAft>
                        <a:buNone/>
                      </a:pPr>
                      <a:r>
                        <a:rPr lang="en-US" sz="1200" b="1">
                          <a:solidFill>
                            <a:srgbClr val="E35D24"/>
                          </a:solidFill>
                        </a:rPr>
                        <a:t>4:30 – 6:00 PM Marketplace Reception</a:t>
                      </a:r>
                      <a:endParaRPr/>
                    </a:p>
                    <a:p>
                      <a:pPr marL="0" marR="0" lvl="0" indent="0" algn="l" rtl="0">
                        <a:spcBef>
                          <a:spcPts val="0"/>
                        </a:spcBef>
                        <a:spcAft>
                          <a:spcPts val="0"/>
                        </a:spcAft>
                        <a:buNone/>
                      </a:pPr>
                      <a:r>
                        <a:rPr lang="en-US" sz="1200" b="0">
                          <a:solidFill>
                            <a:srgbClr val="E35D24"/>
                          </a:solidFill>
                        </a:rPr>
                        <a:t>[Marketplace]</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2:15 – 6:00 PM C-Suite Program</a:t>
                      </a:r>
                      <a:endParaRPr/>
                    </a:p>
                    <a:p>
                      <a:pPr marL="0" marR="0" lvl="0" indent="0" algn="l" rtl="0">
                        <a:spcBef>
                          <a:spcPts val="0"/>
                        </a:spcBef>
                        <a:spcAft>
                          <a:spcPts val="0"/>
                        </a:spcAft>
                        <a:buNone/>
                      </a:pPr>
                      <a:r>
                        <a:rPr lang="en-US" sz="1200" b="0">
                          <a:solidFill>
                            <a:srgbClr val="E35D24"/>
                          </a:solidFill>
                        </a:rPr>
                        <a:t>[On-site TBD] *Invitation Only*</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42000">
                <a:tc>
                  <a:txBody>
                    <a:bodyPr/>
                    <a:lstStyle/>
                    <a:p>
                      <a:pPr marL="0" marR="0" lvl="0" indent="0" algn="l" rtl="0">
                        <a:spcBef>
                          <a:spcPts val="0"/>
                        </a:spcBef>
                        <a:spcAft>
                          <a:spcPts val="0"/>
                        </a:spcAft>
                        <a:buNone/>
                      </a:pPr>
                      <a:r>
                        <a:rPr lang="en-US" sz="1200" b="1">
                          <a:solidFill>
                            <a:srgbClr val="E35D24"/>
                          </a:solidFill>
                        </a:rPr>
                        <a:t>6:00 – 7:00 PM Scholarship Reception</a:t>
                      </a:r>
                      <a:endParaRPr/>
                    </a:p>
                    <a:p>
                      <a:pPr marL="0" marR="0" lvl="0" indent="0" algn="l" rtl="0">
                        <a:spcBef>
                          <a:spcPts val="0"/>
                        </a:spcBef>
                        <a:spcAft>
                          <a:spcPts val="0"/>
                        </a:spcAft>
                        <a:buNone/>
                      </a:pPr>
                      <a:r>
                        <a:rPr lang="en-US" sz="1200" b="0">
                          <a:solidFill>
                            <a:srgbClr val="E35D24"/>
                          </a:solidFill>
                        </a:rPr>
                        <a:t>[On-site TBD]</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3:00 – 3:30 PM Networking Break II</a:t>
                      </a:r>
                      <a:endParaRPr/>
                    </a:p>
                    <a:p>
                      <a:pPr marL="0" marR="0" lvl="0" indent="0" algn="l" rtl="0">
                        <a:spcBef>
                          <a:spcPts val="0"/>
                        </a:spcBef>
                        <a:spcAft>
                          <a:spcPts val="0"/>
                        </a:spcAft>
                        <a:buNone/>
                      </a:pPr>
                      <a:r>
                        <a:rPr lang="en-US" sz="1200" b="0">
                          <a:solidFill>
                            <a:srgbClr val="E35D24"/>
                          </a:solidFill>
                        </a:rPr>
                        <a:t>[Marketplace]</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42000">
                <a:tc>
                  <a:txBody>
                    <a:bodyPr/>
                    <a:lstStyle/>
                    <a:p>
                      <a:pPr marL="0" marR="0" lvl="0" indent="0" algn="l" rtl="0">
                        <a:spcBef>
                          <a:spcPts val="0"/>
                        </a:spcBef>
                        <a:spcAft>
                          <a:spcPts val="0"/>
                        </a:spcAft>
                        <a:buNone/>
                      </a:pPr>
                      <a:r>
                        <a:rPr lang="en-US" sz="1200" b="1">
                          <a:solidFill>
                            <a:srgbClr val="E35D24"/>
                          </a:solidFill>
                        </a:rPr>
                        <a:t>8:00  – 10:00 PM Special Event</a:t>
                      </a:r>
                      <a:endParaRPr/>
                    </a:p>
                    <a:p>
                      <a:pPr marL="0" marR="0" lvl="0" indent="0" algn="l" rtl="0">
                        <a:spcBef>
                          <a:spcPts val="0"/>
                        </a:spcBef>
                        <a:spcAft>
                          <a:spcPts val="0"/>
                        </a:spcAft>
                        <a:buNone/>
                      </a:pPr>
                      <a:r>
                        <a:rPr lang="en-US" sz="1200" b="0">
                          <a:solidFill>
                            <a:srgbClr val="E35D24"/>
                          </a:solidFill>
                        </a:rPr>
                        <a:t>[Off-site TBD]</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4:30 – 5:30 PM Affinity Receptions</a:t>
                      </a:r>
                      <a:endParaRPr/>
                    </a:p>
                    <a:p>
                      <a:pPr marL="0" marR="0" lvl="0" indent="0" algn="l" rtl="0">
                        <a:spcBef>
                          <a:spcPts val="0"/>
                        </a:spcBef>
                        <a:spcAft>
                          <a:spcPts val="0"/>
                        </a:spcAft>
                        <a:buNone/>
                      </a:pPr>
                      <a:r>
                        <a:rPr lang="en-US" sz="1200" b="0">
                          <a:solidFill>
                            <a:srgbClr val="E35D24"/>
                          </a:solidFill>
                        </a:rPr>
                        <a:t>[On-site TBD]</a:t>
                      </a: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442000">
                <a:tc>
                  <a:txBody>
                    <a:bodyPr/>
                    <a:lstStyle/>
                    <a:p>
                      <a:pPr marL="0" marR="0" lvl="0" indent="0" algn="l" rtl="0">
                        <a:spcBef>
                          <a:spcPts val="0"/>
                        </a:spcBef>
                        <a:spcAft>
                          <a:spcPts val="0"/>
                        </a:spcAft>
                        <a:buNone/>
                      </a:pPr>
                      <a:endParaRPr sz="180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E35D24"/>
                          </a:solidFill>
                        </a:rPr>
                        <a:t>8:30 – 10:00 PM Key-Influencers Reception </a:t>
                      </a:r>
                      <a:r>
                        <a:rPr lang="en-US" sz="1200" b="0">
                          <a:solidFill>
                            <a:srgbClr val="E35D24"/>
                          </a:solidFill>
                        </a:rPr>
                        <a:t>[On-site TBD]</a:t>
                      </a:r>
                      <a:endParaRPr sz="180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a:solidFill>
                          <a:srgbClr val="E35D24"/>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2"/>
          <p:cNvSpPr txBox="1">
            <a:spLocks noGrp="1"/>
          </p:cNvSpPr>
          <p:nvPr>
            <p:ph type="body" idx="1"/>
          </p:nvPr>
        </p:nvSpPr>
        <p:spPr>
          <a:xfrm>
            <a:off x="389626" y="1757871"/>
            <a:ext cx="10515600" cy="4017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C93C6"/>
              </a:buClr>
              <a:buSzPts val="2800"/>
              <a:buNone/>
            </a:pPr>
            <a:r>
              <a:rPr lang="en-US" b="1">
                <a:solidFill>
                  <a:srgbClr val="5C93C6"/>
                </a:solidFill>
              </a:rPr>
              <a:t>Benefits</a:t>
            </a:r>
            <a:r>
              <a:rPr lang="en-US">
                <a:solidFill>
                  <a:srgbClr val="5C93C6"/>
                </a:solidFill>
              </a:rPr>
              <a:t/>
            </a:r>
            <a:br>
              <a:rPr lang="en-US">
                <a:solidFill>
                  <a:srgbClr val="5C93C6"/>
                </a:solidFill>
              </a:rPr>
            </a:br>
            <a:r>
              <a:rPr lang="en-US" sz="2000">
                <a:solidFill>
                  <a:srgbClr val="5C93C6"/>
                </a:solidFill>
              </a:rPr>
              <a:t>for sponsors at all levels</a:t>
            </a:r>
            <a:endParaRPr/>
          </a:p>
          <a:p>
            <a:pPr marL="0" lvl="0" indent="0" algn="l" rtl="0">
              <a:lnSpc>
                <a:spcPct val="90000"/>
              </a:lnSpc>
              <a:spcBef>
                <a:spcPts val="1000"/>
              </a:spcBef>
              <a:spcAft>
                <a:spcPts val="0"/>
              </a:spcAft>
              <a:buClr>
                <a:srgbClr val="5C93C6"/>
              </a:buClr>
              <a:buSzPts val="2000"/>
              <a:buNone/>
            </a:pPr>
            <a:r>
              <a:rPr lang="en-US" sz="2000" b="1">
                <a:solidFill>
                  <a:srgbClr val="5C93C6"/>
                </a:solidFill>
              </a:rPr>
              <a:t>STANDARD BENEFITS</a:t>
            </a:r>
            <a:endParaRPr/>
          </a:p>
        </p:txBody>
      </p:sp>
      <p:graphicFrame>
        <p:nvGraphicFramePr>
          <p:cNvPr id="70" name="Google Shape;70;p22"/>
          <p:cNvGraphicFramePr/>
          <p:nvPr/>
        </p:nvGraphicFramePr>
        <p:xfrm>
          <a:off x="389626" y="2821000"/>
          <a:ext cx="3000000" cy="3000000"/>
        </p:xfrm>
        <a:graphic>
          <a:graphicData uri="http://schemas.openxmlformats.org/drawingml/2006/table">
            <a:tbl>
              <a:tblPr>
                <a:noFill/>
                <a:tableStyleId>{1B5FD72A-266C-448C-BA1D-D02BE3318D4E}</a:tableStyleId>
              </a:tblPr>
              <a:tblGrid>
                <a:gridCol w="4027100">
                  <a:extLst>
                    <a:ext uri="{9D8B030D-6E8A-4147-A177-3AD203B41FA5}">
                      <a16:colId xmlns:a16="http://schemas.microsoft.com/office/drawing/2014/main" val="20000"/>
                    </a:ext>
                  </a:extLst>
                </a:gridCol>
              </a:tblGrid>
              <a:tr h="370850">
                <a:tc>
                  <a:txBody>
                    <a:bodyPr/>
                    <a:lstStyle/>
                    <a:p>
                      <a:pPr marL="285750" marR="0" lvl="0" indent="-285750" algn="l" rtl="0">
                        <a:spcBef>
                          <a:spcPts val="0"/>
                        </a:spcBef>
                        <a:spcAft>
                          <a:spcPts val="0"/>
                        </a:spcAft>
                        <a:buClr>
                          <a:schemeClr val="dk1"/>
                        </a:buClr>
                        <a:buSzPts val="1400"/>
                        <a:buFont typeface="Arial"/>
                        <a:buChar char="•"/>
                      </a:pPr>
                      <a:r>
                        <a:rPr lang="en-US" sz="1400" u="none" strike="noStrike" cap="none"/>
                        <a:t>Your company’s logo and name on prominently displayed signage at the registration area</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285750" marR="0" lvl="0" indent="-285750" algn="l" rtl="0">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Your company’s logo projected in rotation on screen before all key sessions</a:t>
                      </a:r>
                      <a:endParaRPr sz="1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285750" marR="0" lvl="0" indent="-285750" algn="l" rtl="0">
                        <a:spcBef>
                          <a:spcPts val="0"/>
                        </a:spcBef>
                        <a:spcAft>
                          <a:spcPts val="0"/>
                        </a:spcAft>
                        <a:buClr>
                          <a:schemeClr val="dk1"/>
                        </a:buClr>
                        <a:buSzPts val="1400"/>
                        <a:buFont typeface="Arial"/>
                        <a:buChar char="•"/>
                      </a:pPr>
                      <a:r>
                        <a:rPr lang="en-US" sz="1400" u="none" strike="noStrike" cap="none"/>
                        <a:t>Listing on conference website and mobile app</a:t>
                      </a:r>
                      <a:endParaRPr/>
                    </a:p>
                  </a:txBody>
                  <a:tcPr marL="91450" marR="91450" marT="45725" marB="45725"/>
                </a:tc>
                <a:extLst>
                  <a:ext uri="{0D108BD9-81ED-4DB2-BD59-A6C34878D82A}">
                    <a16:rowId xmlns:a16="http://schemas.microsoft.com/office/drawing/2014/main" val="10002"/>
                  </a:ext>
                </a:extLst>
              </a:tr>
              <a:tr h="370850">
                <a:tc>
                  <a:txBody>
                    <a:bodyPr/>
                    <a:lstStyle/>
                    <a:p>
                      <a:pPr marL="285750" marR="0" lvl="0" indent="-285750" algn="l" rtl="0">
                        <a:spcBef>
                          <a:spcPts val="0"/>
                        </a:spcBef>
                        <a:spcAft>
                          <a:spcPts val="0"/>
                        </a:spcAft>
                        <a:buClr>
                          <a:schemeClr val="dk1"/>
                        </a:buClr>
                        <a:buSzPts val="1400"/>
                        <a:buFont typeface="Arial"/>
                        <a:buChar char="•"/>
                      </a:pPr>
                      <a:r>
                        <a:rPr lang="en-US" sz="1400" u="none" strike="noStrike" cap="none"/>
                        <a:t>Recognition in a special thank-you tweet from @CaseDistrictII</a:t>
                      </a:r>
                      <a:endParaRPr/>
                    </a:p>
                  </a:txBody>
                  <a:tcPr marL="91450" marR="91450" marT="45725" marB="45725"/>
                </a:tc>
                <a:extLst>
                  <a:ext uri="{0D108BD9-81ED-4DB2-BD59-A6C34878D82A}">
                    <a16:rowId xmlns:a16="http://schemas.microsoft.com/office/drawing/2014/main" val="10003"/>
                  </a:ext>
                </a:extLst>
              </a:tr>
              <a:tr h="370850">
                <a:tc>
                  <a:txBody>
                    <a:bodyPr/>
                    <a:lstStyle/>
                    <a:p>
                      <a:pPr marL="285750" marR="0" lvl="0" indent="-285750" algn="l" rtl="0">
                        <a:spcBef>
                          <a:spcPts val="0"/>
                        </a:spcBef>
                        <a:spcAft>
                          <a:spcPts val="0"/>
                        </a:spcAft>
                        <a:buClr>
                          <a:schemeClr val="dk1"/>
                        </a:buClr>
                        <a:buSzPts val="1400"/>
                        <a:buFont typeface="Arial"/>
                        <a:buChar char="•"/>
                      </a:pPr>
                      <a:r>
                        <a:rPr lang="en-US" sz="1400" u="none" strike="noStrike" cap="none"/>
                        <a:t>Pre- and post- conference list of attendee names and mailing addresses</a:t>
                      </a:r>
                      <a:endParaRPr/>
                    </a:p>
                  </a:txBody>
                  <a:tcPr marL="91450" marR="91450" marT="45725" marB="45725"/>
                </a:tc>
                <a:extLst>
                  <a:ext uri="{0D108BD9-81ED-4DB2-BD59-A6C34878D82A}">
                    <a16:rowId xmlns:a16="http://schemas.microsoft.com/office/drawing/2014/main" val="10004"/>
                  </a:ext>
                </a:extLst>
              </a:tr>
              <a:tr h="370850">
                <a:tc>
                  <a:txBody>
                    <a:bodyPr/>
                    <a:lstStyle/>
                    <a:p>
                      <a:pPr marL="285750" marR="0" lvl="0" indent="-285750" algn="l" rtl="0">
                        <a:spcBef>
                          <a:spcPts val="0"/>
                        </a:spcBef>
                        <a:spcAft>
                          <a:spcPts val="0"/>
                        </a:spcAft>
                        <a:buClr>
                          <a:schemeClr val="dk1"/>
                        </a:buClr>
                        <a:buSzPts val="1400"/>
                        <a:buFont typeface="Arial"/>
                        <a:buChar char="•"/>
                      </a:pPr>
                      <a:r>
                        <a:rPr lang="en-US" sz="1400" u="none" strike="noStrike" cap="none"/>
                        <a:t>Complimentary booth in Marketplace (excluding Bronze sponsors that do not select booth option)</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285750" marR="0" lvl="0" indent="-285750" algn="l" rtl="0">
                        <a:spcBef>
                          <a:spcPts val="0"/>
                        </a:spcBef>
                        <a:spcAft>
                          <a:spcPts val="0"/>
                        </a:spcAft>
                        <a:buClr>
                          <a:schemeClr val="dk1"/>
                        </a:buClr>
                        <a:buSzPts val="1400"/>
                        <a:buFont typeface="Arial"/>
                        <a:buChar char="•"/>
                      </a:pPr>
                      <a:r>
                        <a:rPr lang="en-US" sz="1400" u="none" strike="noStrike" cap="none"/>
                        <a:t>Invitation(s) to Key Influencers Reception </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graphicFrame>
        <p:nvGraphicFramePr>
          <p:cNvPr id="71" name="Google Shape;71;p22"/>
          <p:cNvGraphicFramePr/>
          <p:nvPr/>
        </p:nvGraphicFramePr>
        <p:xfrm>
          <a:off x="4865297" y="1831550"/>
          <a:ext cx="3000000" cy="3000000"/>
        </p:xfrm>
        <a:graphic>
          <a:graphicData uri="http://schemas.openxmlformats.org/drawingml/2006/table">
            <a:tbl>
              <a:tblPr firstRow="1" bandRow="1">
                <a:noFill/>
                <a:tableStyleId>{884A2B18-EB16-4190-8798-A8F71C3DE207}</a:tableStyleId>
              </a:tblPr>
              <a:tblGrid>
                <a:gridCol w="2361900">
                  <a:extLst>
                    <a:ext uri="{9D8B030D-6E8A-4147-A177-3AD203B41FA5}">
                      <a16:colId xmlns:a16="http://schemas.microsoft.com/office/drawing/2014/main" val="20000"/>
                    </a:ext>
                  </a:extLst>
                </a:gridCol>
                <a:gridCol w="597475">
                  <a:extLst>
                    <a:ext uri="{9D8B030D-6E8A-4147-A177-3AD203B41FA5}">
                      <a16:colId xmlns:a16="http://schemas.microsoft.com/office/drawing/2014/main" val="20001"/>
                    </a:ext>
                  </a:extLst>
                </a:gridCol>
                <a:gridCol w="905550">
                  <a:extLst>
                    <a:ext uri="{9D8B030D-6E8A-4147-A177-3AD203B41FA5}">
                      <a16:colId xmlns:a16="http://schemas.microsoft.com/office/drawing/2014/main" val="20002"/>
                    </a:ext>
                  </a:extLst>
                </a:gridCol>
                <a:gridCol w="924225">
                  <a:extLst>
                    <a:ext uri="{9D8B030D-6E8A-4147-A177-3AD203B41FA5}">
                      <a16:colId xmlns:a16="http://schemas.microsoft.com/office/drawing/2014/main" val="20003"/>
                    </a:ext>
                  </a:extLst>
                </a:gridCol>
                <a:gridCol w="606800">
                  <a:extLst>
                    <a:ext uri="{9D8B030D-6E8A-4147-A177-3AD203B41FA5}">
                      <a16:colId xmlns:a16="http://schemas.microsoft.com/office/drawing/2014/main" val="20004"/>
                    </a:ext>
                  </a:extLst>
                </a:gridCol>
                <a:gridCol w="793525">
                  <a:extLst>
                    <a:ext uri="{9D8B030D-6E8A-4147-A177-3AD203B41FA5}">
                      <a16:colId xmlns:a16="http://schemas.microsoft.com/office/drawing/2014/main" val="20005"/>
                    </a:ext>
                  </a:extLst>
                </a:gridCol>
                <a:gridCol w="832425">
                  <a:extLst>
                    <a:ext uri="{9D8B030D-6E8A-4147-A177-3AD203B41FA5}">
                      <a16:colId xmlns:a16="http://schemas.microsoft.com/office/drawing/2014/main" val="20006"/>
                    </a:ext>
                  </a:extLst>
                </a:gridCol>
              </a:tblGrid>
              <a:tr h="350575">
                <a:tc>
                  <a:txBody>
                    <a:bodyPr/>
                    <a:lstStyle/>
                    <a:p>
                      <a:pPr marL="0" marR="0" lvl="0" indent="0" algn="l" rtl="0">
                        <a:spcBef>
                          <a:spcPts val="0"/>
                        </a:spcBef>
                        <a:spcAft>
                          <a:spcPts val="0"/>
                        </a:spcAft>
                        <a:buNone/>
                      </a:pPr>
                      <a:r>
                        <a:rPr lang="en-US" sz="1400" b="1" u="none" strike="noStrike" cap="none"/>
                        <a:t>BENEFIT SUMMARY</a:t>
                      </a:r>
                      <a:r>
                        <a:rPr lang="en-US" sz="1400" b="0" u="none" strike="noStrike" cap="none"/>
                        <a:t/>
                      </a:r>
                      <a:br>
                        <a:rPr lang="en-US" sz="1400" b="0" u="none" strike="noStrike" cap="none"/>
                      </a:br>
                      <a:r>
                        <a:rPr lang="en-US" sz="1200" b="0" u="none" strike="noStrike" cap="none"/>
                        <a:t>(see corresponding page)</a:t>
                      </a:r>
                      <a:endParaRPr sz="1400" b="0"/>
                    </a:p>
                  </a:txBody>
                  <a:tcPr marL="91450" marR="91450" marT="45725" marB="45725" anchor="ctr"/>
                </a:tc>
                <a:tc>
                  <a:txBody>
                    <a:bodyPr/>
                    <a:lstStyle/>
                    <a:p>
                      <a:pPr marL="0" marR="0" lvl="0" indent="0" algn="ctr" rtl="0">
                        <a:spcBef>
                          <a:spcPts val="0"/>
                        </a:spcBef>
                        <a:spcAft>
                          <a:spcPts val="0"/>
                        </a:spcAft>
                        <a:buNone/>
                      </a:pPr>
                      <a:r>
                        <a:rPr lang="en-US" sz="1200" b="1"/>
                        <a:t>TITLE</a:t>
                      </a:r>
                      <a:endParaRPr/>
                    </a:p>
                    <a:p>
                      <a:pPr marL="0" marR="0" lvl="0" indent="0" algn="ctr" rtl="0">
                        <a:spcBef>
                          <a:spcPts val="0"/>
                        </a:spcBef>
                        <a:spcAft>
                          <a:spcPts val="0"/>
                        </a:spcAft>
                        <a:buNone/>
                      </a:pPr>
                      <a:r>
                        <a:rPr lang="en-US" sz="1200" b="0"/>
                        <a:t>(p. 5)</a:t>
                      </a:r>
                      <a:endParaRPr sz="1200" b="0"/>
                    </a:p>
                  </a:txBody>
                  <a:tcPr marL="91450" marR="91450" marT="45725" marB="45725"/>
                </a:tc>
                <a:tc>
                  <a:txBody>
                    <a:bodyPr/>
                    <a:lstStyle/>
                    <a:p>
                      <a:pPr marL="0" marR="0" lvl="0" indent="0" algn="ctr" rtl="0">
                        <a:spcBef>
                          <a:spcPts val="0"/>
                        </a:spcBef>
                        <a:spcAft>
                          <a:spcPts val="0"/>
                        </a:spcAft>
                        <a:buNone/>
                      </a:pPr>
                      <a:r>
                        <a:rPr lang="en-US" sz="1200" b="1"/>
                        <a:t>DIAMOND</a:t>
                      </a:r>
                      <a:endParaRPr/>
                    </a:p>
                    <a:p>
                      <a:pPr marL="0" marR="0" lvl="0" indent="0" algn="ctr" rtl="0">
                        <a:spcBef>
                          <a:spcPts val="0"/>
                        </a:spcBef>
                        <a:spcAft>
                          <a:spcPts val="0"/>
                        </a:spcAft>
                        <a:buNone/>
                      </a:pPr>
                      <a:r>
                        <a:rPr lang="en-US" sz="1200" b="0"/>
                        <a:t>(p. 6)</a:t>
                      </a:r>
                      <a:endParaRPr sz="1200" b="0"/>
                    </a:p>
                  </a:txBody>
                  <a:tcPr marL="91450" marR="91450" marT="45725" marB="45725"/>
                </a:tc>
                <a:tc>
                  <a:txBody>
                    <a:bodyPr/>
                    <a:lstStyle/>
                    <a:p>
                      <a:pPr marL="0" marR="0" lvl="0" indent="0" algn="ctr" rtl="0">
                        <a:spcBef>
                          <a:spcPts val="0"/>
                        </a:spcBef>
                        <a:spcAft>
                          <a:spcPts val="0"/>
                        </a:spcAft>
                        <a:buNone/>
                      </a:pPr>
                      <a:r>
                        <a:rPr lang="en-US" sz="1200" b="1"/>
                        <a:t>PLATINUM</a:t>
                      </a:r>
                      <a:endParaRPr/>
                    </a:p>
                    <a:p>
                      <a:pPr marL="0" marR="0" lvl="0" indent="0" algn="ctr" rtl="0">
                        <a:spcBef>
                          <a:spcPts val="0"/>
                        </a:spcBef>
                        <a:spcAft>
                          <a:spcPts val="0"/>
                        </a:spcAft>
                        <a:buNone/>
                      </a:pPr>
                      <a:r>
                        <a:rPr lang="en-US" sz="1200" b="0"/>
                        <a:t>(p. 7)</a:t>
                      </a:r>
                      <a:endParaRPr/>
                    </a:p>
                  </a:txBody>
                  <a:tcPr marL="91450" marR="91450" marT="45725" marB="45725"/>
                </a:tc>
                <a:tc>
                  <a:txBody>
                    <a:bodyPr/>
                    <a:lstStyle/>
                    <a:p>
                      <a:pPr marL="0" marR="0" lvl="0" indent="0" algn="ctr" rtl="0">
                        <a:spcBef>
                          <a:spcPts val="0"/>
                        </a:spcBef>
                        <a:spcAft>
                          <a:spcPts val="0"/>
                        </a:spcAft>
                        <a:buNone/>
                      </a:pPr>
                      <a:r>
                        <a:rPr lang="en-US" sz="1200" b="1"/>
                        <a:t>GOLD</a:t>
                      </a:r>
                      <a:endParaRPr/>
                    </a:p>
                    <a:p>
                      <a:pPr marL="0" marR="0" lvl="0" indent="0" algn="ctr" rtl="0">
                        <a:spcBef>
                          <a:spcPts val="0"/>
                        </a:spcBef>
                        <a:spcAft>
                          <a:spcPts val="0"/>
                        </a:spcAft>
                        <a:buNone/>
                      </a:pPr>
                      <a:r>
                        <a:rPr lang="en-US" sz="1200" b="0"/>
                        <a:t>(p. 8)</a:t>
                      </a:r>
                      <a:endParaRPr sz="1200" b="0"/>
                    </a:p>
                  </a:txBody>
                  <a:tcPr marL="91450" marR="91450" marT="45725" marB="45725"/>
                </a:tc>
                <a:tc>
                  <a:txBody>
                    <a:bodyPr/>
                    <a:lstStyle/>
                    <a:p>
                      <a:pPr marL="0" marR="0" lvl="0" indent="0" algn="ctr" rtl="0">
                        <a:spcBef>
                          <a:spcPts val="0"/>
                        </a:spcBef>
                        <a:spcAft>
                          <a:spcPts val="0"/>
                        </a:spcAft>
                        <a:buNone/>
                      </a:pPr>
                      <a:r>
                        <a:rPr lang="en-US" sz="1200" b="1"/>
                        <a:t>SILVER</a:t>
                      </a:r>
                      <a:endParaRPr/>
                    </a:p>
                    <a:p>
                      <a:pPr marL="0" marR="0" lvl="0" indent="0" algn="ctr" rtl="0">
                        <a:spcBef>
                          <a:spcPts val="0"/>
                        </a:spcBef>
                        <a:spcAft>
                          <a:spcPts val="0"/>
                        </a:spcAft>
                        <a:buNone/>
                      </a:pPr>
                      <a:r>
                        <a:rPr lang="en-US" sz="1200" b="0"/>
                        <a:t>(p. 9)</a:t>
                      </a:r>
                      <a:endParaRPr sz="1200" b="0"/>
                    </a:p>
                  </a:txBody>
                  <a:tcPr marL="91450" marR="91450" marT="45725" marB="45725"/>
                </a:tc>
                <a:tc>
                  <a:txBody>
                    <a:bodyPr/>
                    <a:lstStyle/>
                    <a:p>
                      <a:pPr marL="0" marR="0" lvl="0" indent="0" algn="ctr" rtl="0">
                        <a:spcBef>
                          <a:spcPts val="0"/>
                        </a:spcBef>
                        <a:spcAft>
                          <a:spcPts val="0"/>
                        </a:spcAft>
                        <a:buNone/>
                      </a:pPr>
                      <a:r>
                        <a:rPr lang="en-US" sz="1200" b="1"/>
                        <a:t>BRONZE</a:t>
                      </a:r>
                      <a:endParaRPr/>
                    </a:p>
                    <a:p>
                      <a:pPr marL="0" marR="0" lvl="0" indent="0" algn="ctr" rtl="0">
                        <a:spcBef>
                          <a:spcPts val="0"/>
                        </a:spcBef>
                        <a:spcAft>
                          <a:spcPts val="0"/>
                        </a:spcAft>
                        <a:buNone/>
                      </a:pPr>
                      <a:r>
                        <a:rPr lang="en-US" sz="1200" b="0"/>
                        <a:t>(p. 10)</a:t>
                      </a:r>
                      <a:endParaRPr/>
                    </a:p>
                  </a:txBody>
                  <a:tcPr marL="91450" marR="91450" marT="45725" marB="45725"/>
                </a:tc>
                <a:extLst>
                  <a:ext uri="{0D108BD9-81ED-4DB2-BD59-A6C34878D82A}">
                    <a16:rowId xmlns:a16="http://schemas.microsoft.com/office/drawing/2014/main" val="10000"/>
                  </a:ext>
                </a:extLst>
              </a:tr>
              <a:tr h="43165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Exclusive “Presented by” Recognition</a:t>
                      </a:r>
                      <a:endParaRPr sz="1200" b="0" i="0" u="none" strike="noStrik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Clr>
                          <a:srgbClr val="DD4A91"/>
                        </a:buClr>
                        <a:buSzPts val="1100"/>
                        <a:buFont typeface="Noto Sans Symbols"/>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1"/>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C-Suite Session &amp; Reception (invites)</a:t>
                      </a:r>
                      <a:endParaRPr sz="1200" b="0" i="0" u="none" strike="noStrik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x2</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2"/>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C-Suite Reception-only (invites)</a:t>
                      </a:r>
                      <a:endParaRPr sz="1200" b="0" i="0" u="none" strike="noStrik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x2</a:t>
                      </a:r>
                      <a:endParaRPr sz="1100"/>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Noto Sans Symbols"/>
                        <a:buNone/>
                      </a:pPr>
                      <a:r>
                        <a:rPr lang="en-US" sz="1100">
                          <a:solidFill>
                            <a:srgbClr val="DD4A91"/>
                          </a:solidFill>
                          <a:latin typeface="Calibri"/>
                          <a:ea typeface="Calibri"/>
                          <a:cs typeface="Calibri"/>
                          <a:sym typeface="Calibri"/>
                        </a:rPr>
                        <a:t>x2</a:t>
                      </a:r>
                      <a:endParaRPr sz="1100"/>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Noto Sans Symbols"/>
                        <a:buNone/>
                      </a:pPr>
                      <a:r>
                        <a:rPr lang="en-US" sz="1100" b="0" i="0" u="none" strike="noStrike" cap="none">
                          <a:solidFill>
                            <a:srgbClr val="DD4A91"/>
                          </a:solidFill>
                          <a:latin typeface="Calibri"/>
                          <a:ea typeface="Calibri"/>
                          <a:cs typeface="Calibri"/>
                          <a:sym typeface="Calibri"/>
                        </a:rPr>
                        <a:t>●</a:t>
                      </a:r>
                      <a:endParaRPr sz="1100" b="0" i="0" u="none" strike="noStrike" cap="none">
                        <a:solidFill>
                          <a:srgbClr val="DD4A9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3"/>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Key Influencers Reception (invites)</a:t>
                      </a:r>
                      <a:endParaRPr sz="1200" b="0" i="0" u="none" strike="noStrik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rPr>
                        <a:t>x4</a:t>
                      </a:r>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Noto Sans Symbols"/>
                        <a:buNone/>
                      </a:pPr>
                      <a:r>
                        <a:rPr lang="en-US" sz="1100">
                          <a:solidFill>
                            <a:srgbClr val="DD4A91"/>
                          </a:solidFill>
                        </a:rPr>
                        <a:t>x3</a:t>
                      </a:r>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Noto Sans Symbols"/>
                        <a:buNone/>
                      </a:pPr>
                      <a:r>
                        <a:rPr lang="en-US" sz="1100" b="0" i="0" u="none" strike="noStrike" cap="none">
                          <a:solidFill>
                            <a:srgbClr val="DD4A91"/>
                          </a:solidFill>
                          <a:latin typeface="Calibri"/>
                          <a:ea typeface="Calibri"/>
                          <a:cs typeface="Calibri"/>
                          <a:sym typeface="Calibri"/>
                        </a:rPr>
                        <a:t>x3</a:t>
                      </a:r>
                      <a:endParaRPr sz="1100" b="0" i="0" u="none" strike="noStrike" cap="none">
                        <a:solidFill>
                          <a:srgbClr val="DD4A9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100">
                          <a:solidFill>
                            <a:srgbClr val="DD4A91"/>
                          </a:solidFill>
                        </a:rPr>
                        <a:t>x2</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r>
                        <a:rPr lang="en-US" sz="1100">
                          <a:solidFill>
                            <a:srgbClr val="DD4A91"/>
                          </a:solidFill>
                        </a:rPr>
                        <a:t>x1</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r>
                        <a:rPr lang="en-US" sz="1100">
                          <a:solidFill>
                            <a:srgbClr val="DD4A91"/>
                          </a:solidFill>
                        </a:rPr>
                        <a:t>x1</a:t>
                      </a:r>
                      <a:endParaRPr sz="1100">
                        <a:solidFill>
                          <a:srgbClr val="DD4A91"/>
                        </a:solidFill>
                      </a:endParaRPr>
                    </a:p>
                  </a:txBody>
                  <a:tcPr marL="91450" marR="91450" marT="45725" marB="45725" anchor="ctr"/>
                </a:tc>
                <a:extLst>
                  <a:ext uri="{0D108BD9-81ED-4DB2-BD59-A6C34878D82A}">
                    <a16:rowId xmlns:a16="http://schemas.microsoft.com/office/drawing/2014/main" val="10004"/>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Premier High-Visibility Event</a:t>
                      </a:r>
                      <a:endParaRPr/>
                    </a:p>
                  </a:txBody>
                  <a:tcPr marL="9525" marR="9525" marT="9525" marB="0"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b="0" i="0" u="none" strike="noStrike" cap="none">
                          <a:solidFill>
                            <a:srgbClr val="DD4A91"/>
                          </a:solidFill>
                          <a:latin typeface="Calibri"/>
                          <a:ea typeface="Calibri"/>
                          <a:cs typeface="Calibri"/>
                          <a:sym typeface="Calibri"/>
                        </a:rPr>
                        <a:t>x2</a:t>
                      </a:r>
                      <a:endParaRPr sz="1100" b="0" i="0" u="none" strike="noStrike" cap="none">
                        <a:solidFill>
                          <a:srgbClr val="DD4A91"/>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Noto Sans Symbols"/>
                        <a:buNone/>
                      </a:pPr>
                      <a:endParaRPr sz="1100" b="0" i="0" u="none" strike="noStrike" cap="none">
                        <a:solidFill>
                          <a:srgbClr val="DD4A9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5"/>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Premier Promotional Opportunity</a:t>
                      </a:r>
                      <a:endParaRPr/>
                    </a:p>
                  </a:txBody>
                  <a:tcPr marL="9525" marR="9525" marT="9525" marB="0"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b="0" i="0" u="none" strike="noStrike" cap="none">
                          <a:solidFill>
                            <a:srgbClr val="DD4A91"/>
                          </a:solidFill>
                          <a:latin typeface="Calibri"/>
                          <a:ea typeface="Calibri"/>
                          <a:cs typeface="Calibri"/>
                          <a:sym typeface="Calibri"/>
                        </a:rPr>
                        <a:t>●</a:t>
                      </a:r>
                      <a:endParaRPr sz="1100" b="0" i="0" u="none" strike="noStrike" cap="none">
                        <a:solidFill>
                          <a:srgbClr val="DD4A91"/>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Noto Sans Symbols"/>
                        <a:buNone/>
                      </a:pPr>
                      <a:r>
                        <a:rPr lang="en-US" sz="1100" b="0" i="0" u="none" strike="noStrike" cap="none">
                          <a:solidFill>
                            <a:srgbClr val="DD4A91"/>
                          </a:solidFill>
                          <a:latin typeface="Calibri"/>
                          <a:ea typeface="Calibri"/>
                          <a:cs typeface="Calibri"/>
                          <a:sym typeface="Calibri"/>
                        </a:rPr>
                        <a:t>●</a:t>
                      </a:r>
                      <a:endParaRPr sz="1100" b="0" i="0" u="none" strike="noStrike" cap="none">
                        <a:solidFill>
                          <a:srgbClr val="DD4A9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6"/>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Prime Visibility Event</a:t>
                      </a:r>
                      <a:endParaRPr/>
                    </a:p>
                  </a:txBody>
                  <a:tcPr marL="9525" marR="9525" marT="9525" marB="0"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b="0" i="0" u="none" strike="noStrike" cap="none">
                          <a:solidFill>
                            <a:srgbClr val="DD4A91"/>
                          </a:solidFill>
                          <a:latin typeface="Calibri"/>
                          <a:ea typeface="Calibri"/>
                          <a:cs typeface="Calibri"/>
                          <a:sym typeface="Calibri"/>
                        </a:rPr>
                        <a:t>●</a:t>
                      </a:r>
                      <a:endParaRPr sz="1100" b="0" i="0" u="none" strike="noStrike" cap="none">
                        <a:solidFill>
                          <a:srgbClr val="DD4A91"/>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7"/>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Prime Promotional Opportunity</a:t>
                      </a:r>
                      <a:endParaRPr/>
                    </a:p>
                  </a:txBody>
                  <a:tcPr marL="9525" marR="9525" marT="9525" marB="0"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8"/>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Special Event or Opportunity</a:t>
                      </a:r>
                      <a:endParaRPr sz="1200" b="0" i="0" u="none" strike="noStrik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endParaRPr sz="1100"/>
                    </a:p>
                  </a:txBody>
                  <a:tcPr marL="91450" marR="91450" marT="45725" marB="45725" anchor="ctr"/>
                </a:tc>
                <a:extLst>
                  <a:ext uri="{0D108BD9-81ED-4DB2-BD59-A6C34878D82A}">
                    <a16:rowId xmlns:a16="http://schemas.microsoft.com/office/drawing/2014/main" val="10009"/>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Marketplace Booth</a:t>
                      </a:r>
                      <a:endParaRPr/>
                    </a:p>
                  </a:txBody>
                  <a:tcPr marL="9525" marR="9525" marT="9525" marB="0" anchor="ctr"/>
                </a:tc>
                <a:tc>
                  <a:txBody>
                    <a:bodyPr/>
                    <a:lstStyle/>
                    <a:p>
                      <a:pPr marL="0" marR="0" lvl="0" indent="0" algn="ctr" rtl="0">
                        <a:spcBef>
                          <a:spcPts val="0"/>
                        </a:spcBef>
                        <a:spcAft>
                          <a:spcPts val="0"/>
                        </a:spcAft>
                        <a:buClr>
                          <a:srgbClr val="DD4A91"/>
                        </a:buClr>
                        <a:buSzPts val="1100"/>
                        <a:buFont typeface="Noto Sans Symbols"/>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extLst>
                  <a:ext uri="{0D108BD9-81ED-4DB2-BD59-A6C34878D82A}">
                    <a16:rowId xmlns:a16="http://schemas.microsoft.com/office/drawing/2014/main" val="10010"/>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Conference Registrations</a:t>
                      </a:r>
                      <a:endParaRPr/>
                    </a:p>
                  </a:txBody>
                  <a:tcPr marL="9525" marR="9525" marT="9525" marB="0" anchor="ctr"/>
                </a:tc>
                <a:tc>
                  <a:txBody>
                    <a:bodyPr/>
                    <a:lstStyle/>
                    <a:p>
                      <a:pPr marL="0" marR="0" lvl="0" indent="0" algn="ctr" rtl="0">
                        <a:spcBef>
                          <a:spcPts val="0"/>
                        </a:spcBef>
                        <a:spcAft>
                          <a:spcPts val="0"/>
                        </a:spcAft>
                        <a:buNone/>
                      </a:pPr>
                      <a:r>
                        <a:rPr lang="en-US" sz="1100">
                          <a:solidFill>
                            <a:srgbClr val="DD4A91"/>
                          </a:solidFill>
                        </a:rPr>
                        <a:t>x4</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r>
                        <a:rPr lang="en-US" sz="1100">
                          <a:solidFill>
                            <a:srgbClr val="DD4A91"/>
                          </a:solidFill>
                        </a:rPr>
                        <a:t>x4</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r>
                        <a:rPr lang="en-US" sz="1100">
                          <a:solidFill>
                            <a:srgbClr val="DD4A91"/>
                          </a:solidFill>
                        </a:rPr>
                        <a:t>x3</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r>
                        <a:rPr lang="en-US" sz="1100">
                          <a:solidFill>
                            <a:srgbClr val="DD4A91"/>
                          </a:solidFill>
                        </a:rPr>
                        <a:t>x2</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r>
                        <a:rPr lang="en-US" sz="1100">
                          <a:solidFill>
                            <a:srgbClr val="DD4A91"/>
                          </a:solidFill>
                        </a:rPr>
                        <a:t>x2</a:t>
                      </a:r>
                      <a:endParaRPr sz="1100">
                        <a:solidFill>
                          <a:srgbClr val="DD4A91"/>
                        </a:solidFill>
                      </a:endParaRPr>
                    </a:p>
                  </a:txBody>
                  <a:tcPr marL="91450" marR="91450" marT="45725" marB="45725" anchor="ctr"/>
                </a:tc>
                <a:tc>
                  <a:txBody>
                    <a:bodyPr/>
                    <a:lstStyle/>
                    <a:p>
                      <a:pPr marL="0" marR="0" lvl="0" indent="0" algn="ctr" rtl="0">
                        <a:spcBef>
                          <a:spcPts val="0"/>
                        </a:spcBef>
                        <a:spcAft>
                          <a:spcPts val="0"/>
                        </a:spcAft>
                        <a:buNone/>
                      </a:pPr>
                      <a:r>
                        <a:rPr lang="en-US" sz="1100">
                          <a:solidFill>
                            <a:srgbClr val="DD4A91"/>
                          </a:solidFill>
                        </a:rPr>
                        <a:t>x2</a:t>
                      </a:r>
                      <a:endParaRPr sz="1100">
                        <a:solidFill>
                          <a:srgbClr val="DD4A91"/>
                        </a:solidFill>
                      </a:endParaRPr>
                    </a:p>
                  </a:txBody>
                  <a:tcPr marL="91450" marR="91450" marT="45725" marB="45725" anchor="ctr"/>
                </a:tc>
                <a:extLst>
                  <a:ext uri="{0D108BD9-81ED-4DB2-BD59-A6C34878D82A}">
                    <a16:rowId xmlns:a16="http://schemas.microsoft.com/office/drawing/2014/main" val="10011"/>
                  </a:ext>
                </a:extLst>
              </a:tr>
              <a:tr h="298000">
                <a:tc>
                  <a:txBody>
                    <a:bodyPr/>
                    <a:lstStyle/>
                    <a:p>
                      <a:pPr marL="0" marR="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Standard Benefits</a:t>
                      </a:r>
                      <a:endParaRPr/>
                    </a:p>
                  </a:txBody>
                  <a:tcPr marL="9525" marR="9525" marT="9525" marB="0"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DD4A91"/>
                        </a:buClr>
                        <a:buSzPts val="1100"/>
                        <a:buFont typeface="Calibri"/>
                        <a:buNone/>
                      </a:pPr>
                      <a:r>
                        <a:rPr lang="en-US" sz="1100">
                          <a:solidFill>
                            <a:srgbClr val="DD4A91"/>
                          </a:solidFill>
                          <a:latin typeface="Calibri"/>
                          <a:ea typeface="Calibri"/>
                          <a:cs typeface="Calibri"/>
                          <a:sym typeface="Calibri"/>
                        </a:rPr>
                        <a:t>●</a:t>
                      </a:r>
                      <a:endParaRPr sz="1100">
                        <a:solidFill>
                          <a:srgbClr val="DD4A91"/>
                        </a:solidFill>
                      </a:endParaRPr>
                    </a:p>
                  </a:txBody>
                  <a:tcPr marL="91450" marR="91450" marT="45725" marB="45725" anchor="ctr"/>
                </a:tc>
                <a:extLst>
                  <a:ext uri="{0D108BD9-81ED-4DB2-BD59-A6C34878D82A}">
                    <a16:rowId xmlns:a16="http://schemas.microsoft.com/office/drawing/2014/main" val="10012"/>
                  </a:ext>
                </a:extLst>
              </a:tr>
            </a:tbl>
          </a:graphicData>
        </a:graphic>
      </p:graphicFrame>
      <p:sp>
        <p:nvSpPr>
          <p:cNvPr id="72" name="Google Shape;72;p22"/>
          <p:cNvSpPr/>
          <p:nvPr/>
        </p:nvSpPr>
        <p:spPr>
          <a:xfrm>
            <a:off x="11293388" y="5273013"/>
            <a:ext cx="333746"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0" i="0" u="none" strike="noStrike" cap="small">
                <a:solidFill>
                  <a:srgbClr val="DD4A91"/>
                </a:solidFill>
                <a:latin typeface="Calibri"/>
                <a:ea typeface="Calibri"/>
                <a:cs typeface="Calibri"/>
                <a:sym typeface="Calibri"/>
              </a:rPr>
              <a:t>or</a:t>
            </a:r>
            <a:endParaRPr sz="1200" b="0" i="0" u="none" strike="noStrike" cap="small">
              <a:solidFill>
                <a:srgbClr val="DD4A9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3"/>
          <p:cNvSpPr txBox="1">
            <a:spLocks noGrp="1"/>
          </p:cNvSpPr>
          <p:nvPr>
            <p:ph type="body" idx="1"/>
          </p:nvPr>
        </p:nvSpPr>
        <p:spPr>
          <a:xfrm>
            <a:off x="838200" y="1508761"/>
            <a:ext cx="10515600" cy="13544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Receive the conference’s highest level of recognition at this gathering of more than 700 advancement professionals and you’ll clearly define your company as a principal of the industry. You’ll be provided countless opportunities to tell your story. This sponsorship includes a premier exhibit booth in a prime location.</a:t>
            </a:r>
            <a:endParaRPr/>
          </a:p>
          <a:p>
            <a:pPr marL="0" lvl="0" indent="0" algn="l" rtl="0">
              <a:lnSpc>
                <a:spcPct val="90000"/>
              </a:lnSpc>
              <a:spcBef>
                <a:spcPts val="1000"/>
              </a:spcBef>
              <a:spcAft>
                <a:spcPts val="0"/>
              </a:spcAft>
              <a:buClr>
                <a:schemeClr val="dk1"/>
              </a:buClr>
              <a:buSzPts val="2000"/>
              <a:buNone/>
            </a:pPr>
            <a:endParaRPr sz="2000"/>
          </a:p>
        </p:txBody>
      </p:sp>
      <p:sp>
        <p:nvSpPr>
          <p:cNvPr id="78" name="Google Shape;7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DD4A91"/>
              </a:buClr>
              <a:buSzPts val="4400"/>
              <a:buFont typeface="Calibri"/>
              <a:buNone/>
            </a:pPr>
            <a:r>
              <a:rPr lang="en-US" b="1" dirty="0">
                <a:solidFill>
                  <a:srgbClr val="DD4A91"/>
                </a:solidFill>
              </a:rPr>
              <a:t>Title Sponsor</a:t>
            </a:r>
            <a:endParaRPr sz="2800" b="1" dirty="0">
              <a:solidFill>
                <a:srgbClr val="DD4A91"/>
              </a:solidFill>
            </a:endParaRPr>
          </a:p>
        </p:txBody>
      </p:sp>
      <p:graphicFrame>
        <p:nvGraphicFramePr>
          <p:cNvPr id="79" name="Google Shape;79;p23"/>
          <p:cNvGraphicFramePr/>
          <p:nvPr/>
        </p:nvGraphicFramePr>
        <p:xfrm>
          <a:off x="838200" y="2681270"/>
          <a:ext cx="10515600" cy="3205570"/>
        </p:xfrm>
        <a:graphic>
          <a:graphicData uri="http://schemas.openxmlformats.org/drawingml/2006/table">
            <a:tbl>
              <a:tblPr firstRow="1" bandRow="1">
                <a:noFill/>
                <a:tableStyleId>{884A2B18-EB16-4190-8798-A8F71C3DE207}</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50">
                <a:tc gridSpan="2">
                  <a:txBody>
                    <a:bodyPr/>
                    <a:lstStyle/>
                    <a:p>
                      <a:pPr marL="0" marR="0" lvl="0" indent="0" algn="l" rtl="0">
                        <a:spcBef>
                          <a:spcPts val="0"/>
                        </a:spcBef>
                        <a:spcAft>
                          <a:spcPts val="0"/>
                        </a:spcAft>
                        <a:buNone/>
                      </a:pPr>
                      <a:r>
                        <a:rPr lang="en-US" sz="1800" u="none" strike="noStrike" cap="none"/>
                        <a:t>TITLE SPONSOR BENEFITS</a:t>
                      </a:r>
                      <a:endParaRPr sz="1800"/>
                    </a:p>
                  </a:txBody>
                  <a:tcPr marL="91450" marR="91450" marT="45725" marB="45725">
                    <a:solidFill>
                      <a:srgbClr val="DD4A91"/>
                    </a:solidFill>
                  </a:tcPr>
                </a:tc>
                <a:tc hMerge="1">
                  <a:txBody>
                    <a:bodyPr/>
                    <a:lstStyle/>
                    <a:p>
                      <a:endParaRPr lang="en-US"/>
                    </a:p>
                  </a:txBody>
                  <a:tcPr/>
                </a:tc>
                <a:extLst>
                  <a:ext uri="{0D108BD9-81ED-4DB2-BD59-A6C34878D82A}">
                    <a16:rowId xmlns:a16="http://schemas.microsoft.com/office/drawing/2014/main" val="10000"/>
                  </a:ext>
                </a:extLst>
              </a:tr>
              <a:tr h="370850">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Exclusive </a:t>
                      </a:r>
                      <a:r>
                        <a:rPr lang="en-US" sz="1400" b="1"/>
                        <a:t>“Presented by” </a:t>
                      </a:r>
                      <a:r>
                        <a:rPr lang="en-US" sz="1400"/>
                        <a:t>feature on conference materials, including signage and website, with company logo and tagline</a:t>
                      </a:r>
                      <a:endParaRPr sz="1400"/>
                    </a:p>
                  </a:txBody>
                  <a:tcPr marL="91450" marR="91450" marT="45725" marB="45725" anchor="ctr"/>
                </a:tc>
                <a:tc hMerge="1">
                  <a:txBody>
                    <a:bodyPr/>
                    <a:lstStyle/>
                    <a:p>
                      <a:endParaRPr lang="en-US"/>
                    </a:p>
                  </a:txBody>
                  <a:tcPr/>
                </a:tc>
                <a:extLst>
                  <a:ext uri="{0D108BD9-81ED-4DB2-BD59-A6C34878D82A}">
                    <a16:rowId xmlns:a16="http://schemas.microsoft.com/office/drawing/2014/main" val="10001"/>
                  </a:ext>
                </a:extLst>
              </a:tr>
              <a:tr h="247225">
                <a:tc>
                  <a:txBody>
                    <a:bodyPr/>
                    <a:lstStyle/>
                    <a:p>
                      <a:pPr marL="285750" marR="0" lvl="0" indent="-285750" algn="l" rtl="0">
                        <a:spcBef>
                          <a:spcPts val="0"/>
                        </a:spcBef>
                        <a:spcAft>
                          <a:spcPts val="0"/>
                        </a:spcAft>
                        <a:buClr>
                          <a:schemeClr val="dk1"/>
                        </a:buClr>
                        <a:buSzPts val="1400"/>
                        <a:buFont typeface="Noto Sans Symbols"/>
                        <a:buChar char="✔"/>
                      </a:pPr>
                      <a:r>
                        <a:rPr lang="en-US" sz="1400"/>
                        <a:t>Four (4) full conference registrations </a:t>
                      </a:r>
                      <a:r>
                        <a:rPr lang="en-US" sz="1100"/>
                        <a:t>(includes meals and special events)</a:t>
                      </a:r>
                      <a:endParaRPr sz="110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a:t>Two (2) C-Suite session invites &amp; two (2) reception-only  invites</a:t>
                      </a:r>
                      <a:endParaRPr sz="1400"/>
                    </a:p>
                  </a:txBody>
                  <a:tcPr marL="91450" marR="91450" marT="45725" marB="45725" anchor="ctr"/>
                </a:tc>
                <a:extLst>
                  <a:ext uri="{0D108BD9-81ED-4DB2-BD59-A6C34878D82A}">
                    <a16:rowId xmlns:a16="http://schemas.microsoft.com/office/drawing/2014/main" val="10002"/>
                  </a:ext>
                </a:extLst>
              </a:tr>
              <a:tr h="247225">
                <a:tc>
                  <a:txBody>
                    <a:bodyPr/>
                    <a:lstStyle/>
                    <a:p>
                      <a:pPr marL="285750" marR="0" lvl="0" indent="-285750" algn="l" rtl="0">
                        <a:spcBef>
                          <a:spcPts val="0"/>
                        </a:spcBef>
                        <a:spcAft>
                          <a:spcPts val="0"/>
                        </a:spcAft>
                        <a:buClr>
                          <a:schemeClr val="dk1"/>
                        </a:buClr>
                        <a:buSzPts val="1400"/>
                        <a:buFont typeface="Noto Sans Symbols"/>
                        <a:buChar char="✔"/>
                      </a:pPr>
                      <a:r>
                        <a:rPr lang="en-US" sz="1400" b="0"/>
                        <a:t>Priority </a:t>
                      </a:r>
                      <a:r>
                        <a:rPr lang="en-US" sz="1400"/>
                        <a:t>choice of location for complimentary Marketplace booth</a:t>
                      </a:r>
                      <a:endParaRPr sz="140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a:t>All Standard Benefits (as listed on page 3)</a:t>
                      </a:r>
                      <a:endParaRPr sz="1400"/>
                    </a:p>
                  </a:txBody>
                  <a:tcPr marL="91450" marR="91450" marT="45725" marB="45725" anchor="ctr"/>
                </a:tc>
                <a:extLst>
                  <a:ext uri="{0D108BD9-81ED-4DB2-BD59-A6C34878D82A}">
                    <a16:rowId xmlns:a16="http://schemas.microsoft.com/office/drawing/2014/main" val="10003"/>
                  </a:ext>
                </a:extLst>
              </a:tr>
              <a:tr h="370850">
                <a:tc gridSpan="2">
                  <a:txBody>
                    <a:bodyPr/>
                    <a:lstStyle/>
                    <a:p>
                      <a:pPr marL="0" marR="0" lvl="0" indent="0" algn="l" rtl="0">
                        <a:spcBef>
                          <a:spcPts val="0"/>
                        </a:spcBef>
                        <a:spcAft>
                          <a:spcPts val="0"/>
                        </a:spcAft>
                        <a:buClr>
                          <a:schemeClr val="dk1"/>
                        </a:buClr>
                        <a:buSzPts val="1400"/>
                        <a:buFont typeface="Noto Sans Symbols"/>
                        <a:buNone/>
                      </a:pPr>
                      <a:r>
                        <a:rPr lang="en-US" sz="1400" b="1"/>
                        <a:t>Sponsorship of Two (2) Premier High-Visibility Events – </a:t>
                      </a:r>
                      <a:r>
                        <a:rPr lang="en-US" sz="1400" b="0"/>
                        <a:t>includes event branding and invitation for a representative to make brief remarks</a:t>
                      </a:r>
                      <a:endParaRPr sz="1400" b="0"/>
                    </a:p>
                  </a:txBody>
                  <a:tcPr marL="91450" marR="91450" marT="45725" marB="45725" anchor="ctr"/>
                </a:tc>
                <a:tc hMerge="1">
                  <a:txBody>
                    <a:bodyPr/>
                    <a:lstStyle/>
                    <a:p>
                      <a:endParaRPr lang="en-US"/>
                    </a:p>
                  </a:txBody>
                  <a:tcPr/>
                </a:tc>
                <a:extLst>
                  <a:ext uri="{0D108BD9-81ED-4DB2-BD59-A6C34878D82A}">
                    <a16:rowId xmlns:a16="http://schemas.microsoft.com/office/drawing/2014/main" val="10004"/>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b="0"/>
                        <a:t>Opening Keynote Session [Sunday]</a:t>
                      </a:r>
                      <a:endParaRPr sz="1400" b="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b="0"/>
                        <a:t>Closing Brunch [Tuesday]</a:t>
                      </a:r>
                      <a:endParaRPr sz="1400" b="0"/>
                    </a:p>
                  </a:txBody>
                  <a:tcPr marL="91450" marR="91450" marT="45725" marB="45725" anchor="ctr"/>
                </a:tc>
                <a:extLst>
                  <a:ext uri="{0D108BD9-81ED-4DB2-BD59-A6C34878D82A}">
                    <a16:rowId xmlns:a16="http://schemas.microsoft.com/office/drawing/2014/main" val="10005"/>
                  </a:ext>
                </a:extLst>
              </a:tr>
              <a:tr h="370850">
                <a:tc gridSpan="2">
                  <a:txBody>
                    <a:bodyPr/>
                    <a:lstStyle/>
                    <a:p>
                      <a:pPr marL="0" marR="0" lvl="0" indent="0" algn="l" rtl="0">
                        <a:lnSpc>
                          <a:spcPct val="100000"/>
                        </a:lnSpc>
                        <a:spcBef>
                          <a:spcPts val="0"/>
                        </a:spcBef>
                        <a:spcAft>
                          <a:spcPts val="0"/>
                        </a:spcAft>
                        <a:buClr>
                          <a:schemeClr val="dk1"/>
                        </a:buClr>
                        <a:buSzPts val="1400"/>
                        <a:buFont typeface="Noto Sans Symbols"/>
                        <a:buNone/>
                      </a:pPr>
                      <a:r>
                        <a:rPr lang="en-US" sz="1400" b="1" i="0"/>
                        <a:t>Choice of One (1) Premier Promotional Opportunity</a:t>
                      </a:r>
                      <a:endParaRPr sz="1400" b="1" i="0"/>
                    </a:p>
                  </a:txBody>
                  <a:tcPr marL="91450" marR="91450" marT="45725" marB="45725" anchor="ctr"/>
                </a:tc>
                <a:tc hMerge="1">
                  <a:txBody>
                    <a:bodyPr/>
                    <a:lstStyle/>
                    <a:p>
                      <a:endParaRPr lang="en-US"/>
                    </a:p>
                  </a:txBody>
                  <a:tcPr/>
                </a:tc>
                <a:extLst>
                  <a:ext uri="{0D108BD9-81ED-4DB2-BD59-A6C34878D82A}">
                    <a16:rowId xmlns:a16="http://schemas.microsoft.com/office/drawing/2014/main" val="10006"/>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strike="sngStrike"/>
                        <a:t>Branded Lanyards</a:t>
                      </a:r>
                      <a:endParaRPr sz="1400"/>
                    </a:p>
                  </a:txBody>
                  <a:tcPr marL="91450" marR="91450" marT="45725" marB="45725" anchor="ctr"/>
                </a:tc>
                <a:tc>
                  <a:txBody>
                    <a:bodyPr/>
                    <a:lstStyle/>
                    <a:p>
                      <a:pPr marL="285750" marR="0" lvl="0" indent="-285750" algn="l" rtl="0">
                        <a:lnSpc>
                          <a:spcPct val="100000"/>
                        </a:lnSpc>
                        <a:spcBef>
                          <a:spcPts val="0"/>
                        </a:spcBef>
                        <a:spcAft>
                          <a:spcPts val="0"/>
                        </a:spcAft>
                        <a:buClr>
                          <a:schemeClr val="dk1"/>
                        </a:buClr>
                        <a:buSzPts val="1400"/>
                        <a:buFont typeface="Noto Sans Symbols"/>
                        <a:buChar char="❑"/>
                      </a:pPr>
                      <a:r>
                        <a:rPr lang="en-US" sz="1400"/>
                        <a:t>Marketplace Lounge (logo to be featured on signage near lounge)</a:t>
                      </a:r>
                      <a:endParaRPr sz="1400"/>
                    </a:p>
                  </a:txBody>
                  <a:tcPr marL="91450" marR="91450" marT="45725" marB="45725" anchor="ctr"/>
                </a:tc>
                <a:extLst>
                  <a:ext uri="{0D108BD9-81ED-4DB2-BD59-A6C34878D82A}">
                    <a16:rowId xmlns:a16="http://schemas.microsoft.com/office/drawing/2014/main" val="10007"/>
                  </a:ext>
                </a:extLst>
              </a:tr>
              <a:tr h="370850">
                <a:tc>
                  <a:txBody>
                    <a:bodyPr/>
                    <a:lstStyle/>
                    <a:p>
                      <a:pPr marL="285750" marR="0" lvl="0" indent="-285750" algn="l" rtl="0">
                        <a:lnSpc>
                          <a:spcPct val="100000"/>
                        </a:lnSpc>
                        <a:spcBef>
                          <a:spcPts val="0"/>
                        </a:spcBef>
                        <a:spcAft>
                          <a:spcPts val="0"/>
                        </a:spcAft>
                        <a:buClr>
                          <a:schemeClr val="dk1"/>
                        </a:buClr>
                        <a:buSzPts val="1400"/>
                        <a:buFont typeface="Noto Sans Symbols"/>
                        <a:buChar char="❑"/>
                      </a:pPr>
                      <a:r>
                        <a:rPr lang="en-US" sz="1400"/>
                        <a:t>WiFi Access (company can choose a customized WiFi password)</a:t>
                      </a:r>
                      <a:endParaRPr/>
                    </a:p>
                  </a:txBody>
                  <a:tcPr marL="91450" marR="91450" marT="45725" marB="45725" anchor="ctr"/>
                </a:tc>
                <a:tc>
                  <a:txBody>
                    <a:bodyPr/>
                    <a:lstStyle/>
                    <a:p>
                      <a:pPr marL="285750" marR="0" lvl="0" indent="-196850" algn="l" rtl="0">
                        <a:lnSpc>
                          <a:spcPct val="100000"/>
                        </a:lnSpc>
                        <a:spcBef>
                          <a:spcPts val="0"/>
                        </a:spcBef>
                        <a:spcAft>
                          <a:spcPts val="0"/>
                        </a:spcAft>
                        <a:buClr>
                          <a:schemeClr val="dk1"/>
                        </a:buClr>
                        <a:buSzPts val="1400"/>
                        <a:buFont typeface="Noto Sans Symbols"/>
                        <a:buNone/>
                      </a:pPr>
                      <a:endParaRPr sz="1400"/>
                    </a:p>
                  </a:txBody>
                  <a:tcPr marL="91450" marR="91450" marT="45725" marB="45725" anchor="ctr"/>
                </a:tc>
                <a:extLst>
                  <a:ext uri="{0D108BD9-81ED-4DB2-BD59-A6C34878D82A}">
                    <a16:rowId xmlns:a16="http://schemas.microsoft.com/office/drawing/2014/main" val="10008"/>
                  </a:ext>
                </a:extLst>
              </a:tr>
            </a:tbl>
          </a:graphicData>
        </a:graphic>
      </p:graphicFrame>
      <p:pic>
        <p:nvPicPr>
          <p:cNvPr id="80" name="Google Shape;80;p23"/>
          <p:cNvPicPr preferRelativeResize="0"/>
          <p:nvPr/>
        </p:nvPicPr>
        <p:blipFill rotWithShape="1">
          <a:blip r:embed="rId3">
            <a:alphaModFix/>
          </a:blip>
          <a:srcRect/>
          <a:stretch/>
        </p:blipFill>
        <p:spPr>
          <a:xfrm>
            <a:off x="5428792" y="661348"/>
            <a:ext cx="5925008" cy="7331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4"/>
          <p:cNvSpPr txBox="1">
            <a:spLocks noGrp="1"/>
          </p:cNvSpPr>
          <p:nvPr>
            <p:ph type="body" idx="1"/>
          </p:nvPr>
        </p:nvSpPr>
        <p:spPr>
          <a:xfrm>
            <a:off x="838200" y="1509533"/>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Align your brand with rich and unique opportunities and elevate your visibility in front of your most loyal clients and prospects. The sponsorship includes an exhibit booth in a prime location.</a:t>
            </a:r>
            <a:endParaRPr/>
          </a:p>
          <a:p>
            <a:pPr marL="0" lvl="0" indent="0" algn="l" rtl="0">
              <a:lnSpc>
                <a:spcPct val="90000"/>
              </a:lnSpc>
              <a:spcBef>
                <a:spcPts val="1000"/>
              </a:spcBef>
              <a:spcAft>
                <a:spcPts val="0"/>
              </a:spcAft>
              <a:buClr>
                <a:schemeClr val="dk1"/>
              </a:buClr>
              <a:buSzPts val="2800"/>
              <a:buNone/>
            </a:pPr>
            <a:endParaRPr/>
          </a:p>
        </p:txBody>
      </p:sp>
      <p:sp>
        <p:nvSpPr>
          <p:cNvPr id="86" name="Google Shape;8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C93C6"/>
              </a:buClr>
              <a:buSzPts val="4400"/>
              <a:buFont typeface="Calibri"/>
              <a:buNone/>
            </a:pPr>
            <a:r>
              <a:rPr lang="en-US" b="1">
                <a:solidFill>
                  <a:srgbClr val="5C93C6"/>
                </a:solidFill>
              </a:rPr>
              <a:t>Diamond Sponsor | $12,000</a:t>
            </a:r>
            <a:br>
              <a:rPr lang="en-US" b="1">
                <a:solidFill>
                  <a:srgbClr val="5C93C6"/>
                </a:solidFill>
              </a:rPr>
            </a:br>
            <a:r>
              <a:rPr lang="en-US" sz="2800" b="1">
                <a:solidFill>
                  <a:srgbClr val="5C93C6"/>
                </a:solidFill>
              </a:rPr>
              <a:t>[one available]</a:t>
            </a:r>
            <a:endParaRPr/>
          </a:p>
        </p:txBody>
      </p:sp>
      <p:graphicFrame>
        <p:nvGraphicFramePr>
          <p:cNvPr id="87" name="Google Shape;87;p24"/>
          <p:cNvGraphicFramePr/>
          <p:nvPr>
            <p:extLst>
              <p:ext uri="{D42A27DB-BD31-4B8C-83A1-F6EECF244321}">
                <p14:modId xmlns:p14="http://schemas.microsoft.com/office/powerpoint/2010/main" val="3335685906"/>
              </p:ext>
            </p:extLst>
          </p:nvPr>
        </p:nvGraphicFramePr>
        <p:xfrm>
          <a:off x="838200" y="2689898"/>
          <a:ext cx="10515600" cy="3205570"/>
        </p:xfrm>
        <a:graphic>
          <a:graphicData uri="http://schemas.openxmlformats.org/drawingml/2006/table">
            <a:tbl>
              <a:tblPr firstRow="1" bandRow="1">
                <a:noFill/>
                <a:tableStyleId>{884A2B18-EB16-4190-8798-A8F71C3DE207}</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50">
                <a:tc gridSpan="2">
                  <a:txBody>
                    <a:bodyPr/>
                    <a:lstStyle/>
                    <a:p>
                      <a:pPr marL="0" marR="0" lvl="0" indent="0" algn="l" rtl="0">
                        <a:spcBef>
                          <a:spcPts val="0"/>
                        </a:spcBef>
                        <a:spcAft>
                          <a:spcPts val="0"/>
                        </a:spcAft>
                        <a:buNone/>
                      </a:pPr>
                      <a:r>
                        <a:rPr lang="en-US" sz="1800" u="none" strike="noStrike" cap="none"/>
                        <a:t>DIAMOND SPONSOR BENEFITS</a:t>
                      </a:r>
                      <a:endParaRPr sz="180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47225">
                <a:tc>
                  <a:txBody>
                    <a:bodyPr/>
                    <a:lstStyle/>
                    <a:p>
                      <a:pPr marL="285750" marR="0" lvl="0" indent="-285750" algn="l" rtl="0">
                        <a:spcBef>
                          <a:spcPts val="0"/>
                        </a:spcBef>
                        <a:spcAft>
                          <a:spcPts val="0"/>
                        </a:spcAft>
                        <a:buClr>
                          <a:schemeClr val="dk1"/>
                        </a:buClr>
                        <a:buSzPts val="1400"/>
                        <a:buFont typeface="Noto Sans Symbols"/>
                        <a:buChar char="✔"/>
                      </a:pPr>
                      <a:r>
                        <a:rPr lang="en-US" sz="1400"/>
                        <a:t>Four (4) full conference registrations </a:t>
                      </a:r>
                      <a:r>
                        <a:rPr lang="en-US" sz="1100"/>
                        <a:t>(includes meals and special events)</a:t>
                      </a:r>
                      <a:endParaRPr sz="110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a:t>One (1) C-suite session invite &amp;  two (2) reception-only  invites</a:t>
                      </a:r>
                      <a:endParaRPr sz="1400"/>
                    </a:p>
                  </a:txBody>
                  <a:tcPr marL="91450" marR="91450" marT="45725" marB="45725" anchor="ctr"/>
                </a:tc>
                <a:extLst>
                  <a:ext uri="{0D108BD9-81ED-4DB2-BD59-A6C34878D82A}">
                    <a16:rowId xmlns:a16="http://schemas.microsoft.com/office/drawing/2014/main" val="10001"/>
                  </a:ext>
                </a:extLst>
              </a:tr>
              <a:tr h="247225">
                <a:tc>
                  <a:txBody>
                    <a:bodyPr/>
                    <a:lstStyle/>
                    <a:p>
                      <a:pPr marL="285750" marR="0" lvl="0" indent="-285750" algn="l" rtl="0">
                        <a:spcBef>
                          <a:spcPts val="0"/>
                        </a:spcBef>
                        <a:spcAft>
                          <a:spcPts val="0"/>
                        </a:spcAft>
                        <a:buClr>
                          <a:schemeClr val="dk1"/>
                        </a:buClr>
                        <a:buSzPts val="1400"/>
                        <a:buFont typeface="Noto Sans Symbols"/>
                        <a:buChar char="✔"/>
                      </a:pPr>
                      <a:r>
                        <a:rPr lang="en-US" sz="1400" b="0" dirty="0"/>
                        <a:t>Priority </a:t>
                      </a:r>
                      <a:r>
                        <a:rPr lang="en-US" sz="1400" dirty="0"/>
                        <a:t>choice of location for complimentary Marketplace booth</a:t>
                      </a:r>
                      <a:endParaRPr sz="1400" dirty="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a:t>All Standard Benefits (as listed on page 3)</a:t>
                      </a:r>
                      <a:endParaRPr sz="1400"/>
                    </a:p>
                  </a:txBody>
                  <a:tcPr marL="91450" marR="91450" marT="45725" marB="45725" anchor="ctr"/>
                </a:tc>
                <a:extLst>
                  <a:ext uri="{0D108BD9-81ED-4DB2-BD59-A6C34878D82A}">
                    <a16:rowId xmlns:a16="http://schemas.microsoft.com/office/drawing/2014/main" val="10002"/>
                  </a:ext>
                </a:extLst>
              </a:tr>
              <a:tr h="370850">
                <a:tc gridSpan="2">
                  <a:txBody>
                    <a:bodyPr/>
                    <a:lstStyle/>
                    <a:p>
                      <a:pPr marL="0" marR="0" lvl="0" indent="0" algn="l" rtl="0">
                        <a:spcBef>
                          <a:spcPts val="0"/>
                        </a:spcBef>
                        <a:spcAft>
                          <a:spcPts val="0"/>
                        </a:spcAft>
                        <a:buClr>
                          <a:schemeClr val="dk1"/>
                        </a:buClr>
                        <a:buSzPts val="1400"/>
                        <a:buFont typeface="Noto Sans Symbols"/>
                        <a:buNone/>
                      </a:pPr>
                      <a:r>
                        <a:rPr lang="en-US" sz="1400" b="1"/>
                        <a:t>Sponsorship of One (1) Prime Visibility Event – </a:t>
                      </a:r>
                      <a:r>
                        <a:rPr lang="en-US" sz="1400" b="0"/>
                        <a:t>includes event branding and invitation for a representative to make remarks</a:t>
                      </a:r>
                      <a:endParaRPr sz="1400" b="0"/>
                    </a:p>
                  </a:txBody>
                  <a:tcPr marL="91450" marR="91450" marT="45725" marB="45725" anchor="ctr"/>
                </a:tc>
                <a:tc hMerge="1">
                  <a:txBody>
                    <a:bodyPr/>
                    <a:lstStyle/>
                    <a:p>
                      <a:endParaRPr lang="en-US"/>
                    </a:p>
                  </a:txBody>
                  <a:tcPr/>
                </a:tc>
                <a:extLst>
                  <a:ext uri="{0D108BD9-81ED-4DB2-BD59-A6C34878D82A}">
                    <a16:rowId xmlns:a16="http://schemas.microsoft.com/office/drawing/2014/main" val="10003"/>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b="0"/>
                        <a:t>Annual Sunday Evening Off-Site Special Event [Sunday]</a:t>
                      </a:r>
                      <a:endParaRPr sz="1400" b="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b="0"/>
                        <a:t>Leadership Plenary Session [Monday]</a:t>
                      </a:r>
                      <a:endParaRPr sz="1400" b="0"/>
                    </a:p>
                  </a:txBody>
                  <a:tcPr marL="91450" marR="91450" marT="45725" marB="45725" anchor="ctr"/>
                </a:tc>
                <a:extLst>
                  <a:ext uri="{0D108BD9-81ED-4DB2-BD59-A6C34878D82A}">
                    <a16:rowId xmlns:a16="http://schemas.microsoft.com/office/drawing/2014/main" val="10004"/>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b="0"/>
                        <a:t>Pre-Conference Track #1 |  </a:t>
                      </a:r>
                      <a:r>
                        <a:rPr lang="en-US" sz="1400" b="0" i="1"/>
                        <a:t>Uniting Your Organization </a:t>
                      </a:r>
                      <a:r>
                        <a:rPr lang="en-US" sz="1400" b="0" i="0"/>
                        <a:t>[Sunday]</a:t>
                      </a:r>
                      <a:endParaRPr sz="1400" b="0" i="0"/>
                    </a:p>
                  </a:txBody>
                  <a:tcPr marL="91450" marR="91450" marT="45725" marB="45725" anchor="ctr"/>
                </a:tc>
                <a:tc>
                  <a:txBody>
                    <a:bodyPr/>
                    <a:lstStyle/>
                    <a:p>
                      <a:pPr marL="285750" marR="0" lvl="0" indent="-285750" algn="l" rtl="0">
                        <a:spcBef>
                          <a:spcPts val="0"/>
                        </a:spcBef>
                        <a:spcAft>
                          <a:spcPts val="0"/>
                        </a:spcAft>
                        <a:buClr>
                          <a:schemeClr val="dk1"/>
                        </a:buClr>
                        <a:buSzPts val="1400"/>
                        <a:buFont typeface="Noto Sans Symbols"/>
                        <a:buChar char="❑"/>
                      </a:pPr>
                      <a:r>
                        <a:rPr lang="en-US" sz="1400" b="0"/>
                        <a:t>Pre-Conference Track #2 | </a:t>
                      </a:r>
                      <a:r>
                        <a:rPr lang="en-US" sz="1400" b="0" i="1"/>
                        <a:t>Igniting Your Career </a:t>
                      </a:r>
                      <a:r>
                        <a:rPr lang="en-US" sz="1400" b="0" i="0"/>
                        <a:t>[Sunday]</a:t>
                      </a:r>
                      <a:endParaRPr sz="1400" b="0" i="1"/>
                    </a:p>
                  </a:txBody>
                  <a:tcPr marL="91450" marR="91450" marT="45725" marB="45725" anchor="ctr"/>
                </a:tc>
                <a:extLst>
                  <a:ext uri="{0D108BD9-81ED-4DB2-BD59-A6C34878D82A}">
                    <a16:rowId xmlns:a16="http://schemas.microsoft.com/office/drawing/2014/main" val="10005"/>
                  </a:ext>
                </a:extLst>
              </a:tr>
              <a:tr h="370850">
                <a:tc gridSpan="2">
                  <a:txBody>
                    <a:bodyPr/>
                    <a:lstStyle/>
                    <a:p>
                      <a:pPr marL="0" marR="0" lvl="0" indent="0" algn="l" rtl="0">
                        <a:lnSpc>
                          <a:spcPct val="100000"/>
                        </a:lnSpc>
                        <a:spcBef>
                          <a:spcPts val="0"/>
                        </a:spcBef>
                        <a:spcAft>
                          <a:spcPts val="0"/>
                        </a:spcAft>
                        <a:buClr>
                          <a:schemeClr val="dk1"/>
                        </a:buClr>
                        <a:buSzPts val="1400"/>
                        <a:buFont typeface="Noto Sans Symbols"/>
                        <a:buNone/>
                      </a:pPr>
                      <a:r>
                        <a:rPr lang="en-US" sz="1400" b="1" i="0"/>
                        <a:t>Choice of One (1) Premier Promotional Opportunity</a:t>
                      </a:r>
                      <a:endParaRPr sz="1400" b="1" i="0"/>
                    </a:p>
                  </a:txBody>
                  <a:tcPr marL="91450" marR="91450" marT="45725" marB="45725" anchor="ctr"/>
                </a:tc>
                <a:tc hMerge="1">
                  <a:txBody>
                    <a:bodyPr/>
                    <a:lstStyle/>
                    <a:p>
                      <a:endParaRPr lang="en-US"/>
                    </a:p>
                  </a:txBody>
                  <a:tcPr/>
                </a:tc>
                <a:extLst>
                  <a:ext uri="{0D108BD9-81ED-4DB2-BD59-A6C34878D82A}">
                    <a16:rowId xmlns:a16="http://schemas.microsoft.com/office/drawing/2014/main" val="10006"/>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strike="sngStrike" dirty="0"/>
                        <a:t>Branded Lanyards</a:t>
                      </a:r>
                      <a:endParaRPr dirty="0"/>
                    </a:p>
                  </a:txBody>
                  <a:tcPr marL="91450" marR="91450" marT="45725" marB="45725" anchor="ctr"/>
                </a:tc>
                <a:tc>
                  <a:txBody>
                    <a:bodyPr/>
                    <a:lstStyle/>
                    <a:p>
                      <a:pPr marL="285750" marR="0" lvl="0" indent="-285750" algn="l" rtl="0">
                        <a:lnSpc>
                          <a:spcPct val="100000"/>
                        </a:lnSpc>
                        <a:spcBef>
                          <a:spcPts val="0"/>
                        </a:spcBef>
                        <a:spcAft>
                          <a:spcPts val="0"/>
                        </a:spcAft>
                        <a:buClr>
                          <a:schemeClr val="dk1"/>
                        </a:buClr>
                        <a:buSzPts val="1400"/>
                        <a:buFont typeface="Noto Sans Symbols"/>
                        <a:buChar char="❑"/>
                      </a:pPr>
                      <a:r>
                        <a:rPr lang="en-US" sz="1400" strike="sngStrike" dirty="0"/>
                        <a:t>Marketplace Lounge (logo to be featured on signage near lounge)</a:t>
                      </a:r>
                      <a:endParaRPr sz="1400" strike="sngStrike" dirty="0"/>
                    </a:p>
                  </a:txBody>
                  <a:tcPr marL="91450" marR="91450" marT="45725" marB="45725" anchor="ctr"/>
                </a:tc>
                <a:extLst>
                  <a:ext uri="{0D108BD9-81ED-4DB2-BD59-A6C34878D82A}">
                    <a16:rowId xmlns:a16="http://schemas.microsoft.com/office/drawing/2014/main" val="10007"/>
                  </a:ext>
                </a:extLst>
              </a:tr>
              <a:tr h="370850">
                <a:tc>
                  <a:txBody>
                    <a:bodyPr/>
                    <a:lstStyle/>
                    <a:p>
                      <a:pPr marL="285750" marR="0" lvl="0" indent="-285750" algn="l" rtl="0">
                        <a:lnSpc>
                          <a:spcPct val="100000"/>
                        </a:lnSpc>
                        <a:spcBef>
                          <a:spcPts val="0"/>
                        </a:spcBef>
                        <a:spcAft>
                          <a:spcPts val="0"/>
                        </a:spcAft>
                        <a:buClr>
                          <a:schemeClr val="dk1"/>
                        </a:buClr>
                        <a:buSzPts val="1400"/>
                        <a:buFont typeface="Noto Sans Symbols"/>
                        <a:buChar char="❑"/>
                      </a:pPr>
                      <a:r>
                        <a:rPr lang="en-US" sz="1400"/>
                        <a:t>WiFi Access (company can choose a customized WiFi password)</a:t>
                      </a:r>
                      <a:endParaRPr/>
                    </a:p>
                  </a:txBody>
                  <a:tcPr marL="91450" marR="91450" marT="45725" marB="45725" anchor="ctr"/>
                </a:tc>
                <a:tc>
                  <a:txBody>
                    <a:bodyPr/>
                    <a:lstStyle/>
                    <a:p>
                      <a:pPr marL="285750" marR="0" lvl="0" indent="-196850" algn="l" rtl="0">
                        <a:lnSpc>
                          <a:spcPct val="100000"/>
                        </a:lnSpc>
                        <a:spcBef>
                          <a:spcPts val="0"/>
                        </a:spcBef>
                        <a:spcAft>
                          <a:spcPts val="0"/>
                        </a:spcAft>
                        <a:buClr>
                          <a:schemeClr val="dk1"/>
                        </a:buClr>
                        <a:buSzPts val="1400"/>
                        <a:buFont typeface="Noto Sans Symbols"/>
                        <a:buNone/>
                      </a:pPr>
                      <a:endParaRPr sz="1400" dirty="0"/>
                    </a:p>
                  </a:txBody>
                  <a:tcPr marL="91450" marR="91450" marT="45725" marB="45725"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5"/>
          <p:cNvSpPr txBox="1">
            <a:spLocks noGrp="1"/>
          </p:cNvSpPr>
          <p:nvPr>
            <p:ph type="body" idx="1"/>
          </p:nvPr>
        </p:nvSpPr>
        <p:spPr>
          <a:xfrm>
            <a:off x="838200" y="1558207"/>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Align your brand with rich and unique opportunities and elevate your visibility in front of your most loyal clients and prospects. The sponsorship includes an exhibit booth in a prime location.</a:t>
            </a:r>
            <a:endParaRPr/>
          </a:p>
        </p:txBody>
      </p:sp>
      <p:sp>
        <p:nvSpPr>
          <p:cNvPr id="93" name="Google Shape;9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Calibri"/>
              <a:buNone/>
            </a:pPr>
            <a:r>
              <a:rPr lang="en-US" b="1">
                <a:solidFill>
                  <a:schemeClr val="accent6"/>
                </a:solidFill>
              </a:rPr>
              <a:t>Platinum Sponsor | $10,500</a:t>
            </a:r>
            <a:br>
              <a:rPr lang="en-US" b="1">
                <a:solidFill>
                  <a:schemeClr val="accent6"/>
                </a:solidFill>
              </a:rPr>
            </a:br>
            <a:r>
              <a:rPr lang="en-US" sz="2800" b="1">
                <a:solidFill>
                  <a:schemeClr val="accent6"/>
                </a:solidFill>
              </a:rPr>
              <a:t>[three available]</a:t>
            </a:r>
            <a:endParaRPr sz="2800" b="1">
              <a:solidFill>
                <a:schemeClr val="accent6"/>
              </a:solidFill>
            </a:endParaRPr>
          </a:p>
        </p:txBody>
      </p:sp>
      <p:graphicFrame>
        <p:nvGraphicFramePr>
          <p:cNvPr id="94" name="Google Shape;94;p25"/>
          <p:cNvGraphicFramePr/>
          <p:nvPr/>
        </p:nvGraphicFramePr>
        <p:xfrm>
          <a:off x="820948" y="2758908"/>
          <a:ext cx="10515600" cy="3352890"/>
        </p:xfrm>
        <a:graphic>
          <a:graphicData uri="http://schemas.openxmlformats.org/drawingml/2006/table">
            <a:tbl>
              <a:tblPr firstRow="1" bandRow="1">
                <a:noFill/>
                <a:tableStyleId>{884A2B18-EB16-4190-8798-A8F71C3DE207}</a:tableStyleId>
              </a:tblPr>
              <a:tblGrid>
                <a:gridCol w="3505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505200">
                  <a:extLst>
                    <a:ext uri="{9D8B030D-6E8A-4147-A177-3AD203B41FA5}">
                      <a16:colId xmlns:a16="http://schemas.microsoft.com/office/drawing/2014/main" val="20003"/>
                    </a:ext>
                  </a:extLst>
                </a:gridCol>
              </a:tblGrid>
              <a:tr h="370850">
                <a:tc gridSpan="4">
                  <a:txBody>
                    <a:bodyPr/>
                    <a:lstStyle/>
                    <a:p>
                      <a:pPr marL="0" marR="0" lvl="0" indent="0" algn="l" rtl="0">
                        <a:spcBef>
                          <a:spcPts val="0"/>
                        </a:spcBef>
                        <a:spcAft>
                          <a:spcPts val="0"/>
                        </a:spcAft>
                        <a:buNone/>
                      </a:pPr>
                      <a:r>
                        <a:rPr lang="en-US" sz="1800"/>
                        <a:t>PLATINUM SPONSOR BENEFITS</a:t>
                      </a:r>
                      <a:endParaRPr sz="1800"/>
                    </a:p>
                  </a:txBody>
                  <a:tcPr marL="91450" marR="91450" marT="45725" marB="45725">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225">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Three (3) full conference registrations </a:t>
                      </a:r>
                      <a:r>
                        <a:rPr lang="en-US" sz="1100"/>
                        <a:t>[includes meals and special events]</a:t>
                      </a:r>
                      <a:endParaRPr sz="1400"/>
                    </a:p>
                  </a:txBody>
                  <a:tcPr marL="91450" marR="91450" marT="45725" marB="45725" anchor="ctr"/>
                </a:tc>
                <a:tc hMerge="1">
                  <a:txBody>
                    <a:bodyPr/>
                    <a:lstStyle/>
                    <a:p>
                      <a:endParaRPr lang="en-US"/>
                    </a:p>
                  </a:txBody>
                  <a:tcP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One (1) C-Suite reception-only invite</a:t>
                      </a:r>
                      <a:endParaRPr sz="1400"/>
                    </a:p>
                  </a:txBody>
                  <a:tcPr marL="91450" marR="91450" marT="45725" marB="45725" anchor="ctr"/>
                </a:tc>
                <a:tc hMerge="1">
                  <a:txBody>
                    <a:bodyPr/>
                    <a:lstStyle/>
                    <a:p>
                      <a:endParaRPr lang="en-US"/>
                    </a:p>
                  </a:txBody>
                  <a:tcPr/>
                </a:tc>
                <a:extLst>
                  <a:ext uri="{0D108BD9-81ED-4DB2-BD59-A6C34878D82A}">
                    <a16:rowId xmlns:a16="http://schemas.microsoft.com/office/drawing/2014/main" val="10001"/>
                  </a:ext>
                </a:extLst>
              </a:tr>
              <a:tr h="247225">
                <a:tc gridSpan="2">
                  <a:txBody>
                    <a:bodyPr/>
                    <a:lstStyle/>
                    <a:p>
                      <a:pPr marL="285750" marR="0" lvl="0" indent="-285750" algn="l" rtl="0">
                        <a:spcBef>
                          <a:spcPts val="0"/>
                        </a:spcBef>
                        <a:spcAft>
                          <a:spcPts val="0"/>
                        </a:spcAft>
                        <a:buClr>
                          <a:schemeClr val="dk1"/>
                        </a:buClr>
                        <a:buSzPts val="1400"/>
                        <a:buFont typeface="Noto Sans Symbols"/>
                        <a:buChar char="✔"/>
                      </a:pPr>
                      <a:r>
                        <a:rPr lang="en-US" sz="1400" b="0"/>
                        <a:t>Priority </a:t>
                      </a:r>
                      <a:r>
                        <a:rPr lang="en-US" sz="1400"/>
                        <a:t>choice of location for complimentary Marketplace booth</a:t>
                      </a:r>
                      <a:endParaRPr sz="1400"/>
                    </a:p>
                  </a:txBody>
                  <a:tcPr marL="91450" marR="91450" marT="45725" marB="45725" anchor="ctr"/>
                </a:tc>
                <a:tc hMerge="1">
                  <a:txBody>
                    <a:bodyPr/>
                    <a:lstStyle/>
                    <a:p>
                      <a:endParaRPr lang="en-US"/>
                    </a:p>
                  </a:txBody>
                  <a:tcP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All Standard Benefits </a:t>
                      </a:r>
                      <a:r>
                        <a:rPr lang="en-US" sz="1100"/>
                        <a:t>[as listed on page 3]</a:t>
                      </a:r>
                      <a:endParaRPr sz="1100"/>
                    </a:p>
                  </a:txBody>
                  <a:tcPr marL="91450" marR="91450" marT="45725" marB="45725" anchor="ctr"/>
                </a:tc>
                <a:tc hMerge="1">
                  <a:txBody>
                    <a:bodyPr/>
                    <a:lstStyle/>
                    <a:p>
                      <a:endParaRPr lang="en-US"/>
                    </a:p>
                  </a:txBody>
                  <a:tcPr/>
                </a:tc>
                <a:extLst>
                  <a:ext uri="{0D108BD9-81ED-4DB2-BD59-A6C34878D82A}">
                    <a16:rowId xmlns:a16="http://schemas.microsoft.com/office/drawing/2014/main" val="10002"/>
                  </a:ext>
                </a:extLst>
              </a:tr>
              <a:tr h="370850">
                <a:tc gridSpan="4">
                  <a:txBody>
                    <a:bodyPr/>
                    <a:lstStyle/>
                    <a:p>
                      <a:pPr marL="0" marR="0" lvl="0" indent="0" algn="l" rtl="0">
                        <a:spcBef>
                          <a:spcPts val="0"/>
                        </a:spcBef>
                        <a:spcAft>
                          <a:spcPts val="0"/>
                        </a:spcAft>
                        <a:buClr>
                          <a:schemeClr val="dk1"/>
                        </a:buClr>
                        <a:buSzPts val="1400"/>
                        <a:buFont typeface="Noto Sans Symbols"/>
                        <a:buNone/>
                      </a:pPr>
                      <a:r>
                        <a:rPr lang="en-US" sz="1400" b="1"/>
                        <a:t>Sponsorship of One (1) Prime Visibility Event – </a:t>
                      </a:r>
                      <a:r>
                        <a:rPr lang="en-US" sz="1400" b="0"/>
                        <a:t>includes event branding and invitation for a representative to make remarks</a:t>
                      </a:r>
                      <a:endParaRPr sz="1400" b="0"/>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50">
                <a:tc gridSpan="2">
                  <a:txBody>
                    <a:bodyPr/>
                    <a:lstStyle/>
                    <a:p>
                      <a:pPr marL="285750" marR="0" lvl="0" indent="-285750" algn="l" rtl="0">
                        <a:spcBef>
                          <a:spcPts val="0"/>
                        </a:spcBef>
                        <a:spcAft>
                          <a:spcPts val="0"/>
                        </a:spcAft>
                        <a:buClr>
                          <a:schemeClr val="dk1"/>
                        </a:buClr>
                        <a:buSzPts val="1400"/>
                        <a:buFont typeface="Noto Sans Symbols"/>
                        <a:buChar char="❑"/>
                      </a:pPr>
                      <a:r>
                        <a:rPr lang="en-US" sz="1400" b="0"/>
                        <a:t>Annual Sunday Evening Off-Site Special Event [Sunday]</a:t>
                      </a:r>
                      <a:endParaRPr sz="1400" b="0"/>
                    </a:p>
                  </a:txBody>
                  <a:tcPr marL="91450" marR="91450" marT="45725" marB="45725" anchor="ctr"/>
                </a:tc>
                <a:tc hMerge="1">
                  <a:txBody>
                    <a:bodyPr/>
                    <a:lstStyle/>
                    <a:p>
                      <a:endParaRPr lang="en-US"/>
                    </a:p>
                  </a:txBody>
                  <a:tcP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b="0"/>
                        <a:t>Leadership Plenary Session [Monday]</a:t>
                      </a:r>
                      <a:endParaRPr sz="1400" b="0"/>
                    </a:p>
                  </a:txBody>
                  <a:tcPr marL="91450" marR="91450" marT="45725" marB="45725" anchor="ctr"/>
                </a:tc>
                <a:tc hMerge="1">
                  <a:txBody>
                    <a:bodyPr/>
                    <a:lstStyle/>
                    <a:p>
                      <a:endParaRPr lang="en-US"/>
                    </a:p>
                  </a:txBody>
                  <a:tcPr/>
                </a:tc>
                <a:extLst>
                  <a:ext uri="{0D108BD9-81ED-4DB2-BD59-A6C34878D82A}">
                    <a16:rowId xmlns:a16="http://schemas.microsoft.com/office/drawing/2014/main" val="10004"/>
                  </a:ext>
                </a:extLst>
              </a:tr>
              <a:tr h="370850">
                <a:tc gridSpan="2">
                  <a:txBody>
                    <a:bodyPr/>
                    <a:lstStyle/>
                    <a:p>
                      <a:pPr marL="285750" marR="0" lvl="0" indent="-285750" algn="l" rtl="0">
                        <a:spcBef>
                          <a:spcPts val="0"/>
                        </a:spcBef>
                        <a:spcAft>
                          <a:spcPts val="0"/>
                        </a:spcAft>
                        <a:buClr>
                          <a:schemeClr val="dk1"/>
                        </a:buClr>
                        <a:buSzPts val="1400"/>
                        <a:buFont typeface="Noto Sans Symbols"/>
                        <a:buChar char="❑"/>
                      </a:pPr>
                      <a:r>
                        <a:rPr lang="en-US" sz="1400" b="0"/>
                        <a:t>Pre-Conference Track #1 |  </a:t>
                      </a:r>
                      <a:r>
                        <a:rPr lang="en-US" sz="1400" b="0" i="1"/>
                        <a:t>Uniting Your Organization </a:t>
                      </a:r>
                      <a:r>
                        <a:rPr lang="en-US" sz="1400" b="0" i="0"/>
                        <a:t>[Sunday]</a:t>
                      </a:r>
                      <a:endParaRPr sz="1400" b="0" i="0"/>
                    </a:p>
                  </a:txBody>
                  <a:tcPr marL="91450" marR="91450" marT="45725" marB="45725" anchor="ctr"/>
                </a:tc>
                <a:tc hMerge="1">
                  <a:txBody>
                    <a:bodyPr/>
                    <a:lstStyle/>
                    <a:p>
                      <a:endParaRPr lang="en-US"/>
                    </a:p>
                  </a:txBody>
                  <a:tcP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b="0"/>
                        <a:t>Pre-Conference Track #2 | </a:t>
                      </a:r>
                      <a:r>
                        <a:rPr lang="en-US" sz="1400" b="0" i="1"/>
                        <a:t>Igniting Your Career </a:t>
                      </a:r>
                      <a:r>
                        <a:rPr lang="en-US" sz="1400" b="0" i="0"/>
                        <a:t>[Sunday]</a:t>
                      </a:r>
                      <a:endParaRPr sz="1400" b="0" i="0"/>
                    </a:p>
                  </a:txBody>
                  <a:tcPr marL="91450" marR="91450" marT="45725" marB="45725" anchor="ctr"/>
                </a:tc>
                <a:tc hMerge="1">
                  <a:txBody>
                    <a:bodyPr/>
                    <a:lstStyle/>
                    <a:p>
                      <a:endParaRPr lang="en-US"/>
                    </a:p>
                  </a:txBody>
                  <a:tcPr/>
                </a:tc>
                <a:extLst>
                  <a:ext uri="{0D108BD9-81ED-4DB2-BD59-A6C34878D82A}">
                    <a16:rowId xmlns:a16="http://schemas.microsoft.com/office/drawing/2014/main" val="10005"/>
                  </a:ext>
                </a:extLst>
              </a:tr>
              <a:tr h="370850">
                <a:tc gridSpan="4">
                  <a:txBody>
                    <a:bodyPr/>
                    <a:lstStyle/>
                    <a:p>
                      <a:pPr marL="0" marR="0" lvl="0" indent="0" algn="l" rtl="0">
                        <a:lnSpc>
                          <a:spcPct val="100000"/>
                        </a:lnSpc>
                        <a:spcBef>
                          <a:spcPts val="0"/>
                        </a:spcBef>
                        <a:spcAft>
                          <a:spcPts val="0"/>
                        </a:spcAft>
                        <a:buClr>
                          <a:schemeClr val="dk1"/>
                        </a:buClr>
                        <a:buSzPts val="1400"/>
                        <a:buFont typeface="Noto Sans Symbols"/>
                        <a:buNone/>
                      </a:pPr>
                      <a:r>
                        <a:rPr lang="en-US" sz="1400" b="1" i="0"/>
                        <a:t>Choice of One (1) Prime Promotional Opportunity</a:t>
                      </a:r>
                      <a:endParaRPr sz="1400" b="1" i="0"/>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a:t>Registration desk </a:t>
                      </a:r>
                      <a:r>
                        <a:rPr lang="en-US" sz="1200"/>
                        <a:t>[only @ Platinum level]</a:t>
                      </a:r>
                      <a:endParaRPr sz="1400"/>
                    </a:p>
                  </a:txBody>
                  <a:tcPr marL="91450" marR="91450" marT="45725" marB="45725" anchor="ct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7 Attendee Scholarships </a:t>
                      </a:r>
                      <a:r>
                        <a:rPr lang="en-US" sz="1200"/>
                        <a:t>[choice of category]</a:t>
                      </a:r>
                      <a:endParaRPr/>
                    </a:p>
                  </a:txBody>
                  <a:tcPr marL="91450" marR="91450" marT="45725" marB="45725" anchor="ctr"/>
                </a:tc>
                <a:tc hMerge="1">
                  <a:txBody>
                    <a:bodyPr/>
                    <a:lstStyle/>
                    <a:p>
                      <a:endParaRPr lang="en-US"/>
                    </a:p>
                  </a:txBody>
                  <a:tcPr/>
                </a:tc>
                <a:tc>
                  <a:txBody>
                    <a:bodyPr/>
                    <a:lstStyle/>
                    <a:p>
                      <a:pPr marL="285750" marR="0" lvl="0" indent="-285750" algn="l" rtl="0">
                        <a:spcBef>
                          <a:spcPts val="0"/>
                        </a:spcBef>
                        <a:spcAft>
                          <a:spcPts val="0"/>
                        </a:spcAft>
                        <a:buClr>
                          <a:schemeClr val="dk1"/>
                        </a:buClr>
                        <a:buSzPts val="1400"/>
                        <a:buFont typeface="Noto Sans Symbols"/>
                        <a:buChar char="❑"/>
                      </a:pPr>
                      <a:r>
                        <a:rPr lang="en-US" sz="1400"/>
                        <a:t>Track Sponsorship </a:t>
                      </a:r>
                      <a:r>
                        <a:rPr lang="en-US" sz="1200"/>
                        <a:t>[choice of track]</a:t>
                      </a:r>
                      <a:endParaRPr sz="1400"/>
                    </a:p>
                  </a:txBody>
                  <a:tcPr marL="91450" marR="91450" marT="45725" marB="45725" anchor="ctr"/>
                </a:tc>
                <a:extLst>
                  <a:ext uri="{0D108BD9-81ED-4DB2-BD59-A6C34878D82A}">
                    <a16:rowId xmlns:a16="http://schemas.microsoft.com/office/drawing/2014/main" val="10007"/>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a:t>Speaker Green Room </a:t>
                      </a:r>
                      <a:r>
                        <a:rPr lang="en-US" sz="1200"/>
                        <a:t>[Monday]</a:t>
                      </a:r>
                      <a:endParaRPr sz="1400"/>
                    </a:p>
                  </a:txBody>
                  <a:tcPr marL="91450" marR="91450" marT="45725" marB="45725" anchor="ct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Breakfast Roundtables </a:t>
                      </a:r>
                      <a:r>
                        <a:rPr lang="en-US" sz="1200"/>
                        <a:t>[Monday]</a:t>
                      </a:r>
                      <a:endParaRPr sz="1400"/>
                    </a:p>
                  </a:txBody>
                  <a:tcPr marL="91450" marR="91450" marT="45725" marB="45725" anchor="ctr"/>
                </a:tc>
                <a:tc hMerge="1">
                  <a:txBody>
                    <a:bodyPr/>
                    <a:lstStyle/>
                    <a:p>
                      <a:endParaRPr lang="en-US"/>
                    </a:p>
                  </a:txBody>
                  <a:tcPr/>
                </a:tc>
                <a:tc>
                  <a:txBody>
                    <a:bodyPr/>
                    <a:lstStyle/>
                    <a:p>
                      <a:pPr marL="285750" marR="0" lvl="0" indent="-285750" algn="l" rtl="0">
                        <a:spcBef>
                          <a:spcPts val="0"/>
                        </a:spcBef>
                        <a:spcAft>
                          <a:spcPts val="0"/>
                        </a:spcAft>
                        <a:buClr>
                          <a:schemeClr val="dk1"/>
                        </a:buClr>
                        <a:buSzPts val="1400"/>
                        <a:buFont typeface="Noto Sans Symbols"/>
                        <a:buChar char="❑"/>
                      </a:pPr>
                      <a:r>
                        <a:rPr lang="en-US" sz="1400"/>
                        <a:t>Networking Break</a:t>
                      </a:r>
                      <a:br>
                        <a:rPr lang="en-US" sz="1400"/>
                      </a:br>
                      <a:r>
                        <a:rPr lang="en-US" sz="1400"/>
                        <a:t> </a:t>
                      </a:r>
                      <a:r>
                        <a:rPr lang="en-US" sz="1050"/>
                        <a:t>[two available: Monday AM or Monday PM]</a:t>
                      </a:r>
                      <a:endParaRPr/>
                    </a:p>
                  </a:txBody>
                  <a:tcPr marL="91450" marR="91450" marT="45725" marB="45725"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6"/>
          <p:cNvSpPr txBox="1">
            <a:spLocks noGrp="1"/>
          </p:cNvSpPr>
          <p:nvPr>
            <p:ph type="body" idx="1"/>
          </p:nvPr>
        </p:nvSpPr>
        <p:spPr>
          <a:xfrm>
            <a:off x="838200" y="1558206"/>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Receive consistent and innovative recognition throughout the conference and better establish your brand. This sponsorship includes an exhibit booth in a prime location.</a:t>
            </a:r>
            <a:endParaRPr/>
          </a:p>
        </p:txBody>
      </p:sp>
      <p:sp>
        <p:nvSpPr>
          <p:cNvPr id="100" name="Google Shape;10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4"/>
              </a:buClr>
              <a:buSzPts val="4400"/>
              <a:buFont typeface="Calibri"/>
              <a:buNone/>
            </a:pPr>
            <a:r>
              <a:rPr lang="en-US" b="1">
                <a:solidFill>
                  <a:schemeClr val="accent4"/>
                </a:solidFill>
              </a:rPr>
              <a:t>Gold Sponsor | $8,500</a:t>
            </a:r>
            <a:br>
              <a:rPr lang="en-US" b="1">
                <a:solidFill>
                  <a:schemeClr val="accent4"/>
                </a:solidFill>
              </a:rPr>
            </a:br>
            <a:r>
              <a:rPr lang="en-US" sz="2800" b="1">
                <a:solidFill>
                  <a:schemeClr val="accent4"/>
                </a:solidFill>
              </a:rPr>
              <a:t>[four available]</a:t>
            </a:r>
            <a:endParaRPr sz="2800" b="1">
              <a:solidFill>
                <a:schemeClr val="accent4"/>
              </a:solidFill>
            </a:endParaRPr>
          </a:p>
        </p:txBody>
      </p:sp>
      <p:graphicFrame>
        <p:nvGraphicFramePr>
          <p:cNvPr id="101" name="Google Shape;101;p26"/>
          <p:cNvGraphicFramePr/>
          <p:nvPr/>
        </p:nvGraphicFramePr>
        <p:xfrm>
          <a:off x="820948" y="2758908"/>
          <a:ext cx="10515600" cy="3299550"/>
        </p:xfrm>
        <a:graphic>
          <a:graphicData uri="http://schemas.openxmlformats.org/drawingml/2006/table">
            <a:tbl>
              <a:tblPr firstRow="1" bandRow="1">
                <a:noFill/>
                <a:tableStyleId>{884A2B18-EB16-4190-8798-A8F71C3DE207}</a:tableStyleId>
              </a:tblPr>
              <a:tblGrid>
                <a:gridCol w="3505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505200">
                  <a:extLst>
                    <a:ext uri="{9D8B030D-6E8A-4147-A177-3AD203B41FA5}">
                      <a16:colId xmlns:a16="http://schemas.microsoft.com/office/drawing/2014/main" val="20003"/>
                    </a:ext>
                  </a:extLst>
                </a:gridCol>
              </a:tblGrid>
              <a:tr h="370850">
                <a:tc gridSpan="4">
                  <a:txBody>
                    <a:bodyPr/>
                    <a:lstStyle/>
                    <a:p>
                      <a:pPr marL="0" marR="0" lvl="0" indent="0" algn="l" rtl="0">
                        <a:spcBef>
                          <a:spcPts val="0"/>
                        </a:spcBef>
                        <a:spcAft>
                          <a:spcPts val="0"/>
                        </a:spcAft>
                        <a:buNone/>
                      </a:pPr>
                      <a:r>
                        <a:rPr lang="en-US" sz="1800"/>
                        <a:t>GOLD SPONSOR BENEFITS</a:t>
                      </a:r>
                      <a:endParaRPr sz="1800"/>
                    </a:p>
                  </a:txBody>
                  <a:tcPr marL="91450" marR="91450" marT="45725" marB="45725">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225">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Two (2) full conference registrations </a:t>
                      </a:r>
                      <a:r>
                        <a:rPr lang="en-US" sz="1100"/>
                        <a:t>(includes meals and special events)</a:t>
                      </a:r>
                      <a:endParaRPr sz="1400"/>
                    </a:p>
                  </a:txBody>
                  <a:tcPr marL="91450" marR="91450" marT="45725" marB="45725" anchor="ctr"/>
                </a:tc>
                <a:tc hMerge="1">
                  <a:txBody>
                    <a:bodyPr/>
                    <a:lstStyle/>
                    <a:p>
                      <a:endParaRPr lang="en-US"/>
                    </a:p>
                  </a:txBody>
                  <a:tcPr/>
                </a:tc>
                <a:tc gridSpan="2">
                  <a:txBody>
                    <a:bodyPr/>
                    <a:lstStyle/>
                    <a:p>
                      <a:pPr marL="285750" marR="0" lvl="0" indent="-285750" algn="l" rtl="0">
                        <a:lnSpc>
                          <a:spcPct val="100000"/>
                        </a:lnSpc>
                        <a:spcBef>
                          <a:spcPts val="0"/>
                        </a:spcBef>
                        <a:spcAft>
                          <a:spcPts val="0"/>
                        </a:spcAft>
                        <a:buClr>
                          <a:schemeClr val="dk1"/>
                        </a:buClr>
                        <a:buSzPts val="1400"/>
                        <a:buFont typeface="Noto Sans Symbols"/>
                        <a:buChar char="✔"/>
                      </a:pPr>
                      <a:r>
                        <a:rPr lang="en-US" sz="1400"/>
                        <a:t>All Standard Benefits (as listed on page 3)</a:t>
                      </a:r>
                      <a:endParaRPr sz="1400"/>
                    </a:p>
                  </a:txBody>
                  <a:tcPr marL="91450" marR="91450" marT="45725" marB="45725" anchor="ctr"/>
                </a:tc>
                <a:tc hMerge="1">
                  <a:txBody>
                    <a:bodyPr/>
                    <a:lstStyle/>
                    <a:p>
                      <a:endParaRPr lang="en-US"/>
                    </a:p>
                  </a:txBody>
                  <a:tcPr/>
                </a:tc>
                <a:extLst>
                  <a:ext uri="{0D108BD9-81ED-4DB2-BD59-A6C34878D82A}">
                    <a16:rowId xmlns:a16="http://schemas.microsoft.com/office/drawing/2014/main" val="10001"/>
                  </a:ext>
                </a:extLst>
              </a:tr>
              <a:tr h="247225">
                <a:tc gridSpan="2">
                  <a:txBody>
                    <a:bodyPr/>
                    <a:lstStyle/>
                    <a:p>
                      <a:pPr marL="285750" marR="0" lvl="0" indent="-285750" algn="l" rtl="0">
                        <a:spcBef>
                          <a:spcPts val="0"/>
                        </a:spcBef>
                        <a:spcAft>
                          <a:spcPts val="0"/>
                        </a:spcAft>
                        <a:buClr>
                          <a:schemeClr val="dk1"/>
                        </a:buClr>
                        <a:buSzPts val="1400"/>
                        <a:buFont typeface="Noto Sans Symbols"/>
                        <a:buChar char="✔"/>
                      </a:pPr>
                      <a:r>
                        <a:rPr lang="en-US" sz="1400" b="0"/>
                        <a:t>Priority </a:t>
                      </a:r>
                      <a:r>
                        <a:rPr lang="en-US" sz="1400"/>
                        <a:t>choice of location for complimentary Marketplace booth</a:t>
                      </a:r>
                      <a:endParaRPr sz="1400"/>
                    </a:p>
                  </a:txBody>
                  <a:tcPr marL="91450" marR="91450" marT="45725" marB="45725" anchor="ctr"/>
                </a:tc>
                <a:tc hMerge="1">
                  <a:txBody>
                    <a:bodyPr/>
                    <a:lstStyle/>
                    <a:p>
                      <a:endParaRPr lang="en-US"/>
                    </a:p>
                  </a:txBody>
                  <a:tcPr/>
                </a:tc>
                <a:tc gridSpan="2">
                  <a:txBody>
                    <a:bodyPr/>
                    <a:lstStyle/>
                    <a:p>
                      <a:pPr marL="285750" marR="0" lvl="0" indent="-196850" algn="l" rtl="0">
                        <a:spcBef>
                          <a:spcPts val="0"/>
                        </a:spcBef>
                        <a:spcAft>
                          <a:spcPts val="0"/>
                        </a:spcAft>
                        <a:buClr>
                          <a:schemeClr val="dk1"/>
                        </a:buClr>
                        <a:buSzPts val="1400"/>
                        <a:buFont typeface="Noto Sans Symbols"/>
                        <a:buNone/>
                      </a:pPr>
                      <a:endParaRPr sz="1400"/>
                    </a:p>
                  </a:txBody>
                  <a:tcPr marL="91450" marR="91450" marT="45725" marB="45725" anchor="ctr"/>
                </a:tc>
                <a:tc hMerge="1">
                  <a:txBody>
                    <a:bodyPr/>
                    <a:lstStyle/>
                    <a:p>
                      <a:endParaRPr lang="en-US"/>
                    </a:p>
                  </a:txBody>
                  <a:tcPr/>
                </a:tc>
                <a:extLst>
                  <a:ext uri="{0D108BD9-81ED-4DB2-BD59-A6C34878D82A}">
                    <a16:rowId xmlns:a16="http://schemas.microsoft.com/office/drawing/2014/main" val="10002"/>
                  </a:ext>
                </a:extLst>
              </a:tr>
              <a:tr h="370850">
                <a:tc gridSpan="4">
                  <a:txBody>
                    <a:bodyPr/>
                    <a:lstStyle/>
                    <a:p>
                      <a:pPr marL="0" marR="0" lvl="0" indent="0" algn="l" rtl="0">
                        <a:lnSpc>
                          <a:spcPct val="100000"/>
                        </a:lnSpc>
                        <a:spcBef>
                          <a:spcPts val="0"/>
                        </a:spcBef>
                        <a:spcAft>
                          <a:spcPts val="0"/>
                        </a:spcAft>
                        <a:buClr>
                          <a:schemeClr val="dk1"/>
                        </a:buClr>
                        <a:buSzPts val="1400"/>
                        <a:buFont typeface="Noto Sans Symbols"/>
                        <a:buNone/>
                      </a:pPr>
                      <a:r>
                        <a:rPr lang="en-US" sz="1400" b="1" i="0"/>
                        <a:t>Choice of One (1) Prime Promotional Opportunity</a:t>
                      </a:r>
                      <a:endParaRPr sz="1400" b="1" i="0"/>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50">
                <a:tc>
                  <a:txBody>
                    <a:bodyPr/>
                    <a:lstStyle/>
                    <a:p>
                      <a:pPr marL="285750" marR="0" lvl="0" indent="-285750" algn="l" rtl="0">
                        <a:lnSpc>
                          <a:spcPct val="100000"/>
                        </a:lnSpc>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Networking Break</a:t>
                      </a:r>
                      <a:br>
                        <a:rPr lang="en-US" sz="1400">
                          <a:solidFill>
                            <a:schemeClr val="dk1"/>
                          </a:solidFill>
                          <a:latin typeface="Calibri"/>
                          <a:ea typeface="Calibri"/>
                          <a:cs typeface="Calibri"/>
                          <a:sym typeface="Calibri"/>
                        </a:rPr>
                      </a:br>
                      <a:r>
                        <a:rPr lang="en-US" sz="1050">
                          <a:solidFill>
                            <a:schemeClr val="dk1"/>
                          </a:solidFill>
                          <a:latin typeface="Calibri"/>
                          <a:ea typeface="Calibri"/>
                          <a:cs typeface="Calibri"/>
                          <a:sym typeface="Calibri"/>
                        </a:rPr>
                        <a:t> [two available: Monday AM or Monday PM]</a:t>
                      </a:r>
                      <a:endParaRPr/>
                    </a:p>
                  </a:txBody>
                  <a:tcPr marL="91450" marR="91450" marT="45725" marB="45725" anchor="ct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7 Attendee Scholarships </a:t>
                      </a:r>
                      <a:r>
                        <a:rPr lang="en-US" sz="1200"/>
                        <a:t>[choice of category]</a:t>
                      </a:r>
                      <a:endParaRPr/>
                    </a:p>
                  </a:txBody>
                  <a:tcPr marL="91450" marR="91450" marT="45725" marB="45725" anchor="ctr"/>
                </a:tc>
                <a:tc hMerge="1">
                  <a:txBody>
                    <a:bodyPr/>
                    <a:lstStyle/>
                    <a:p>
                      <a:endParaRPr lang="en-US"/>
                    </a:p>
                  </a:txBody>
                  <a:tcPr/>
                </a:tc>
                <a:tc>
                  <a:txBody>
                    <a:bodyPr/>
                    <a:lstStyle/>
                    <a:p>
                      <a:pPr marL="285750" marR="0" lvl="0" indent="-285750" algn="l" rtl="0">
                        <a:spcBef>
                          <a:spcPts val="0"/>
                        </a:spcBef>
                        <a:spcAft>
                          <a:spcPts val="0"/>
                        </a:spcAft>
                        <a:buClr>
                          <a:schemeClr val="dk1"/>
                        </a:buClr>
                        <a:buSzPts val="1400"/>
                        <a:buFont typeface="Noto Sans Symbols"/>
                        <a:buChar char="❑"/>
                      </a:pPr>
                      <a:r>
                        <a:rPr lang="en-US" sz="1400"/>
                        <a:t>Track Sponsorship </a:t>
                      </a:r>
                      <a:r>
                        <a:rPr lang="en-US" sz="1200"/>
                        <a:t>[choice of track]</a:t>
                      </a:r>
                      <a:endParaRPr sz="1400"/>
                    </a:p>
                  </a:txBody>
                  <a:tcPr marL="91450" marR="91450" marT="45725" marB="45725" anchor="ctr"/>
                </a:tc>
                <a:extLst>
                  <a:ext uri="{0D108BD9-81ED-4DB2-BD59-A6C34878D82A}">
                    <a16:rowId xmlns:a16="http://schemas.microsoft.com/office/drawing/2014/main" val="10004"/>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a:t>Speaker Green Room </a:t>
                      </a:r>
                      <a:r>
                        <a:rPr lang="en-US" sz="1200"/>
                        <a:t>[Monday]</a:t>
                      </a:r>
                      <a:endParaRPr sz="1400"/>
                    </a:p>
                  </a:txBody>
                  <a:tcPr marL="91450" marR="91450" marT="45725" marB="45725" anchor="ct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Breakfast Roundtables </a:t>
                      </a:r>
                      <a:r>
                        <a:rPr lang="en-US" sz="1200"/>
                        <a:t>[Monday]</a:t>
                      </a:r>
                      <a:endParaRPr sz="1400"/>
                    </a:p>
                  </a:txBody>
                  <a:tcPr marL="91450" marR="91450" marT="45725" marB="45725" anchor="ctr"/>
                </a:tc>
                <a:tc hMerge="1">
                  <a:txBody>
                    <a:bodyPr/>
                    <a:lstStyle/>
                    <a:p>
                      <a:endParaRPr lang="en-US"/>
                    </a:p>
                  </a:txBody>
                  <a:tcPr/>
                </a:tc>
                <a:tc>
                  <a:txBody>
                    <a:bodyPr/>
                    <a:lstStyle/>
                    <a:p>
                      <a:pPr marL="285750" marR="0" lvl="0" indent="-285750" algn="l" rtl="0">
                        <a:spcBef>
                          <a:spcPts val="0"/>
                        </a:spcBef>
                        <a:spcAft>
                          <a:spcPts val="0"/>
                        </a:spcAft>
                        <a:buClr>
                          <a:schemeClr val="dk1"/>
                        </a:buClr>
                        <a:buSzPts val="1400"/>
                        <a:buFont typeface="Noto Sans Symbols"/>
                        <a:buChar char="❑"/>
                      </a:pPr>
                      <a:r>
                        <a:rPr lang="en-US" sz="1400"/>
                        <a:t>Scholarship Reception </a:t>
                      </a:r>
                      <a:r>
                        <a:rPr lang="en-US" sz="1200"/>
                        <a:t>[Monday]</a:t>
                      </a:r>
                      <a:endParaRPr sz="1400"/>
                    </a:p>
                  </a:txBody>
                  <a:tcPr marL="91450" marR="91450" marT="45725" marB="45725" anchor="ctr"/>
                </a:tc>
                <a:extLst>
                  <a:ext uri="{0D108BD9-81ED-4DB2-BD59-A6C34878D82A}">
                    <a16:rowId xmlns:a16="http://schemas.microsoft.com/office/drawing/2014/main" val="10005"/>
                  </a:ext>
                </a:extLst>
              </a:tr>
              <a:tr h="370850">
                <a:tc gridSpan="4">
                  <a:txBody>
                    <a:bodyPr/>
                    <a:lstStyle/>
                    <a:p>
                      <a:pPr marL="0" marR="0" lvl="0" indent="0" algn="l" rtl="0">
                        <a:spcBef>
                          <a:spcPts val="0"/>
                        </a:spcBef>
                        <a:spcAft>
                          <a:spcPts val="0"/>
                        </a:spcAft>
                        <a:buClr>
                          <a:schemeClr val="dk1"/>
                        </a:buClr>
                        <a:buSzPts val="1400"/>
                        <a:buFont typeface="Noto Sans Symbols"/>
                        <a:buNone/>
                      </a:pPr>
                      <a:r>
                        <a:rPr lang="en-US" sz="1400" b="1"/>
                        <a:t>Choice of One (1) Special Opportunity or Event (or choose two (2) in lieu of selecting a Prime Promotional Opportunity)</a:t>
                      </a:r>
                      <a:endParaRPr/>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a:t>CASE D2 Volunteer Reception </a:t>
                      </a:r>
                      <a:r>
                        <a:rPr lang="en-US" sz="1200"/>
                        <a:t>[Saturday]</a:t>
                      </a:r>
                      <a:endParaRPr sz="1400"/>
                    </a:p>
                  </a:txBody>
                  <a:tcPr marL="91450" marR="91450" marT="45725" marB="45725" anchor="ct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3 Attendee Scholarships </a:t>
                      </a:r>
                      <a:r>
                        <a:rPr lang="en-US" sz="1200"/>
                        <a:t>[choice of category]</a:t>
                      </a:r>
                      <a:endParaRPr/>
                    </a:p>
                  </a:txBody>
                  <a:tcPr marL="91450" marR="91450" marT="45725" marB="45725" anchor="ctr"/>
                </a:tc>
                <a:tc hMerge="1">
                  <a:txBody>
                    <a:bodyPr/>
                    <a:lstStyle/>
                    <a:p>
                      <a:endParaRPr lang="en-US"/>
                    </a:p>
                  </a:txBody>
                  <a:tcPr/>
                </a:tc>
                <a:tc>
                  <a:txBody>
                    <a:bodyPr/>
                    <a:lstStyle/>
                    <a:p>
                      <a:pPr marL="285750" marR="0" lvl="0" indent="-285750" algn="l" rtl="0">
                        <a:spcBef>
                          <a:spcPts val="0"/>
                        </a:spcBef>
                        <a:spcAft>
                          <a:spcPts val="0"/>
                        </a:spcAft>
                        <a:buClr>
                          <a:schemeClr val="dk1"/>
                        </a:buClr>
                        <a:buSzPts val="1400"/>
                        <a:buFont typeface="Noto Sans Symbols"/>
                        <a:buChar char="❑"/>
                      </a:pPr>
                      <a:r>
                        <a:rPr lang="en-US" sz="1400"/>
                        <a:t>Hydration Stations</a:t>
                      </a:r>
                      <a:endParaRPr/>
                    </a:p>
                  </a:txBody>
                  <a:tcPr marL="91450" marR="91450" marT="45725" marB="45725" anchor="ctr"/>
                </a:tc>
                <a:extLst>
                  <a:ext uri="{0D108BD9-81ED-4DB2-BD59-A6C34878D82A}">
                    <a16:rowId xmlns:a16="http://schemas.microsoft.com/office/drawing/2014/main" val="10007"/>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a:t>Opening Reception Drink Tickets </a:t>
                      </a:r>
                      <a:r>
                        <a:rPr lang="en-US" sz="1200"/>
                        <a:t>[Sunday]</a:t>
                      </a:r>
                      <a:endParaRPr/>
                    </a:p>
                  </a:txBody>
                  <a:tcPr marL="91450" marR="91450" marT="45725" marB="45725" anchor="ct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Professional Headshots </a:t>
                      </a:r>
                      <a:r>
                        <a:rPr lang="en-US" sz="1200"/>
                        <a:t>[Monday]</a:t>
                      </a:r>
                      <a:endParaRPr sz="1400"/>
                    </a:p>
                  </a:txBody>
                  <a:tcPr marL="91450" marR="91450" marT="45725" marB="45725" anchor="ctr"/>
                </a:tc>
                <a:tc hMerge="1">
                  <a:txBody>
                    <a:bodyPr/>
                    <a:lstStyle/>
                    <a:p>
                      <a:endParaRPr lang="en-US"/>
                    </a:p>
                  </a:txBody>
                  <a:tcPr/>
                </a:tc>
                <a:tc>
                  <a:txBody>
                    <a:bodyPr/>
                    <a:lstStyle/>
                    <a:p>
                      <a:pPr marL="285750" marR="0" lvl="0" indent="-285750" algn="l" rtl="0">
                        <a:spcBef>
                          <a:spcPts val="0"/>
                        </a:spcBef>
                        <a:spcAft>
                          <a:spcPts val="0"/>
                        </a:spcAft>
                        <a:buClr>
                          <a:schemeClr val="dk1"/>
                        </a:buClr>
                        <a:buSzPts val="1400"/>
                        <a:buFont typeface="Noto Sans Symbols"/>
                        <a:buChar char="❑"/>
                      </a:pPr>
                      <a:r>
                        <a:rPr lang="en-US" sz="1400"/>
                        <a:t>Affinity Happy Hour </a:t>
                      </a:r>
                      <a:r>
                        <a:rPr lang="en-US" sz="1200"/>
                        <a:t>[choice of affinity]</a:t>
                      </a:r>
                      <a:endParaRPr/>
                    </a:p>
                  </a:txBody>
                  <a:tcPr marL="91450" marR="91450" marT="45725" marB="45725"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7"/>
          <p:cNvSpPr txBox="1">
            <a:spLocks noGrp="1"/>
          </p:cNvSpPr>
          <p:nvPr>
            <p:ph type="body" idx="1"/>
          </p:nvPr>
        </p:nvSpPr>
        <p:spPr>
          <a:xfrm>
            <a:off x="829574" y="1558206"/>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Receive consistent and innovative recognition throughout the conference and better establish your brand. This sponsorship includes an exhibit booth in a prime location.</a:t>
            </a:r>
            <a:endParaRPr/>
          </a:p>
        </p:txBody>
      </p:sp>
      <p:sp>
        <p:nvSpPr>
          <p:cNvPr id="107" name="Google Shape;10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Calibri"/>
              <a:buNone/>
            </a:pPr>
            <a:r>
              <a:rPr lang="en-US" b="1">
                <a:solidFill>
                  <a:schemeClr val="accent3"/>
                </a:solidFill>
              </a:rPr>
              <a:t>Silver Sponsor | $6,000</a:t>
            </a:r>
            <a:br>
              <a:rPr lang="en-US" b="1">
                <a:solidFill>
                  <a:schemeClr val="accent3"/>
                </a:solidFill>
              </a:rPr>
            </a:br>
            <a:r>
              <a:rPr lang="en-US" sz="2800" b="1">
                <a:solidFill>
                  <a:schemeClr val="accent3"/>
                </a:solidFill>
              </a:rPr>
              <a:t>[five available]</a:t>
            </a:r>
            <a:endParaRPr sz="2800" b="1">
              <a:solidFill>
                <a:schemeClr val="accent3"/>
              </a:solidFill>
            </a:endParaRPr>
          </a:p>
        </p:txBody>
      </p:sp>
      <p:graphicFrame>
        <p:nvGraphicFramePr>
          <p:cNvPr id="108" name="Google Shape;108;p27"/>
          <p:cNvGraphicFramePr/>
          <p:nvPr>
            <p:extLst>
              <p:ext uri="{D42A27DB-BD31-4B8C-83A1-F6EECF244321}">
                <p14:modId xmlns:p14="http://schemas.microsoft.com/office/powerpoint/2010/main" val="1810743990"/>
              </p:ext>
            </p:extLst>
          </p:nvPr>
        </p:nvGraphicFramePr>
        <p:xfrm>
          <a:off x="829574" y="2750281"/>
          <a:ext cx="10515600" cy="2093020"/>
        </p:xfrm>
        <a:graphic>
          <a:graphicData uri="http://schemas.openxmlformats.org/drawingml/2006/table">
            <a:tbl>
              <a:tblPr firstRow="1" bandRow="1">
                <a:noFill/>
                <a:tableStyleId>{884A2B18-EB16-4190-8798-A8F71C3DE207}</a:tableStyleId>
              </a:tblPr>
              <a:tblGrid>
                <a:gridCol w="3505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505200">
                  <a:extLst>
                    <a:ext uri="{9D8B030D-6E8A-4147-A177-3AD203B41FA5}">
                      <a16:colId xmlns:a16="http://schemas.microsoft.com/office/drawing/2014/main" val="20003"/>
                    </a:ext>
                  </a:extLst>
                </a:gridCol>
              </a:tblGrid>
              <a:tr h="370850">
                <a:tc gridSpan="4">
                  <a:txBody>
                    <a:bodyPr/>
                    <a:lstStyle/>
                    <a:p>
                      <a:pPr marL="0" marR="0" lvl="0" indent="0" algn="l" rtl="0">
                        <a:spcBef>
                          <a:spcPts val="0"/>
                        </a:spcBef>
                        <a:spcAft>
                          <a:spcPts val="0"/>
                        </a:spcAft>
                        <a:buNone/>
                      </a:pPr>
                      <a:r>
                        <a:rPr lang="en-US" sz="1800"/>
                        <a:t>SILVER SPONSOR BENEFITS</a:t>
                      </a:r>
                      <a:endParaRPr sz="1800"/>
                    </a:p>
                  </a:txBody>
                  <a:tcPr marL="91450" marR="91450" marT="45725" marB="45725">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225">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Two (2) full conference registrations </a:t>
                      </a:r>
                      <a:r>
                        <a:rPr lang="en-US" sz="1100"/>
                        <a:t>(includes meals and special events)</a:t>
                      </a:r>
                      <a:endParaRPr sz="1400"/>
                    </a:p>
                  </a:txBody>
                  <a:tcPr marL="91450" marR="91450" marT="45725" marB="45725" anchor="ctr"/>
                </a:tc>
                <a:tc hMerge="1">
                  <a:txBody>
                    <a:bodyPr/>
                    <a:lstStyle/>
                    <a:p>
                      <a:endParaRPr lang="en-US"/>
                    </a:p>
                  </a:txBody>
                  <a:tcPr/>
                </a:tc>
                <a:tc gridSpan="2">
                  <a:txBody>
                    <a:bodyPr/>
                    <a:lstStyle/>
                    <a:p>
                      <a:pPr marL="285750" marR="0" lvl="0" indent="-285750" algn="l" rtl="0">
                        <a:lnSpc>
                          <a:spcPct val="100000"/>
                        </a:lnSpc>
                        <a:spcBef>
                          <a:spcPts val="0"/>
                        </a:spcBef>
                        <a:spcAft>
                          <a:spcPts val="0"/>
                        </a:spcAft>
                        <a:buClr>
                          <a:schemeClr val="dk1"/>
                        </a:buClr>
                        <a:buSzPts val="1400"/>
                        <a:buFont typeface="Noto Sans Symbols"/>
                        <a:buChar char="✔"/>
                      </a:pPr>
                      <a:r>
                        <a:rPr lang="en-US" sz="1400"/>
                        <a:t>All Standard Benefits (as listed on page 3)</a:t>
                      </a:r>
                      <a:endParaRPr sz="1400"/>
                    </a:p>
                  </a:txBody>
                  <a:tcPr marL="91450" marR="91450" marT="45725" marB="45725" anchor="ctr"/>
                </a:tc>
                <a:tc hMerge="1">
                  <a:txBody>
                    <a:bodyPr/>
                    <a:lstStyle/>
                    <a:p>
                      <a:endParaRPr lang="en-US"/>
                    </a:p>
                  </a:txBody>
                  <a:tcPr/>
                </a:tc>
                <a:extLst>
                  <a:ext uri="{0D108BD9-81ED-4DB2-BD59-A6C34878D82A}">
                    <a16:rowId xmlns:a16="http://schemas.microsoft.com/office/drawing/2014/main" val="10001"/>
                  </a:ext>
                </a:extLst>
              </a:tr>
              <a:tr h="247225">
                <a:tc gridSpan="2">
                  <a:txBody>
                    <a:bodyPr/>
                    <a:lstStyle/>
                    <a:p>
                      <a:pPr marL="285750" marR="0" lvl="0" indent="-285750" algn="l" rtl="0">
                        <a:spcBef>
                          <a:spcPts val="0"/>
                        </a:spcBef>
                        <a:spcAft>
                          <a:spcPts val="0"/>
                        </a:spcAft>
                        <a:buClr>
                          <a:schemeClr val="dk1"/>
                        </a:buClr>
                        <a:buSzPts val="1400"/>
                        <a:buFont typeface="Noto Sans Symbols"/>
                        <a:buChar char="✔"/>
                      </a:pPr>
                      <a:r>
                        <a:rPr lang="en-US" sz="1400" b="0"/>
                        <a:t>Priority </a:t>
                      </a:r>
                      <a:r>
                        <a:rPr lang="en-US" sz="1400"/>
                        <a:t>choice of location for complimentary Marketplace booth</a:t>
                      </a:r>
                      <a:endParaRPr sz="1400"/>
                    </a:p>
                  </a:txBody>
                  <a:tcPr marL="91450" marR="91450" marT="45725" marB="45725" anchor="ctr"/>
                </a:tc>
                <a:tc hMerge="1">
                  <a:txBody>
                    <a:bodyPr/>
                    <a:lstStyle/>
                    <a:p>
                      <a:endParaRPr lang="en-US"/>
                    </a:p>
                  </a:txBody>
                  <a:tcPr/>
                </a:tc>
                <a:tc gridSpan="2">
                  <a:txBody>
                    <a:bodyPr/>
                    <a:lstStyle/>
                    <a:p>
                      <a:pPr marL="285750" marR="0" lvl="0" indent="-196850" algn="l" rtl="0">
                        <a:spcBef>
                          <a:spcPts val="0"/>
                        </a:spcBef>
                        <a:spcAft>
                          <a:spcPts val="0"/>
                        </a:spcAft>
                        <a:buClr>
                          <a:schemeClr val="dk1"/>
                        </a:buClr>
                        <a:buSzPts val="1400"/>
                        <a:buFont typeface="Noto Sans Symbols"/>
                        <a:buNone/>
                      </a:pPr>
                      <a:endParaRPr sz="1400"/>
                    </a:p>
                  </a:txBody>
                  <a:tcPr marL="91450" marR="91450" marT="45725" marB="45725" anchor="ctr"/>
                </a:tc>
                <a:tc hMerge="1">
                  <a:txBody>
                    <a:bodyPr/>
                    <a:lstStyle/>
                    <a:p>
                      <a:endParaRPr lang="en-US"/>
                    </a:p>
                  </a:txBody>
                  <a:tcPr/>
                </a:tc>
                <a:extLst>
                  <a:ext uri="{0D108BD9-81ED-4DB2-BD59-A6C34878D82A}">
                    <a16:rowId xmlns:a16="http://schemas.microsoft.com/office/drawing/2014/main" val="10002"/>
                  </a:ext>
                </a:extLst>
              </a:tr>
              <a:tr h="370850">
                <a:tc gridSpan="4">
                  <a:txBody>
                    <a:bodyPr/>
                    <a:lstStyle/>
                    <a:p>
                      <a:pPr marL="0" marR="0" lvl="0" indent="0" algn="l" rtl="0">
                        <a:spcBef>
                          <a:spcPts val="0"/>
                        </a:spcBef>
                        <a:spcAft>
                          <a:spcPts val="0"/>
                        </a:spcAft>
                        <a:buClr>
                          <a:schemeClr val="dk1"/>
                        </a:buClr>
                        <a:buSzPts val="1400"/>
                        <a:buFont typeface="Noto Sans Symbols"/>
                        <a:buNone/>
                      </a:pPr>
                      <a:r>
                        <a:rPr lang="en-US" sz="1400" b="1"/>
                        <a:t>Choice of One (1) Special Opportunity or Event</a:t>
                      </a:r>
                      <a:endParaRPr/>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a:t>CASE D2 Volunteer Reception </a:t>
                      </a:r>
                      <a:r>
                        <a:rPr lang="en-US" sz="1200"/>
                        <a:t>[Saturday]</a:t>
                      </a:r>
                      <a:endParaRPr sz="1400"/>
                    </a:p>
                  </a:txBody>
                  <a:tcPr marL="91450" marR="91450" marT="45725" marB="45725" anchor="ct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3 Attendee Scholarships </a:t>
                      </a:r>
                      <a:r>
                        <a:rPr lang="en-US" sz="1200"/>
                        <a:t>[choice of category]</a:t>
                      </a:r>
                      <a:endParaRPr/>
                    </a:p>
                  </a:txBody>
                  <a:tcPr marL="91450" marR="91450" marT="45725" marB="45725" anchor="ctr"/>
                </a:tc>
                <a:tc hMerge="1">
                  <a:txBody>
                    <a:bodyPr/>
                    <a:lstStyle/>
                    <a:p>
                      <a:endParaRPr lang="en-US"/>
                    </a:p>
                  </a:txBody>
                  <a:tcPr/>
                </a:tc>
                <a:tc>
                  <a:txBody>
                    <a:bodyPr/>
                    <a:lstStyle/>
                    <a:p>
                      <a:pPr marL="285750" marR="0" lvl="0" indent="-285750" algn="l" rtl="0">
                        <a:spcBef>
                          <a:spcPts val="0"/>
                        </a:spcBef>
                        <a:spcAft>
                          <a:spcPts val="0"/>
                        </a:spcAft>
                        <a:buClr>
                          <a:schemeClr val="dk1"/>
                        </a:buClr>
                        <a:buSzPts val="1400"/>
                        <a:buFont typeface="Noto Sans Symbols"/>
                        <a:buChar char="❑"/>
                      </a:pPr>
                      <a:r>
                        <a:rPr lang="en-US" sz="1400" strike="sngStrike" dirty="0"/>
                        <a:t>Hydration Stations</a:t>
                      </a:r>
                      <a:endParaRPr strike="sngStrike" dirty="0"/>
                    </a:p>
                  </a:txBody>
                  <a:tcPr marL="91450" marR="91450" marT="45725" marB="45725" anchor="ctr"/>
                </a:tc>
                <a:extLst>
                  <a:ext uri="{0D108BD9-81ED-4DB2-BD59-A6C34878D82A}">
                    <a16:rowId xmlns:a16="http://schemas.microsoft.com/office/drawing/2014/main" val="10004"/>
                  </a:ext>
                </a:extLst>
              </a:tr>
              <a:tr h="370850">
                <a:tc>
                  <a:txBody>
                    <a:bodyPr/>
                    <a:lstStyle/>
                    <a:p>
                      <a:pPr marL="285750" marR="0" lvl="0" indent="-285750" algn="l" rtl="0">
                        <a:spcBef>
                          <a:spcPts val="0"/>
                        </a:spcBef>
                        <a:spcAft>
                          <a:spcPts val="0"/>
                        </a:spcAft>
                        <a:buClr>
                          <a:schemeClr val="dk1"/>
                        </a:buClr>
                        <a:buSzPts val="1400"/>
                        <a:buFont typeface="Noto Sans Symbols"/>
                        <a:buChar char="❑"/>
                      </a:pPr>
                      <a:r>
                        <a:rPr lang="en-US" sz="1400"/>
                        <a:t>Opening Reception Drink Tickets </a:t>
                      </a:r>
                      <a:r>
                        <a:rPr lang="en-US" sz="1200"/>
                        <a:t>[Sunday]</a:t>
                      </a:r>
                      <a:endParaRPr/>
                    </a:p>
                  </a:txBody>
                  <a:tcPr marL="91450" marR="91450" marT="45725" marB="45725" anchor="ctr"/>
                </a:tc>
                <a:tc gridSpan="2">
                  <a:txBody>
                    <a:bodyPr/>
                    <a:lstStyle/>
                    <a:p>
                      <a:pPr marL="285750" marR="0" lvl="0" indent="-285750" algn="l" rtl="0">
                        <a:spcBef>
                          <a:spcPts val="0"/>
                        </a:spcBef>
                        <a:spcAft>
                          <a:spcPts val="0"/>
                        </a:spcAft>
                        <a:buClr>
                          <a:schemeClr val="dk1"/>
                        </a:buClr>
                        <a:buSzPts val="1400"/>
                        <a:buFont typeface="Noto Sans Symbols"/>
                        <a:buChar char="❑"/>
                      </a:pPr>
                      <a:r>
                        <a:rPr lang="en-US" sz="1400"/>
                        <a:t>Professional Headshots </a:t>
                      </a:r>
                      <a:r>
                        <a:rPr lang="en-US" sz="1200"/>
                        <a:t>[Monday]</a:t>
                      </a:r>
                      <a:endParaRPr sz="1400"/>
                    </a:p>
                  </a:txBody>
                  <a:tcPr marL="91450" marR="91450" marT="45725" marB="45725" anchor="ctr"/>
                </a:tc>
                <a:tc hMerge="1">
                  <a:txBody>
                    <a:bodyPr/>
                    <a:lstStyle/>
                    <a:p>
                      <a:endParaRPr lang="en-US"/>
                    </a:p>
                  </a:txBody>
                  <a:tcPr/>
                </a:tc>
                <a:tc>
                  <a:txBody>
                    <a:bodyPr/>
                    <a:lstStyle/>
                    <a:p>
                      <a:pPr marL="285750" marR="0" lvl="0" indent="-285750" algn="l" rtl="0">
                        <a:spcBef>
                          <a:spcPts val="0"/>
                        </a:spcBef>
                        <a:spcAft>
                          <a:spcPts val="0"/>
                        </a:spcAft>
                        <a:buClr>
                          <a:schemeClr val="dk1"/>
                        </a:buClr>
                        <a:buSzPts val="1400"/>
                        <a:buFont typeface="Noto Sans Symbols"/>
                        <a:buChar char="❑"/>
                      </a:pPr>
                      <a:r>
                        <a:rPr lang="en-US" sz="1400" dirty="0"/>
                        <a:t>Affinity Happy Hour </a:t>
                      </a:r>
                      <a:r>
                        <a:rPr lang="en-US" sz="1200" dirty="0"/>
                        <a:t>[choice of affinity]</a:t>
                      </a:r>
                      <a:endParaRPr dirty="0"/>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Title Pag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 2">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Page 3">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Page 4">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Page 7">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Page 8">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tent Page 5">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tent Page 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ntent Page 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1779</Words>
  <Application>Microsoft Office PowerPoint</Application>
  <PresentationFormat>Widescreen</PresentationFormat>
  <Paragraphs>259</Paragraphs>
  <Slides>14</Slides>
  <Notes>14</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14</vt:i4>
      </vt:variant>
    </vt:vector>
  </HeadingPairs>
  <TitlesOfParts>
    <vt:vector size="26" baseType="lpstr">
      <vt:lpstr>Arial</vt:lpstr>
      <vt:lpstr>Calibri</vt:lpstr>
      <vt:lpstr>Noto Sans Symbols</vt:lpstr>
      <vt:lpstr>Title Page</vt:lpstr>
      <vt:lpstr>Content Page 2</vt:lpstr>
      <vt:lpstr>Content Page 3</vt:lpstr>
      <vt:lpstr>Content Page 4</vt:lpstr>
      <vt:lpstr>Content Page 7</vt:lpstr>
      <vt:lpstr>Content Page 8</vt:lpstr>
      <vt:lpstr>Content Page 5</vt:lpstr>
      <vt:lpstr>Content Page 1</vt:lpstr>
      <vt:lpstr>Content Page 6</vt:lpstr>
      <vt:lpstr>- 2020 - Sponsorship &amp; Exhibitor Opportunities</vt:lpstr>
      <vt:lpstr>PowerPoint Presentation</vt:lpstr>
      <vt:lpstr>PowerPoint Presentation</vt:lpstr>
      <vt:lpstr>PowerPoint Presentation</vt:lpstr>
      <vt:lpstr>Title Sponsor</vt:lpstr>
      <vt:lpstr>Diamond Sponsor | $12,000 [one available]</vt:lpstr>
      <vt:lpstr>Platinum Sponsor | $10,500 [three available]</vt:lpstr>
      <vt:lpstr>Gold Sponsor | $8,500 [four available]</vt:lpstr>
      <vt:lpstr>Silver Sponsor | $6,000 [five available]</vt:lpstr>
      <vt:lpstr>Bronze Sponsor | $2,500 CASE Educational Partners [ten available] $2,700 non-CASE Educational Partners</vt:lpstr>
      <vt:lpstr>Gift-in-Kind Sponsorship Opportunities [multiple available]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- 2020 - Sponsorship &amp; Exhibitor Opportunities</dc:title>
  <dc:creator>Jamie Seward</dc:creator>
  <cp:lastModifiedBy>Jamie Seward</cp:lastModifiedBy>
  <cp:revision>4</cp:revision>
  <dcterms:modified xsi:type="dcterms:W3CDTF">2019-10-17T19:22:20Z</dcterms:modified>
</cp:coreProperties>
</file>